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4.jpg" ContentType="image/jpg"/>
  <Override PartName="/ppt/media/image5.jpg" ContentType="image/jpg"/>
  <Override PartName="/ppt/media/image7.jpg" ContentType="image/jpg"/>
  <Override PartName="/ppt/notesSlides/notesSlide3.xml" ContentType="application/vnd.openxmlformats-officedocument.presentationml.notesSlide+xml"/>
  <Override PartName="/ppt/media/image8.jpg" ContentType="image/jpg"/>
  <Override PartName="/ppt/media/image9.jpg" ContentType="image/jpg"/>
  <Override PartName="/ppt/media/image10.jpg" ContentType="image/jpg"/>
  <Override PartName="/ppt/media/image11.jpg" ContentType="image/jpg"/>
  <Override PartName="/ppt/media/image12.jpg" ContentType="image/jpg"/>
  <Override PartName="/ppt/media/image13.jpg" ContentType="image/jpg"/>
  <Override PartName="/ppt/media/image14.jpg" ContentType="image/jpg"/>
  <Override PartName="/ppt/media/image15.jpg" ContentType="image/jpg"/>
  <Override PartName="/ppt/media/image16.jpg" ContentType="image/jpg"/>
  <Override PartName="/ppt/media/image17.jpg" ContentType="image/jpg"/>
  <Override PartName="/ppt/media/image18.jpg" ContentType="image/jpg"/>
  <Override PartName="/ppt/media/image19.jpg" ContentType="image/jpg"/>
  <Override PartName="/ppt/media/image20.jpg" ContentType="image/jpg"/>
  <Override PartName="/ppt/media/image21.jpg" ContentType="image/jpg"/>
  <Override PartName="/ppt/media/image22.jpg" ContentType="image/jpg"/>
  <Override PartName="/ppt/media/image23.jpg" ContentType="image/jpg"/>
  <Override PartName="/ppt/media/image24.jpg" ContentType="image/jpg"/>
  <Override PartName="/ppt/media/image25.jpg" ContentType="image/jpg"/>
  <Override PartName="/ppt/media/image26.jpg" ContentType="image/jpg"/>
  <Override PartName="/ppt/media/image27.jpg" ContentType="image/jpg"/>
  <Override PartName="/ppt/media/image28.jpg" ContentType="image/jp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32.jpg" ContentType="image/jpg"/>
  <Override PartName="/ppt/notesSlides/notesSlide11.xml" ContentType="application/vnd.openxmlformats-officedocument.presentationml.notesSlide+xml"/>
  <Override PartName="/ppt/media/image33.jpg" ContentType="image/jpg"/>
  <Override PartName="/ppt/media/image34.jpg" ContentType="image/jpg"/>
  <Override PartName="/ppt/notesSlides/notesSlide12.xml" ContentType="application/vnd.openxmlformats-officedocument.presentationml.notesSlide+xml"/>
  <Override PartName="/ppt/media/image36.jpg" ContentType="image/jpg"/>
  <Override PartName="/ppt/media/image37.jpg" ContentType="image/jpg"/>
  <Override PartName="/ppt/notesSlides/notesSlide13.xml" ContentType="application/vnd.openxmlformats-officedocument.presentationml.notesSlide+xml"/>
  <Override PartName="/ppt/media/image38.jpg" ContentType="image/jpg"/>
  <Override PartName="/ppt/media/image39.jpg" ContentType="image/jpg"/>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7"/>
  </p:notesMasterIdLst>
  <p:sldIdLst>
    <p:sldId id="333" r:id="rId2"/>
    <p:sldId id="261" r:id="rId3"/>
    <p:sldId id="263" r:id="rId4"/>
    <p:sldId id="264" r:id="rId5"/>
    <p:sldId id="267" r:id="rId6"/>
    <p:sldId id="334" r:id="rId7"/>
    <p:sldId id="335" r:id="rId8"/>
    <p:sldId id="336" r:id="rId9"/>
    <p:sldId id="271" r:id="rId10"/>
    <p:sldId id="272" r:id="rId11"/>
    <p:sldId id="273" r:id="rId12"/>
    <p:sldId id="351" r:id="rId13"/>
    <p:sldId id="352" r:id="rId14"/>
    <p:sldId id="353" r:id="rId15"/>
    <p:sldId id="354" r:id="rId16"/>
  </p:sldIdLst>
  <p:sldSz cx="10160000" cy="7620000"/>
  <p:notesSz cx="10160000" cy="7620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80"/>
    <p:restoredTop sz="76712" autoAdjust="0"/>
  </p:normalViewPr>
  <p:slideViewPr>
    <p:cSldViewPr>
      <p:cViewPr varScale="1">
        <p:scale>
          <a:sx n="74" d="100"/>
          <a:sy n="74" d="100"/>
        </p:scale>
        <p:origin x="1932"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02138" cy="3825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754688" y="0"/>
            <a:ext cx="4403725" cy="382588"/>
          </a:xfrm>
          <a:prstGeom prst="rect">
            <a:avLst/>
          </a:prstGeom>
        </p:spPr>
        <p:txBody>
          <a:bodyPr vert="horz" lIns="91440" tIns="45720" rIns="91440" bIns="45720" rtlCol="0"/>
          <a:lstStyle>
            <a:lvl1pPr algn="r">
              <a:defRPr sz="1200"/>
            </a:lvl1pPr>
          </a:lstStyle>
          <a:p>
            <a:fld id="{8ACFEE36-FC62-4629-AB9F-96F910FFDA0E}" type="datetimeFigureOut">
              <a:rPr lang="en-US" smtClean="0"/>
              <a:t>2/9/2018</a:t>
            </a:fld>
            <a:endParaRPr lang="en-US"/>
          </a:p>
        </p:txBody>
      </p:sp>
      <p:sp>
        <p:nvSpPr>
          <p:cNvPr id="4" name="Slide Image Placeholder 3"/>
          <p:cNvSpPr>
            <a:spLocks noGrp="1" noRot="1" noChangeAspect="1"/>
          </p:cNvSpPr>
          <p:nvPr>
            <p:ph type="sldImg" idx="2"/>
          </p:nvPr>
        </p:nvSpPr>
        <p:spPr>
          <a:xfrm>
            <a:off x="3365500" y="95250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16000" y="3667125"/>
            <a:ext cx="8128000" cy="30003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237413"/>
            <a:ext cx="4402138" cy="3825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754688" y="7237413"/>
            <a:ext cx="4403725" cy="382587"/>
          </a:xfrm>
          <a:prstGeom prst="rect">
            <a:avLst/>
          </a:prstGeom>
        </p:spPr>
        <p:txBody>
          <a:bodyPr vert="horz" lIns="91440" tIns="45720" rIns="91440" bIns="45720" rtlCol="0" anchor="b"/>
          <a:lstStyle>
            <a:lvl1pPr algn="r">
              <a:defRPr sz="1200"/>
            </a:lvl1pPr>
          </a:lstStyle>
          <a:p>
            <a:fld id="{BD2AACF7-9FF6-4221-B90D-353A7A93718C}" type="slidenum">
              <a:rPr lang="en-US" smtClean="0"/>
              <a:t>‹#›</a:t>
            </a:fld>
            <a:endParaRPr lang="en-US"/>
          </a:p>
        </p:txBody>
      </p:sp>
    </p:spTree>
    <p:extLst>
      <p:ext uri="{BB962C8B-B14F-4D97-AF65-F5344CB8AC3E}">
        <p14:creationId xmlns:p14="http://schemas.microsoft.com/office/powerpoint/2010/main" val="4114992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Portable devices refers to mobile devices or tablets designed to move freely. They are handy, lightweight and can be carried around.  In this lecture, we will be discussing about the different portable devices.</a:t>
            </a:r>
          </a:p>
          <a:p>
            <a:endParaRPr lang="en-US" dirty="0"/>
          </a:p>
        </p:txBody>
      </p:sp>
      <p:sp>
        <p:nvSpPr>
          <p:cNvPr id="4" name="Slide Number Placeholder 3"/>
          <p:cNvSpPr>
            <a:spLocks noGrp="1"/>
          </p:cNvSpPr>
          <p:nvPr>
            <p:ph type="sldNum" sz="quarter" idx="10"/>
          </p:nvPr>
        </p:nvSpPr>
        <p:spPr/>
        <p:txBody>
          <a:bodyPr/>
          <a:lstStyle/>
          <a:p>
            <a:fld id="{373ABFF0-98BA-4A6A-9F4D-E62125AF0303}" type="slidenum">
              <a:rPr lang="en-US" smtClean="0"/>
              <a:t>1</a:t>
            </a:fld>
            <a:endParaRPr lang="en-US"/>
          </a:p>
        </p:txBody>
      </p:sp>
    </p:spTree>
    <p:extLst>
      <p:ext uri="{BB962C8B-B14F-4D97-AF65-F5344CB8AC3E}">
        <p14:creationId xmlns:p14="http://schemas.microsoft.com/office/powerpoint/2010/main" val="575633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early mobile phones used before the 80s were expensive and were only designed for voice calls.</a:t>
            </a:r>
          </a:p>
          <a:p>
            <a:r>
              <a:rPr lang="en-US" dirty="0"/>
              <a:t>They were mostly used in cars/trucks.</a:t>
            </a:r>
          </a:p>
        </p:txBody>
      </p:sp>
      <p:sp>
        <p:nvSpPr>
          <p:cNvPr id="4" name="Slide Number Placeholder 3"/>
          <p:cNvSpPr>
            <a:spLocks noGrp="1"/>
          </p:cNvSpPr>
          <p:nvPr>
            <p:ph type="sldNum" sz="quarter" idx="10"/>
          </p:nvPr>
        </p:nvSpPr>
        <p:spPr/>
        <p:txBody>
          <a:bodyPr/>
          <a:lstStyle/>
          <a:p>
            <a:fld id="{BD2AACF7-9FF6-4221-B90D-353A7A93718C}" type="slidenum">
              <a:rPr lang="en-US" smtClean="0"/>
              <a:t>10</a:t>
            </a:fld>
            <a:endParaRPr lang="en-US"/>
          </a:p>
        </p:txBody>
      </p:sp>
    </p:spTree>
    <p:extLst>
      <p:ext uri="{BB962C8B-B14F-4D97-AF65-F5344CB8AC3E}">
        <p14:creationId xmlns:p14="http://schemas.microsoft.com/office/powerpoint/2010/main" val="3527455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generation mobile devices were the first to have radio signals.</a:t>
            </a:r>
          </a:p>
          <a:p>
            <a:r>
              <a:rPr lang="en-US" dirty="0"/>
              <a:t>The first device was blackberry with voice calls and limited data based communications.</a:t>
            </a:r>
          </a:p>
        </p:txBody>
      </p:sp>
      <p:sp>
        <p:nvSpPr>
          <p:cNvPr id="4" name="Slide Number Placeholder 3"/>
          <p:cNvSpPr>
            <a:spLocks noGrp="1"/>
          </p:cNvSpPr>
          <p:nvPr>
            <p:ph type="sldNum" sz="quarter" idx="10"/>
          </p:nvPr>
        </p:nvSpPr>
        <p:spPr/>
        <p:txBody>
          <a:bodyPr/>
          <a:lstStyle/>
          <a:p>
            <a:fld id="{BD2AACF7-9FF6-4221-B90D-353A7A93718C}" type="slidenum">
              <a:rPr lang="en-US" smtClean="0"/>
              <a:t>11</a:t>
            </a:fld>
            <a:endParaRPr lang="en-US"/>
          </a:p>
        </p:txBody>
      </p:sp>
    </p:spTree>
    <p:extLst>
      <p:ext uri="{BB962C8B-B14F-4D97-AF65-F5344CB8AC3E}">
        <p14:creationId xmlns:p14="http://schemas.microsoft.com/office/powerpoint/2010/main" val="1272296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generation mobile devices were the first to have radio signals.</a:t>
            </a:r>
          </a:p>
          <a:p>
            <a:r>
              <a:rPr lang="en-US" dirty="0"/>
              <a:t>The first device was blackberry with voice calls and limited data based communications.</a:t>
            </a:r>
          </a:p>
        </p:txBody>
      </p:sp>
      <p:sp>
        <p:nvSpPr>
          <p:cNvPr id="4" name="Slide Number Placeholder 3"/>
          <p:cNvSpPr>
            <a:spLocks noGrp="1"/>
          </p:cNvSpPr>
          <p:nvPr>
            <p:ph type="sldNum" sz="quarter" idx="10"/>
          </p:nvPr>
        </p:nvSpPr>
        <p:spPr/>
        <p:txBody>
          <a:bodyPr/>
          <a:lstStyle/>
          <a:p>
            <a:fld id="{BD2AACF7-9FF6-4221-B90D-353A7A93718C}" type="slidenum">
              <a:rPr lang="en-US" smtClean="0"/>
              <a:t>12</a:t>
            </a:fld>
            <a:endParaRPr lang="en-US"/>
          </a:p>
        </p:txBody>
      </p:sp>
    </p:spTree>
    <p:extLst>
      <p:ext uri="{BB962C8B-B14F-4D97-AF65-F5344CB8AC3E}">
        <p14:creationId xmlns:p14="http://schemas.microsoft.com/office/powerpoint/2010/main" val="419308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generation mobile devices were the first to have radio signals.</a:t>
            </a:r>
          </a:p>
          <a:p>
            <a:r>
              <a:rPr lang="en-US" dirty="0"/>
              <a:t>The first device was blackberry with voice calls and limited data based communications.</a:t>
            </a:r>
          </a:p>
        </p:txBody>
      </p:sp>
      <p:sp>
        <p:nvSpPr>
          <p:cNvPr id="4" name="Slide Number Placeholder 3"/>
          <p:cNvSpPr>
            <a:spLocks noGrp="1"/>
          </p:cNvSpPr>
          <p:nvPr>
            <p:ph type="sldNum" sz="quarter" idx="10"/>
          </p:nvPr>
        </p:nvSpPr>
        <p:spPr/>
        <p:txBody>
          <a:bodyPr/>
          <a:lstStyle/>
          <a:p>
            <a:fld id="{BD2AACF7-9FF6-4221-B90D-353A7A93718C}" type="slidenum">
              <a:rPr lang="en-US" smtClean="0"/>
              <a:t>13</a:t>
            </a:fld>
            <a:endParaRPr lang="en-US"/>
          </a:p>
        </p:txBody>
      </p:sp>
    </p:spTree>
    <p:extLst>
      <p:ext uri="{BB962C8B-B14F-4D97-AF65-F5344CB8AC3E}">
        <p14:creationId xmlns:p14="http://schemas.microsoft.com/office/powerpoint/2010/main" val="894357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generation mobile devices were the first to have radio signals.</a:t>
            </a:r>
          </a:p>
          <a:p>
            <a:r>
              <a:rPr lang="en-US" dirty="0"/>
              <a:t>The first device was blackberry with voice calls and limited data based communications.</a:t>
            </a:r>
          </a:p>
        </p:txBody>
      </p:sp>
      <p:sp>
        <p:nvSpPr>
          <p:cNvPr id="4" name="Slide Number Placeholder 3"/>
          <p:cNvSpPr>
            <a:spLocks noGrp="1"/>
          </p:cNvSpPr>
          <p:nvPr>
            <p:ph type="sldNum" sz="quarter" idx="10"/>
          </p:nvPr>
        </p:nvSpPr>
        <p:spPr/>
        <p:txBody>
          <a:bodyPr/>
          <a:lstStyle/>
          <a:p>
            <a:fld id="{BD2AACF7-9FF6-4221-B90D-353A7A93718C}" type="slidenum">
              <a:rPr lang="en-US" smtClean="0"/>
              <a:t>14</a:t>
            </a:fld>
            <a:endParaRPr lang="en-US"/>
          </a:p>
        </p:txBody>
      </p:sp>
    </p:spTree>
    <p:extLst>
      <p:ext uri="{BB962C8B-B14F-4D97-AF65-F5344CB8AC3E}">
        <p14:creationId xmlns:p14="http://schemas.microsoft.com/office/powerpoint/2010/main" val="1013625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image here displays example of initially used mobile devices. Like Nokia phones and iPhone.</a:t>
            </a:r>
          </a:p>
        </p:txBody>
      </p:sp>
      <p:sp>
        <p:nvSpPr>
          <p:cNvPr id="4" name="Slide Number Placeholder 3"/>
          <p:cNvSpPr>
            <a:spLocks noGrp="1"/>
          </p:cNvSpPr>
          <p:nvPr>
            <p:ph type="sldNum" sz="quarter" idx="10"/>
          </p:nvPr>
        </p:nvSpPr>
        <p:spPr/>
        <p:txBody>
          <a:bodyPr/>
          <a:lstStyle/>
          <a:p>
            <a:fld id="{BD2AACF7-9FF6-4221-B90D-353A7A93718C}" type="slidenum">
              <a:rPr lang="en-US" smtClean="0"/>
              <a:t>2</a:t>
            </a:fld>
            <a:endParaRPr lang="en-US"/>
          </a:p>
        </p:txBody>
      </p:sp>
    </p:spTree>
    <p:extLst>
      <p:ext uri="{BB962C8B-B14F-4D97-AF65-F5344CB8AC3E}">
        <p14:creationId xmlns:p14="http://schemas.microsoft.com/office/powerpoint/2010/main" val="1998840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other examples are displayed here. You can see how the mobile devices have evolved through time.</a:t>
            </a:r>
          </a:p>
        </p:txBody>
      </p:sp>
      <p:sp>
        <p:nvSpPr>
          <p:cNvPr id="4" name="Slide Number Placeholder 3"/>
          <p:cNvSpPr>
            <a:spLocks noGrp="1"/>
          </p:cNvSpPr>
          <p:nvPr>
            <p:ph type="sldNum" sz="quarter" idx="10"/>
          </p:nvPr>
        </p:nvSpPr>
        <p:spPr/>
        <p:txBody>
          <a:bodyPr/>
          <a:lstStyle/>
          <a:p>
            <a:fld id="{BD2AACF7-9FF6-4221-B90D-353A7A93718C}" type="slidenum">
              <a:rPr lang="en-US" smtClean="0"/>
              <a:t>3</a:t>
            </a:fld>
            <a:endParaRPr lang="en-US"/>
          </a:p>
        </p:txBody>
      </p:sp>
    </p:spTree>
    <p:extLst>
      <p:ext uri="{BB962C8B-B14F-4D97-AF65-F5344CB8AC3E}">
        <p14:creationId xmlns:p14="http://schemas.microsoft.com/office/powerpoint/2010/main" val="2744231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you can see the different mobile device manufacturers. The leading mobile device manufacturers across the globe are Apple, Samsung, Sony Ericsson, and Motorola.</a:t>
            </a:r>
          </a:p>
        </p:txBody>
      </p:sp>
      <p:sp>
        <p:nvSpPr>
          <p:cNvPr id="4" name="Slide Number Placeholder 3"/>
          <p:cNvSpPr>
            <a:spLocks noGrp="1"/>
          </p:cNvSpPr>
          <p:nvPr>
            <p:ph type="sldNum" sz="quarter" idx="10"/>
          </p:nvPr>
        </p:nvSpPr>
        <p:spPr/>
        <p:txBody>
          <a:bodyPr/>
          <a:lstStyle/>
          <a:p>
            <a:fld id="{BD2AACF7-9FF6-4221-B90D-353A7A93718C}" type="slidenum">
              <a:rPr lang="en-US" smtClean="0"/>
              <a:t>4</a:t>
            </a:fld>
            <a:endParaRPr lang="en-US"/>
          </a:p>
        </p:txBody>
      </p:sp>
    </p:spTree>
    <p:extLst>
      <p:ext uri="{BB962C8B-B14F-4D97-AF65-F5344CB8AC3E}">
        <p14:creationId xmlns:p14="http://schemas.microsoft.com/office/powerpoint/2010/main" val="3795973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portable devices are so important? How are they growing?</a:t>
            </a:r>
          </a:p>
          <a:p>
            <a:r>
              <a:rPr lang="en-US" dirty="0"/>
              <a:t>One of the important aspect of this is it is designed for “one handed use”.</a:t>
            </a:r>
          </a:p>
          <a:p>
            <a:r>
              <a:rPr lang="en-US" dirty="0"/>
              <a:t>Each device is unique based upon processors and other technology built-in the device just like the laptops.</a:t>
            </a:r>
          </a:p>
          <a:p>
            <a:r>
              <a:rPr lang="en-US" dirty="0"/>
              <a:t>Some devices are rich in terms of technologies like built in sensors and some are basic devices for basic communications purpose.</a:t>
            </a:r>
          </a:p>
          <a:p>
            <a:r>
              <a:rPr lang="en-US" dirty="0"/>
              <a:t>Since these devices are light weight and small, they can be carried around. </a:t>
            </a:r>
          </a:p>
        </p:txBody>
      </p:sp>
      <p:sp>
        <p:nvSpPr>
          <p:cNvPr id="4" name="Slide Number Placeholder 3"/>
          <p:cNvSpPr>
            <a:spLocks noGrp="1"/>
          </p:cNvSpPr>
          <p:nvPr>
            <p:ph type="sldNum" sz="quarter" idx="10"/>
          </p:nvPr>
        </p:nvSpPr>
        <p:spPr/>
        <p:txBody>
          <a:bodyPr/>
          <a:lstStyle/>
          <a:p>
            <a:fld id="{BD2AACF7-9FF6-4221-B90D-353A7A93718C}" type="slidenum">
              <a:rPr lang="en-US" smtClean="0"/>
              <a:t>5</a:t>
            </a:fld>
            <a:endParaRPr lang="en-US"/>
          </a:p>
        </p:txBody>
      </p:sp>
    </p:spTree>
    <p:extLst>
      <p:ext uri="{BB962C8B-B14F-4D97-AF65-F5344CB8AC3E}">
        <p14:creationId xmlns:p14="http://schemas.microsoft.com/office/powerpoint/2010/main" val="2798645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Mobile Operating system are operating system designed specifically for the portable devices. In this section we will discuss them and their types.</a:t>
            </a:r>
          </a:p>
          <a:p>
            <a:endParaRPr lang="en-US" dirty="0"/>
          </a:p>
          <a:p>
            <a:r>
              <a:rPr lang="en-US" dirty="0"/>
              <a:t>Operating system – the back bone of any computer or laptop. For portable devices, the operating system are designed as subset of the one’s used in computer and laptops. The operating system for portable devices are called as embedded operating system. </a:t>
            </a:r>
          </a:p>
          <a:p>
            <a:r>
              <a:rPr lang="en-US" dirty="0"/>
              <a:t>The different types of embedded operating system used widely are:-</a:t>
            </a:r>
          </a:p>
          <a:p>
            <a:pPr marL="228600" indent="-228600">
              <a:buAutoNum type="arabicParenR"/>
            </a:pPr>
            <a:r>
              <a:rPr lang="en-US" dirty="0"/>
              <a:t>iOS</a:t>
            </a:r>
          </a:p>
          <a:p>
            <a:pPr marL="228600" indent="-228600">
              <a:buAutoNum type="arabicParenR"/>
            </a:pPr>
            <a:r>
              <a:rPr lang="en-US" dirty="0"/>
              <a:t>Windows</a:t>
            </a:r>
          </a:p>
          <a:p>
            <a:pPr marL="228600" indent="-228600">
              <a:buAutoNum type="arabicParenR"/>
            </a:pPr>
            <a:r>
              <a:rPr lang="en-US" dirty="0"/>
              <a:t>Android</a:t>
            </a:r>
          </a:p>
          <a:p>
            <a:pPr marL="228600" indent="-228600">
              <a:buAutoNum type="arabicParenR"/>
            </a:pPr>
            <a:r>
              <a:rPr lang="en-US" dirty="0"/>
              <a:t>Blackberry </a:t>
            </a:r>
          </a:p>
          <a:p>
            <a:pPr marL="228600" indent="-228600">
              <a:buAutoNum type="arabicParenR"/>
            </a:pPr>
            <a:r>
              <a:rPr lang="en-US" dirty="0"/>
              <a:t>Symbian ( was used for Nokia devices previously)</a:t>
            </a:r>
          </a:p>
          <a:p>
            <a:endParaRPr lang="en-US" dirty="0"/>
          </a:p>
        </p:txBody>
      </p:sp>
      <p:sp>
        <p:nvSpPr>
          <p:cNvPr id="4" name="Slide Number Placeholder 3"/>
          <p:cNvSpPr>
            <a:spLocks noGrp="1"/>
          </p:cNvSpPr>
          <p:nvPr>
            <p:ph type="sldNum" sz="quarter" idx="10"/>
          </p:nvPr>
        </p:nvSpPr>
        <p:spPr/>
        <p:txBody>
          <a:bodyPr/>
          <a:lstStyle/>
          <a:p>
            <a:fld id="{BD2AACF7-9FF6-4221-B90D-353A7A93718C}" type="slidenum">
              <a:rPr lang="en-US" smtClean="0"/>
              <a:t>6</a:t>
            </a:fld>
            <a:endParaRPr lang="en-US"/>
          </a:p>
        </p:txBody>
      </p:sp>
    </p:spTree>
    <p:extLst>
      <p:ext uri="{BB962C8B-B14F-4D97-AF65-F5344CB8AC3E}">
        <p14:creationId xmlns:p14="http://schemas.microsoft.com/office/powerpoint/2010/main" val="2008768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Android Operating System are among the top most used operating system for the portable devices.</a:t>
            </a:r>
          </a:p>
          <a:p>
            <a:r>
              <a:rPr lang="en-US" dirty="0"/>
              <a:t>Many devices with this type of operating system are used across the globe. </a:t>
            </a:r>
          </a:p>
          <a:p>
            <a:r>
              <a:rPr lang="en-US" dirty="0"/>
              <a:t>Android operating system was initial founded in 2003 and later bought by google.</a:t>
            </a:r>
          </a:p>
          <a:p>
            <a:endParaRPr lang="en-US" dirty="0"/>
          </a:p>
        </p:txBody>
      </p:sp>
      <p:sp>
        <p:nvSpPr>
          <p:cNvPr id="4" name="Slide Number Placeholder 3"/>
          <p:cNvSpPr>
            <a:spLocks noGrp="1"/>
          </p:cNvSpPr>
          <p:nvPr>
            <p:ph type="sldNum" sz="quarter" idx="10"/>
          </p:nvPr>
        </p:nvSpPr>
        <p:spPr/>
        <p:txBody>
          <a:bodyPr/>
          <a:lstStyle/>
          <a:p>
            <a:fld id="{BD2AACF7-9FF6-4221-B90D-353A7A93718C}" type="slidenum">
              <a:rPr lang="en-US" smtClean="0"/>
              <a:t>7</a:t>
            </a:fld>
            <a:endParaRPr lang="en-US"/>
          </a:p>
        </p:txBody>
      </p:sp>
    </p:spTree>
    <p:extLst>
      <p:ext uri="{BB962C8B-B14F-4D97-AF65-F5344CB8AC3E}">
        <p14:creationId xmlns:p14="http://schemas.microsoft.com/office/powerpoint/2010/main" val="2153588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iOS – an operating system designed for apple portable devices.</a:t>
            </a:r>
          </a:p>
          <a:p>
            <a:r>
              <a:rPr lang="en-US" dirty="0"/>
              <a:t>The iOS is widely used due to its simplicity and good user interface.</a:t>
            </a:r>
          </a:p>
          <a:p>
            <a:r>
              <a:rPr lang="en-US" dirty="0"/>
              <a:t>Even though it is used only for apple products but it dominates the mobile device market. </a:t>
            </a:r>
          </a:p>
          <a:p>
            <a:endParaRPr lang="en-US" dirty="0"/>
          </a:p>
        </p:txBody>
      </p:sp>
      <p:sp>
        <p:nvSpPr>
          <p:cNvPr id="4" name="Slide Number Placeholder 3"/>
          <p:cNvSpPr>
            <a:spLocks noGrp="1"/>
          </p:cNvSpPr>
          <p:nvPr>
            <p:ph type="sldNum" sz="quarter" idx="10"/>
          </p:nvPr>
        </p:nvSpPr>
        <p:spPr/>
        <p:txBody>
          <a:bodyPr/>
          <a:lstStyle/>
          <a:p>
            <a:fld id="{BD2AACF7-9FF6-4221-B90D-353A7A93718C}" type="slidenum">
              <a:rPr lang="en-US" smtClean="0"/>
              <a:t>8</a:t>
            </a:fld>
            <a:endParaRPr lang="en-US"/>
          </a:p>
        </p:txBody>
      </p:sp>
    </p:spTree>
    <p:extLst>
      <p:ext uri="{BB962C8B-B14F-4D97-AF65-F5344CB8AC3E}">
        <p14:creationId xmlns:p14="http://schemas.microsoft.com/office/powerpoint/2010/main" val="296371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 refers to the different generations of  mobile devices.</a:t>
            </a:r>
          </a:p>
          <a:p>
            <a:endParaRPr lang="en-US" dirty="0"/>
          </a:p>
          <a:p>
            <a:r>
              <a:rPr lang="en-US" dirty="0"/>
              <a:t>First generation (1G) cellphones were  analog devices. </a:t>
            </a:r>
          </a:p>
          <a:p>
            <a:r>
              <a:rPr lang="en-US" dirty="0"/>
              <a:t>Second generation (2G)  devices were digital, and </a:t>
            </a:r>
          </a:p>
          <a:p>
            <a:r>
              <a:rPr lang="en-US" dirty="0"/>
              <a:t>third  generation (3G) allows for voice, data  and advanced services.</a:t>
            </a:r>
          </a:p>
          <a:p>
            <a:endParaRPr lang="en-US" dirty="0"/>
          </a:p>
        </p:txBody>
      </p:sp>
      <p:sp>
        <p:nvSpPr>
          <p:cNvPr id="4" name="Slide Number Placeholder 3"/>
          <p:cNvSpPr>
            <a:spLocks noGrp="1"/>
          </p:cNvSpPr>
          <p:nvPr>
            <p:ph type="sldNum" sz="quarter" idx="10"/>
          </p:nvPr>
        </p:nvSpPr>
        <p:spPr/>
        <p:txBody>
          <a:bodyPr/>
          <a:lstStyle/>
          <a:p>
            <a:fld id="{BD2AACF7-9FF6-4221-B90D-353A7A93718C}" type="slidenum">
              <a:rPr lang="en-US" smtClean="0"/>
              <a:t>9</a:t>
            </a:fld>
            <a:endParaRPr lang="en-US"/>
          </a:p>
        </p:txBody>
      </p:sp>
    </p:spTree>
    <p:extLst>
      <p:ext uri="{BB962C8B-B14F-4D97-AF65-F5344CB8AC3E}">
        <p14:creationId xmlns:p14="http://schemas.microsoft.com/office/powerpoint/2010/main" val="41292098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50511" y="1065904"/>
            <a:ext cx="6400823" cy="2857657"/>
          </a:xfrm>
        </p:spPr>
        <p:txBody>
          <a:bodyPr bIns="0" anchor="b">
            <a:normAutofit/>
          </a:bodyPr>
          <a:lstStyle>
            <a:lvl1pPr algn="l">
              <a:defRPr sz="5333"/>
            </a:lvl1pPr>
          </a:lstStyle>
          <a:p>
            <a:r>
              <a:rPr lang="en-US"/>
              <a:t>Click to edit Master title style</a:t>
            </a:r>
            <a:endParaRPr lang="en-US" dirty="0"/>
          </a:p>
        </p:txBody>
      </p:sp>
      <p:sp>
        <p:nvSpPr>
          <p:cNvPr id="3" name="Subtitle 2"/>
          <p:cNvSpPr>
            <a:spLocks noGrp="1"/>
          </p:cNvSpPr>
          <p:nvPr>
            <p:ph type="subTitle" idx="1" hasCustomPrompt="1"/>
          </p:nvPr>
        </p:nvSpPr>
        <p:spPr>
          <a:xfrm>
            <a:off x="1250511" y="3923561"/>
            <a:ext cx="6400823" cy="1086246"/>
          </a:xfrm>
        </p:spPr>
        <p:txBody>
          <a:bodyPr tIns="91440" bIns="91440">
            <a:normAutofit/>
          </a:bodyPr>
          <a:lstStyle>
            <a:lvl1pPr marL="0" indent="0" algn="l">
              <a:buNone/>
              <a:defRPr sz="1778" b="0">
                <a:solidFill>
                  <a:schemeClr val="tx1"/>
                </a:solidFill>
              </a:defRPr>
            </a:lvl1pPr>
            <a:lvl2pPr marL="380996" indent="0" algn="ctr">
              <a:buNone/>
              <a:defRPr sz="1667"/>
            </a:lvl2pPr>
            <a:lvl3pPr marL="761992" indent="0" algn="ctr">
              <a:buNone/>
              <a:defRPr sz="1500"/>
            </a:lvl3pPr>
            <a:lvl4pPr marL="1142989" indent="0" algn="ctr">
              <a:buNone/>
              <a:defRPr sz="1333"/>
            </a:lvl4pPr>
            <a:lvl5pPr marL="1523985" indent="0" algn="ctr">
              <a:buNone/>
              <a:defRPr sz="1333"/>
            </a:lvl5pPr>
            <a:lvl6pPr marL="1904981" indent="0" algn="ctr">
              <a:buNone/>
              <a:defRPr sz="1333"/>
            </a:lvl6pPr>
            <a:lvl7pPr marL="2285977" indent="0" algn="ctr">
              <a:buNone/>
              <a:defRPr sz="1333"/>
            </a:lvl7pPr>
            <a:lvl8pPr marL="2666973" indent="0" algn="ctr">
              <a:buNone/>
              <a:defRPr sz="1333"/>
            </a:lvl8pPr>
            <a:lvl9pPr marL="3047970" indent="0" algn="ctr">
              <a:buNone/>
              <a:defRPr sz="1333"/>
            </a:lvl9pPr>
          </a:lstStyle>
          <a:p>
            <a:r>
              <a:rPr lang="en-US" dirty="0"/>
              <a:t>CLICK TO EDIT MASTER SUBTITLE STYLE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94287" y="7207710"/>
            <a:ext cx="1136650" cy="254000"/>
          </a:xfrm>
          <a:prstGeom prst="rect">
            <a:avLst/>
          </a:prstGeom>
        </p:spPr>
      </p:pic>
    </p:spTree>
    <p:extLst>
      <p:ext uri="{BB962C8B-B14F-4D97-AF65-F5344CB8AC3E}">
        <p14:creationId xmlns:p14="http://schemas.microsoft.com/office/powerpoint/2010/main" val="2676725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49681" y="1828800"/>
            <a:ext cx="7301492" cy="4368800"/>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250511" y="1421741"/>
            <a:ext cx="7305040" cy="172720"/>
          </a:xfrm>
          <a:prstGeom prst="rect">
            <a:avLst/>
          </a:prstGeom>
          <a:noFill/>
          <a:ln>
            <a:noFill/>
          </a:ln>
        </p:spPr>
      </p:pic>
    </p:spTree>
    <p:extLst>
      <p:ext uri="{BB962C8B-B14F-4D97-AF65-F5344CB8AC3E}">
        <p14:creationId xmlns:p14="http://schemas.microsoft.com/office/powerpoint/2010/main" val="1975280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0510" y="1951256"/>
            <a:ext cx="6404602" cy="2277851"/>
          </a:xfrm>
        </p:spPr>
        <p:txBody>
          <a:bodyPr anchor="b">
            <a:normAutofit/>
          </a:bodyPr>
          <a:lstStyle>
            <a:lvl1pPr algn="l">
              <a:defRPr sz="3556"/>
            </a:lvl1pPr>
          </a:lstStyle>
          <a:p>
            <a:r>
              <a:rPr lang="en-US"/>
              <a:t>Click to edit Master title style</a:t>
            </a:r>
            <a:endParaRPr lang="en-US" dirty="0"/>
          </a:p>
        </p:txBody>
      </p:sp>
      <p:sp>
        <p:nvSpPr>
          <p:cNvPr id="3" name="Text Placeholder 2"/>
          <p:cNvSpPr>
            <a:spLocks noGrp="1"/>
          </p:cNvSpPr>
          <p:nvPr>
            <p:ph type="body" idx="1"/>
          </p:nvPr>
        </p:nvSpPr>
        <p:spPr>
          <a:xfrm>
            <a:off x="1250511" y="4229107"/>
            <a:ext cx="6404602" cy="1125477"/>
          </a:xfrm>
        </p:spPr>
        <p:txBody>
          <a:bodyPr tIns="91440">
            <a:normAutofit/>
          </a:bodyPr>
          <a:lstStyle>
            <a:lvl1pPr marL="0" indent="0" algn="l">
              <a:buNone/>
              <a:defRPr sz="2222">
                <a:solidFill>
                  <a:schemeClr val="tx1"/>
                </a:solidFill>
              </a:defRPr>
            </a:lvl1pPr>
            <a:lvl2pPr marL="380996" indent="0">
              <a:buNone/>
              <a:defRPr sz="1667">
                <a:solidFill>
                  <a:schemeClr val="tx1">
                    <a:tint val="75000"/>
                  </a:schemeClr>
                </a:solidFill>
              </a:defRPr>
            </a:lvl2pPr>
            <a:lvl3pPr marL="761992" indent="0">
              <a:buNone/>
              <a:defRPr sz="1500">
                <a:solidFill>
                  <a:schemeClr val="tx1">
                    <a:tint val="75000"/>
                  </a:schemeClr>
                </a:solidFill>
              </a:defRPr>
            </a:lvl3pPr>
            <a:lvl4pPr marL="1142989" indent="0">
              <a:buNone/>
              <a:defRPr sz="1333">
                <a:solidFill>
                  <a:schemeClr val="tx1">
                    <a:tint val="75000"/>
                  </a:schemeClr>
                </a:solidFill>
              </a:defRPr>
            </a:lvl4pPr>
            <a:lvl5pPr marL="1523985" indent="0">
              <a:buNone/>
              <a:defRPr sz="1333">
                <a:solidFill>
                  <a:schemeClr val="tx1">
                    <a:tint val="75000"/>
                  </a:schemeClr>
                </a:solidFill>
              </a:defRPr>
            </a:lvl5pPr>
            <a:lvl6pPr marL="1904981" indent="0">
              <a:buNone/>
              <a:defRPr sz="1333">
                <a:solidFill>
                  <a:schemeClr val="tx1">
                    <a:tint val="75000"/>
                  </a:schemeClr>
                </a:solidFill>
              </a:defRPr>
            </a:lvl6pPr>
            <a:lvl7pPr marL="2285977" indent="0">
              <a:buNone/>
              <a:defRPr sz="1333">
                <a:solidFill>
                  <a:schemeClr val="tx1">
                    <a:tint val="75000"/>
                  </a:schemeClr>
                </a:solidFill>
              </a:defRPr>
            </a:lvl7pPr>
            <a:lvl8pPr marL="2666973" indent="0">
              <a:buNone/>
              <a:defRPr sz="1333">
                <a:solidFill>
                  <a:schemeClr val="tx1">
                    <a:tint val="75000"/>
                  </a:schemeClr>
                </a:solidFill>
              </a:defRPr>
            </a:lvl8pPr>
            <a:lvl9pPr marL="3047970" indent="0">
              <a:buNone/>
              <a:defRPr sz="1333">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350206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50511" y="1828800"/>
            <a:ext cx="3473190" cy="4368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70913" y="1828800"/>
            <a:ext cx="3472947" cy="4368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1254094" y="421895"/>
            <a:ext cx="7301492" cy="1165817"/>
          </a:xfrm>
        </p:spPr>
        <p:txBody>
          <a:bodyPr/>
          <a:lstStyle/>
          <a:p>
            <a:r>
              <a:rPr lang="en-US"/>
              <a:t>Click to edit Master title style</a:t>
            </a:r>
            <a:endParaRPr lang="en-US" dirty="0"/>
          </a:p>
        </p:txBody>
      </p:sp>
      <p:pic>
        <p:nvPicPr>
          <p:cNvPr id="10" name="Picture 9"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250511" y="1421741"/>
            <a:ext cx="7305040" cy="172720"/>
          </a:xfrm>
          <a:prstGeom prst="rect">
            <a:avLst/>
          </a:prstGeom>
          <a:noFill/>
          <a:ln>
            <a:noFill/>
          </a:ln>
        </p:spPr>
      </p:pic>
    </p:spTree>
    <p:extLst>
      <p:ext uri="{BB962C8B-B14F-4D97-AF65-F5344CB8AC3E}">
        <p14:creationId xmlns:p14="http://schemas.microsoft.com/office/powerpoint/2010/main" val="214651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42368" y="1828800"/>
            <a:ext cx="3473073" cy="891048"/>
          </a:xfrm>
        </p:spPr>
        <p:txBody>
          <a:bodyPr anchor="b">
            <a:normAutofit/>
          </a:bodyPr>
          <a:lstStyle>
            <a:lvl1pPr marL="0" indent="0">
              <a:lnSpc>
                <a:spcPct val="100000"/>
              </a:lnSpc>
              <a:buNone/>
              <a:defRPr sz="2444" b="0" cap="none" baseline="0">
                <a:solidFill>
                  <a:schemeClr val="accent1"/>
                </a:solidFill>
              </a:defRPr>
            </a:lvl1pPr>
            <a:lvl2pPr marL="380996" indent="0">
              <a:buNone/>
              <a:defRPr sz="1667" b="1"/>
            </a:lvl2pPr>
            <a:lvl3pPr marL="761992" indent="0">
              <a:buNone/>
              <a:defRPr sz="1500" b="1"/>
            </a:lvl3pPr>
            <a:lvl4pPr marL="1142989" indent="0">
              <a:buNone/>
              <a:defRPr sz="1333" b="1"/>
            </a:lvl4pPr>
            <a:lvl5pPr marL="1523985" indent="0">
              <a:buNone/>
              <a:defRPr sz="1333" b="1"/>
            </a:lvl5pPr>
            <a:lvl6pPr marL="1904981" indent="0">
              <a:buNone/>
              <a:defRPr sz="1333" b="1"/>
            </a:lvl6pPr>
            <a:lvl7pPr marL="2285977" indent="0">
              <a:buNone/>
              <a:defRPr sz="1333" b="1"/>
            </a:lvl7pPr>
            <a:lvl8pPr marL="2666973" indent="0">
              <a:buNone/>
              <a:defRPr sz="1333" b="1"/>
            </a:lvl8pPr>
            <a:lvl9pPr marL="3047970" indent="0">
              <a:buNone/>
              <a:defRPr sz="1333" b="1"/>
            </a:lvl9pPr>
          </a:lstStyle>
          <a:p>
            <a:pPr lvl="0"/>
            <a:r>
              <a:rPr lang="en-US"/>
              <a:t>Edit Master text styles</a:t>
            </a:r>
          </a:p>
        </p:txBody>
      </p:sp>
      <p:sp>
        <p:nvSpPr>
          <p:cNvPr id="4" name="Content Placeholder 3"/>
          <p:cNvSpPr>
            <a:spLocks noGrp="1"/>
          </p:cNvSpPr>
          <p:nvPr>
            <p:ph sz="half" idx="2"/>
          </p:nvPr>
        </p:nvSpPr>
        <p:spPr>
          <a:xfrm>
            <a:off x="1242368" y="2729978"/>
            <a:ext cx="3473073" cy="345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70913" y="1828801"/>
            <a:ext cx="3472947" cy="891374"/>
          </a:xfrm>
        </p:spPr>
        <p:txBody>
          <a:bodyPr anchor="b">
            <a:normAutofit/>
          </a:bodyPr>
          <a:lstStyle>
            <a:lvl1pPr marL="0" indent="0">
              <a:lnSpc>
                <a:spcPct val="100000"/>
              </a:lnSpc>
              <a:buNone/>
              <a:defRPr sz="2444" b="0" cap="none" baseline="0">
                <a:solidFill>
                  <a:schemeClr val="accent1"/>
                </a:solidFill>
              </a:defRPr>
            </a:lvl1pPr>
            <a:lvl2pPr marL="380996" indent="0">
              <a:buNone/>
              <a:defRPr sz="1667" b="1"/>
            </a:lvl2pPr>
            <a:lvl3pPr marL="761992" indent="0">
              <a:buNone/>
              <a:defRPr sz="1500" b="1"/>
            </a:lvl3pPr>
            <a:lvl4pPr marL="1142989" indent="0">
              <a:buNone/>
              <a:defRPr sz="1333" b="1"/>
            </a:lvl4pPr>
            <a:lvl5pPr marL="1523985" indent="0">
              <a:buNone/>
              <a:defRPr sz="1333" b="1"/>
            </a:lvl5pPr>
            <a:lvl6pPr marL="1904981" indent="0">
              <a:buNone/>
              <a:defRPr sz="1333" b="1"/>
            </a:lvl6pPr>
            <a:lvl7pPr marL="2285977" indent="0">
              <a:buNone/>
              <a:defRPr sz="1333" b="1"/>
            </a:lvl7pPr>
            <a:lvl8pPr marL="2666973" indent="0">
              <a:buNone/>
              <a:defRPr sz="1333" b="1"/>
            </a:lvl8pPr>
            <a:lvl9pPr marL="3047970" indent="0">
              <a:buNone/>
              <a:defRPr sz="1333" b="1"/>
            </a:lvl9pPr>
          </a:lstStyle>
          <a:p>
            <a:pPr lvl="0"/>
            <a:r>
              <a:rPr lang="en-US"/>
              <a:t>Edit Master text styles</a:t>
            </a:r>
          </a:p>
        </p:txBody>
      </p:sp>
      <p:sp>
        <p:nvSpPr>
          <p:cNvPr id="6" name="Content Placeholder 5"/>
          <p:cNvSpPr>
            <a:spLocks noGrp="1"/>
          </p:cNvSpPr>
          <p:nvPr>
            <p:ph sz="quarter" idx="4"/>
          </p:nvPr>
        </p:nvSpPr>
        <p:spPr>
          <a:xfrm>
            <a:off x="5070913" y="2726889"/>
            <a:ext cx="3472947" cy="345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1254094" y="421895"/>
            <a:ext cx="7301492" cy="1165817"/>
          </a:xfrm>
        </p:spPr>
        <p:txBody>
          <a:bodyPr/>
          <a:lstStyle/>
          <a:p>
            <a:r>
              <a:rPr lang="en-US"/>
              <a:t>Click to edit Master title style</a:t>
            </a:r>
            <a:endParaRPr lang="en-US" dirty="0"/>
          </a:p>
        </p:txBody>
      </p:sp>
      <p:pic>
        <p:nvPicPr>
          <p:cNvPr id="12" name="Picture 1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250511" y="1421741"/>
            <a:ext cx="7305040" cy="172720"/>
          </a:xfrm>
          <a:prstGeom prst="rect">
            <a:avLst/>
          </a:prstGeom>
          <a:noFill/>
          <a:ln>
            <a:noFill/>
          </a:ln>
        </p:spPr>
      </p:pic>
    </p:spTree>
    <p:extLst>
      <p:ext uri="{BB962C8B-B14F-4D97-AF65-F5344CB8AC3E}">
        <p14:creationId xmlns:p14="http://schemas.microsoft.com/office/powerpoint/2010/main" val="3744957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Title 1"/>
          <p:cNvSpPr>
            <a:spLocks noGrp="1"/>
          </p:cNvSpPr>
          <p:nvPr>
            <p:ph type="title"/>
          </p:nvPr>
        </p:nvSpPr>
        <p:spPr>
          <a:xfrm>
            <a:off x="1254094" y="421895"/>
            <a:ext cx="7301492" cy="1165817"/>
          </a:xfrm>
        </p:spPr>
        <p:txBody>
          <a:bodyPr/>
          <a:lstStyle/>
          <a:p>
            <a:r>
              <a:rPr lang="en-US"/>
              <a:t>Click to edit Master title style</a:t>
            </a:r>
            <a:endParaRPr lang="en-US" dirty="0"/>
          </a:p>
        </p:txBody>
      </p:sp>
      <p:pic>
        <p:nvPicPr>
          <p:cNvPr id="8" name="Picture 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250511" y="1421741"/>
            <a:ext cx="7305040" cy="172720"/>
          </a:xfrm>
          <a:prstGeom prst="rect">
            <a:avLst/>
          </a:prstGeom>
          <a:noFill/>
          <a:ln>
            <a:noFill/>
          </a:ln>
        </p:spPr>
      </p:pic>
    </p:spTree>
    <p:extLst>
      <p:ext uri="{BB962C8B-B14F-4D97-AF65-F5344CB8AC3E}">
        <p14:creationId xmlns:p14="http://schemas.microsoft.com/office/powerpoint/2010/main" val="580949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161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9">
            <a:extLst>
              <a:ext uri="{28A0092B-C50C-407E-A947-70E740481C1C}">
                <a14:useLocalDpi xmlns:a14="http://schemas.microsoft.com/office/drawing/2010/main" val="0"/>
              </a:ext>
            </a:extLst>
          </a:blip>
          <a:srcRect t="1538" b="-1538"/>
          <a:stretch/>
        </p:blipFill>
        <p:spPr>
          <a:xfrm>
            <a:off x="0" y="6799838"/>
            <a:ext cx="10160000" cy="825500"/>
          </a:xfrm>
          <a:prstGeom prst="rect">
            <a:avLst/>
          </a:prstGeom>
        </p:spPr>
      </p:pic>
      <p:sp>
        <p:nvSpPr>
          <p:cNvPr id="12" name="Rectangle 11"/>
          <p:cNvSpPr/>
          <p:nvPr/>
        </p:nvSpPr>
        <p:spPr>
          <a:xfrm>
            <a:off x="0" y="520855"/>
            <a:ext cx="10160000" cy="6274471"/>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p:cNvCxnSpPr/>
          <p:nvPr/>
        </p:nvCxnSpPr>
        <p:spPr>
          <a:xfrm>
            <a:off x="0" y="6801117"/>
            <a:ext cx="10160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254094" y="421895"/>
            <a:ext cx="7301492" cy="1165817"/>
          </a:xfrm>
          <a:prstGeom prst="rect">
            <a:avLst/>
          </a:prstGeom>
        </p:spPr>
        <p:txBody>
          <a:bodyPr vert="horz" lIns="91440" tIns="45720" rIns="91440" bIns="45720" rtlCol="0" anchor="ctr"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1254094" y="1988553"/>
            <a:ext cx="7301492" cy="43688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txBox="1">
            <a:spLocks/>
          </p:cNvSpPr>
          <p:nvPr/>
        </p:nvSpPr>
        <p:spPr>
          <a:xfrm>
            <a:off x="9111307" y="6802397"/>
            <a:ext cx="771144" cy="559531"/>
          </a:xfrm>
          <a:prstGeom prst="rect">
            <a:avLst/>
          </a:prstGeom>
        </p:spPr>
        <p:txBody>
          <a:bodyPr vert="horz" lIns="101600" tIns="50800" rIns="101600" bIns="5080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98DBE3D-117D-42EE-ADA8-9F891399CB73}" type="slidenum">
              <a:rPr lang="en-US" sz="2000" b="0" smtClean="0">
                <a:solidFill>
                  <a:schemeClr val="bg1"/>
                </a:solidFill>
              </a:rPr>
              <a:pPr/>
              <a:t>‹#›</a:t>
            </a:fld>
            <a:endParaRPr lang="en-US" sz="2000" b="0" dirty="0">
              <a:solidFill>
                <a:schemeClr val="bg1"/>
              </a:solidFill>
            </a:endParaRPr>
          </a:p>
        </p:txBody>
      </p:sp>
    </p:spTree>
    <p:extLst>
      <p:ext uri="{BB962C8B-B14F-4D97-AF65-F5344CB8AC3E}">
        <p14:creationId xmlns:p14="http://schemas.microsoft.com/office/powerpoint/2010/main" val="408795665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Lst>
  <p:txStyles>
    <p:titleStyle>
      <a:lvl1pPr algn="l" defTabSz="761992" rtl="0" eaLnBrk="1" latinLnBrk="0" hangingPunct="1">
        <a:lnSpc>
          <a:spcPct val="90000"/>
        </a:lnSpc>
        <a:spcBef>
          <a:spcPct val="0"/>
        </a:spcBef>
        <a:buNone/>
        <a:defRPr sz="3556" b="0" i="0" kern="1200" cap="none">
          <a:solidFill>
            <a:schemeClr val="tx1"/>
          </a:solidFill>
          <a:effectLst/>
          <a:latin typeface="+mj-lt"/>
          <a:ea typeface="+mj-ea"/>
          <a:cs typeface="+mj-cs"/>
        </a:defRPr>
      </a:lvl1pPr>
    </p:titleStyle>
    <p:bodyStyle>
      <a:lvl1pPr marL="253997" indent="-253997" algn="l" defTabSz="761992" rtl="0" eaLnBrk="1" latinLnBrk="0" hangingPunct="1">
        <a:lnSpc>
          <a:spcPct val="120000"/>
        </a:lnSpc>
        <a:spcBef>
          <a:spcPts val="1111"/>
        </a:spcBef>
        <a:buClr>
          <a:schemeClr val="accent1"/>
        </a:buClr>
        <a:buSzPct val="100000"/>
        <a:buFont typeface="Arial" panose="020B0604020202020204" pitchFamily="34" charset="0"/>
        <a:buChar char="•"/>
        <a:defRPr sz="2222" kern="1200" cap="none">
          <a:solidFill>
            <a:schemeClr val="tx1"/>
          </a:solidFill>
          <a:effectLst/>
          <a:latin typeface="+mn-lt"/>
          <a:ea typeface="+mn-ea"/>
          <a:cs typeface="+mn-cs"/>
        </a:defRPr>
      </a:lvl1pPr>
      <a:lvl2pPr marL="761992" indent="-253997" algn="l" defTabSz="761992" rtl="0" eaLnBrk="1" latinLnBrk="0" hangingPunct="1">
        <a:lnSpc>
          <a:spcPct val="120000"/>
        </a:lnSpc>
        <a:spcBef>
          <a:spcPts val="556"/>
        </a:spcBef>
        <a:buClr>
          <a:schemeClr val="accent1"/>
        </a:buClr>
        <a:buSzPct val="100000"/>
        <a:buFont typeface="Arial" panose="020B0604020202020204" pitchFamily="34" charset="0"/>
        <a:buChar char="•"/>
        <a:defRPr sz="1778" kern="1200" cap="none" baseline="0">
          <a:solidFill>
            <a:schemeClr val="tx1"/>
          </a:solidFill>
          <a:effectLst/>
          <a:latin typeface="+mn-lt"/>
          <a:ea typeface="+mn-ea"/>
          <a:cs typeface="+mn-cs"/>
        </a:defRPr>
      </a:lvl2pPr>
      <a:lvl3pPr marL="1269987" indent="-253997" algn="l" defTabSz="761992" rtl="0" eaLnBrk="1" latinLnBrk="0" hangingPunct="1">
        <a:lnSpc>
          <a:spcPct val="120000"/>
        </a:lnSpc>
        <a:spcBef>
          <a:spcPts val="556"/>
        </a:spcBef>
        <a:buClr>
          <a:schemeClr val="accent1"/>
        </a:buClr>
        <a:buSzPct val="100000"/>
        <a:buFont typeface="Arial" panose="020B0604020202020204" pitchFamily="34" charset="0"/>
        <a:buChar char="•"/>
        <a:defRPr sz="1778" kern="1200" cap="none">
          <a:solidFill>
            <a:schemeClr val="tx1"/>
          </a:solidFill>
          <a:effectLst/>
          <a:latin typeface="+mn-lt"/>
          <a:ea typeface="+mn-ea"/>
          <a:cs typeface="+mn-cs"/>
        </a:defRPr>
      </a:lvl3pPr>
      <a:lvl4pPr marL="1777982" indent="-253997" algn="l" defTabSz="761992" rtl="0" eaLnBrk="1" latinLnBrk="0" hangingPunct="1">
        <a:lnSpc>
          <a:spcPct val="120000"/>
        </a:lnSpc>
        <a:spcBef>
          <a:spcPts val="556"/>
        </a:spcBef>
        <a:buClr>
          <a:schemeClr val="accent1"/>
        </a:buClr>
        <a:buSzPct val="100000"/>
        <a:buFont typeface="Arial" panose="020B0604020202020204" pitchFamily="34" charset="0"/>
        <a:buChar char="•"/>
        <a:defRPr sz="1556" kern="1200" cap="none" baseline="0">
          <a:solidFill>
            <a:schemeClr val="tx1"/>
          </a:solidFill>
          <a:effectLst/>
          <a:latin typeface="+mn-lt"/>
          <a:ea typeface="+mn-ea"/>
          <a:cs typeface="+mn-cs"/>
        </a:defRPr>
      </a:lvl4pPr>
      <a:lvl5pPr marL="2285977" indent="-253997" algn="l" defTabSz="761992" rtl="0" eaLnBrk="1" latinLnBrk="0" hangingPunct="1">
        <a:lnSpc>
          <a:spcPct val="120000"/>
        </a:lnSpc>
        <a:spcBef>
          <a:spcPts val="556"/>
        </a:spcBef>
        <a:buClr>
          <a:schemeClr val="accent1"/>
        </a:buClr>
        <a:buSzPct val="100000"/>
        <a:buFont typeface="Arial" panose="020B0604020202020204" pitchFamily="34" charset="0"/>
        <a:buChar char="•"/>
        <a:defRPr sz="1333" kern="1200" cap="none">
          <a:solidFill>
            <a:schemeClr val="tx1"/>
          </a:solidFill>
          <a:effectLst/>
          <a:latin typeface="+mn-lt"/>
          <a:ea typeface="+mn-ea"/>
          <a:cs typeface="+mn-cs"/>
        </a:defRPr>
      </a:lvl5pPr>
      <a:lvl6pPr marL="2793972" indent="-253997" algn="l" defTabSz="1015990" rtl="0" eaLnBrk="1" latinLnBrk="0" hangingPunct="1">
        <a:lnSpc>
          <a:spcPct val="120000"/>
        </a:lnSpc>
        <a:spcBef>
          <a:spcPts val="556"/>
        </a:spcBef>
        <a:buClr>
          <a:schemeClr val="accent1"/>
        </a:buClr>
        <a:buSzPct val="100000"/>
        <a:buFont typeface="Arial" panose="020B0604020202020204" pitchFamily="34" charset="0"/>
        <a:buChar char="•"/>
        <a:defRPr sz="1333" kern="1200">
          <a:solidFill>
            <a:schemeClr val="tx1"/>
          </a:solidFill>
          <a:effectLst/>
          <a:latin typeface="+mn-lt"/>
          <a:ea typeface="+mn-ea"/>
          <a:cs typeface="+mn-cs"/>
        </a:defRPr>
      </a:lvl6pPr>
      <a:lvl7pPr marL="3301967" indent="-253997" algn="l" defTabSz="1015990" rtl="0" eaLnBrk="1" latinLnBrk="0" hangingPunct="1">
        <a:lnSpc>
          <a:spcPct val="120000"/>
        </a:lnSpc>
        <a:spcBef>
          <a:spcPts val="556"/>
        </a:spcBef>
        <a:buClr>
          <a:schemeClr val="accent1"/>
        </a:buClr>
        <a:buSzPct val="100000"/>
        <a:buFont typeface="Arial" panose="020B0604020202020204" pitchFamily="34" charset="0"/>
        <a:buChar char="•"/>
        <a:defRPr sz="1333" kern="1200">
          <a:solidFill>
            <a:schemeClr val="tx1"/>
          </a:solidFill>
          <a:effectLst/>
          <a:latin typeface="+mn-lt"/>
          <a:ea typeface="+mn-ea"/>
          <a:cs typeface="+mn-cs"/>
        </a:defRPr>
      </a:lvl7pPr>
      <a:lvl8pPr marL="3809962" indent="-253997" algn="l" defTabSz="1015990" rtl="0" eaLnBrk="1" latinLnBrk="0" hangingPunct="1">
        <a:lnSpc>
          <a:spcPct val="120000"/>
        </a:lnSpc>
        <a:spcBef>
          <a:spcPts val="556"/>
        </a:spcBef>
        <a:buClr>
          <a:schemeClr val="accent1"/>
        </a:buClr>
        <a:buSzPct val="100000"/>
        <a:buFont typeface="Arial" panose="020B0604020202020204" pitchFamily="34" charset="0"/>
        <a:buChar char="•"/>
        <a:defRPr sz="1333" kern="1200" baseline="0">
          <a:solidFill>
            <a:schemeClr val="tx1"/>
          </a:solidFill>
          <a:effectLst/>
          <a:latin typeface="+mn-lt"/>
          <a:ea typeface="+mn-ea"/>
          <a:cs typeface="+mn-cs"/>
        </a:defRPr>
      </a:lvl8pPr>
      <a:lvl9pPr marL="4317957" indent="-253997" algn="l" defTabSz="1015990" rtl="0" eaLnBrk="1" latinLnBrk="0" hangingPunct="1">
        <a:lnSpc>
          <a:spcPct val="120000"/>
        </a:lnSpc>
        <a:spcBef>
          <a:spcPts val="556"/>
        </a:spcBef>
        <a:buClr>
          <a:schemeClr val="accent1"/>
        </a:buClr>
        <a:buSzPct val="100000"/>
        <a:buFont typeface="Arial" panose="020B0604020202020204" pitchFamily="34" charset="0"/>
        <a:buChar char="•"/>
        <a:defRPr sz="1333" kern="1200" baseline="0">
          <a:solidFill>
            <a:schemeClr val="tx1"/>
          </a:solidFill>
          <a:effectLst/>
          <a:latin typeface="+mn-lt"/>
          <a:ea typeface="+mn-ea"/>
          <a:cs typeface="+mn-cs"/>
        </a:defRPr>
      </a:lvl9pPr>
    </p:bodyStyle>
    <p:otherStyle>
      <a:defPPr>
        <a:defRPr lang="en-US"/>
      </a:defPPr>
      <a:lvl1pPr marL="0" algn="l" defTabSz="761992" rtl="0" eaLnBrk="1" latinLnBrk="0" hangingPunct="1">
        <a:defRPr sz="1500" kern="1200">
          <a:solidFill>
            <a:schemeClr val="tx1"/>
          </a:solidFill>
          <a:latin typeface="+mn-lt"/>
          <a:ea typeface="+mn-ea"/>
          <a:cs typeface="+mn-cs"/>
        </a:defRPr>
      </a:lvl1pPr>
      <a:lvl2pPr marL="380996" algn="l" defTabSz="761992" rtl="0" eaLnBrk="1" latinLnBrk="0" hangingPunct="1">
        <a:defRPr sz="1500" kern="1200">
          <a:solidFill>
            <a:schemeClr val="tx1"/>
          </a:solidFill>
          <a:latin typeface="+mn-lt"/>
          <a:ea typeface="+mn-ea"/>
          <a:cs typeface="+mn-cs"/>
        </a:defRPr>
      </a:lvl2pPr>
      <a:lvl3pPr marL="761992" algn="l" defTabSz="761992" rtl="0" eaLnBrk="1" latinLnBrk="0" hangingPunct="1">
        <a:defRPr sz="1500" kern="1200">
          <a:solidFill>
            <a:schemeClr val="tx1"/>
          </a:solidFill>
          <a:latin typeface="+mn-lt"/>
          <a:ea typeface="+mn-ea"/>
          <a:cs typeface="+mn-cs"/>
        </a:defRPr>
      </a:lvl3pPr>
      <a:lvl4pPr marL="1142989" algn="l" defTabSz="761992" rtl="0" eaLnBrk="1" latinLnBrk="0" hangingPunct="1">
        <a:defRPr sz="1500" kern="1200">
          <a:solidFill>
            <a:schemeClr val="tx1"/>
          </a:solidFill>
          <a:latin typeface="+mn-lt"/>
          <a:ea typeface="+mn-ea"/>
          <a:cs typeface="+mn-cs"/>
        </a:defRPr>
      </a:lvl4pPr>
      <a:lvl5pPr marL="1523985" algn="l" defTabSz="761992" rtl="0" eaLnBrk="1" latinLnBrk="0" hangingPunct="1">
        <a:defRPr sz="1500" kern="1200">
          <a:solidFill>
            <a:schemeClr val="tx1"/>
          </a:solidFill>
          <a:latin typeface="+mn-lt"/>
          <a:ea typeface="+mn-ea"/>
          <a:cs typeface="+mn-cs"/>
        </a:defRPr>
      </a:lvl5pPr>
      <a:lvl6pPr marL="1904981" algn="l" defTabSz="761992" rtl="0" eaLnBrk="1" latinLnBrk="0" hangingPunct="1">
        <a:defRPr sz="1500" kern="1200">
          <a:solidFill>
            <a:schemeClr val="tx1"/>
          </a:solidFill>
          <a:latin typeface="+mn-lt"/>
          <a:ea typeface="+mn-ea"/>
          <a:cs typeface="+mn-cs"/>
        </a:defRPr>
      </a:lvl6pPr>
      <a:lvl7pPr marL="2285977" algn="l" defTabSz="761992" rtl="0" eaLnBrk="1" latinLnBrk="0" hangingPunct="1">
        <a:defRPr sz="1500" kern="1200">
          <a:solidFill>
            <a:schemeClr val="tx1"/>
          </a:solidFill>
          <a:latin typeface="+mn-lt"/>
          <a:ea typeface="+mn-ea"/>
          <a:cs typeface="+mn-cs"/>
        </a:defRPr>
      </a:lvl7pPr>
      <a:lvl8pPr marL="2666973" algn="l" defTabSz="761992" rtl="0" eaLnBrk="1" latinLnBrk="0" hangingPunct="1">
        <a:defRPr sz="1500" kern="1200">
          <a:solidFill>
            <a:schemeClr val="tx1"/>
          </a:solidFill>
          <a:latin typeface="+mn-lt"/>
          <a:ea typeface="+mn-ea"/>
          <a:cs typeface="+mn-cs"/>
        </a:defRPr>
      </a:lvl8pPr>
      <a:lvl9pPr marL="3047970" algn="l" defTabSz="761992"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5.jpg"/><Relationship Id="rId4" Type="http://schemas.openxmlformats.org/officeDocument/2006/relationships/image" Target="../media/image34.jpg"/></Relationships>
</file>

<file path=ppt/slides/_rels/slide12.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7.jpg"/></Relationships>
</file>

<file path=ppt/slides/_rels/slide13.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9.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8" Type="http://schemas.openxmlformats.org/officeDocument/2006/relationships/image" Target="../media/image13.jpg"/><Relationship Id="rId13" Type="http://schemas.openxmlformats.org/officeDocument/2006/relationships/image" Target="../media/image18.jpg"/><Relationship Id="rId18" Type="http://schemas.openxmlformats.org/officeDocument/2006/relationships/image" Target="../media/image23.jpg"/><Relationship Id="rId3" Type="http://schemas.openxmlformats.org/officeDocument/2006/relationships/image" Target="../media/image8.jpg"/><Relationship Id="rId21" Type="http://schemas.openxmlformats.org/officeDocument/2006/relationships/image" Target="../media/image26.jpg"/><Relationship Id="rId7" Type="http://schemas.openxmlformats.org/officeDocument/2006/relationships/image" Target="../media/image12.jpg"/><Relationship Id="rId12" Type="http://schemas.openxmlformats.org/officeDocument/2006/relationships/image" Target="../media/image17.jpg"/><Relationship Id="rId17" Type="http://schemas.openxmlformats.org/officeDocument/2006/relationships/image" Target="../media/image22.jpg"/><Relationship Id="rId2" Type="http://schemas.openxmlformats.org/officeDocument/2006/relationships/notesSlide" Target="../notesSlides/notesSlide3.xml"/><Relationship Id="rId16" Type="http://schemas.openxmlformats.org/officeDocument/2006/relationships/image" Target="../media/image21.jpg"/><Relationship Id="rId20" Type="http://schemas.openxmlformats.org/officeDocument/2006/relationships/image" Target="../media/image25.jpg"/><Relationship Id="rId1" Type="http://schemas.openxmlformats.org/officeDocument/2006/relationships/slideLayout" Target="../slideLayouts/slideLayout7.xml"/><Relationship Id="rId6" Type="http://schemas.openxmlformats.org/officeDocument/2006/relationships/image" Target="../media/image11.jpg"/><Relationship Id="rId11" Type="http://schemas.openxmlformats.org/officeDocument/2006/relationships/image" Target="../media/image16.jpg"/><Relationship Id="rId5" Type="http://schemas.openxmlformats.org/officeDocument/2006/relationships/image" Target="../media/image10.jpg"/><Relationship Id="rId15" Type="http://schemas.openxmlformats.org/officeDocument/2006/relationships/image" Target="../media/image20.jpg"/><Relationship Id="rId23" Type="http://schemas.openxmlformats.org/officeDocument/2006/relationships/image" Target="../media/image28.jpg"/><Relationship Id="rId10" Type="http://schemas.openxmlformats.org/officeDocument/2006/relationships/image" Target="../media/image15.jpg"/><Relationship Id="rId19" Type="http://schemas.openxmlformats.org/officeDocument/2006/relationships/image" Target="../media/image24.jpg"/><Relationship Id="rId4" Type="http://schemas.openxmlformats.org/officeDocument/2006/relationships/image" Target="../media/image9.jpg"/><Relationship Id="rId9" Type="http://schemas.openxmlformats.org/officeDocument/2006/relationships/image" Target="../media/image14.jpg"/><Relationship Id="rId14" Type="http://schemas.openxmlformats.org/officeDocument/2006/relationships/image" Target="../media/image19.jpg"/><Relationship Id="rId22" Type="http://schemas.openxmlformats.org/officeDocument/2006/relationships/image" Target="../media/image27.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9.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0.tif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1.tif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p:txBody>
          <a:bodyPr/>
          <a:lstStyle/>
          <a:p>
            <a:r>
              <a:rPr lang="en-US" dirty="0"/>
              <a:t>Mobile Devices</a:t>
            </a:r>
          </a:p>
        </p:txBody>
      </p:sp>
      <p:sp>
        <p:nvSpPr>
          <p:cNvPr id="13" name="Subtitle 12"/>
          <p:cNvSpPr>
            <a:spLocks noGrp="1"/>
          </p:cNvSpPr>
          <p:nvPr>
            <p:ph type="subTitle" idx="1"/>
          </p:nvPr>
        </p:nvSpPr>
        <p:spPr/>
        <p:txBody>
          <a:bodyPr/>
          <a:lstStyle/>
          <a:p>
            <a:r>
              <a:rPr lang="en-US"/>
              <a:t>COMPUTER LITERACY</a:t>
            </a:r>
            <a:endParaRPr lang="en-US" dirty="0"/>
          </a:p>
        </p:txBody>
      </p:sp>
    </p:spTree>
    <p:custDataLst>
      <p:tags r:id="rId1"/>
    </p:custDataLst>
    <p:extLst>
      <p:ext uri="{BB962C8B-B14F-4D97-AF65-F5344CB8AC3E}">
        <p14:creationId xmlns:p14="http://schemas.microsoft.com/office/powerpoint/2010/main" val="2887533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55800" y="421895"/>
            <a:ext cx="6599786" cy="1165817"/>
          </a:xfrm>
        </p:spPr>
        <p:txBody>
          <a:bodyPr/>
          <a:lstStyle/>
          <a:p>
            <a:r>
              <a:rPr lang="en-US" dirty="0"/>
              <a:t>Early mobile phones</a:t>
            </a:r>
          </a:p>
        </p:txBody>
      </p:sp>
      <p:sp>
        <p:nvSpPr>
          <p:cNvPr id="11" name="Content Placeholder 10">
            <a:extLst>
              <a:ext uri="{FF2B5EF4-FFF2-40B4-BE49-F238E27FC236}">
                <a16:creationId xmlns:a16="http://schemas.microsoft.com/office/drawing/2014/main" xmlns="" id="{96D16F5A-C0B7-414D-8E97-CFC8E153A458}"/>
              </a:ext>
            </a:extLst>
          </p:cNvPr>
          <p:cNvSpPr>
            <a:spLocks noGrp="1"/>
          </p:cNvSpPr>
          <p:nvPr>
            <p:ph idx="1"/>
          </p:nvPr>
        </p:nvSpPr>
        <p:spPr>
          <a:xfrm>
            <a:off x="1249681" y="1828800"/>
            <a:ext cx="4516119" cy="4368800"/>
          </a:xfrm>
        </p:spPr>
        <p:txBody>
          <a:bodyPr/>
          <a:lstStyle/>
          <a:p>
            <a:r>
              <a:rPr lang="en-US" dirty="0"/>
              <a:t>Expensive</a:t>
            </a:r>
          </a:p>
          <a:p>
            <a:r>
              <a:rPr lang="en-US" dirty="0"/>
              <a:t>In cars/trucks</a:t>
            </a:r>
          </a:p>
          <a:p>
            <a:r>
              <a:rPr lang="en-US" dirty="0"/>
              <a:t>Voice </a:t>
            </a:r>
            <a:r>
              <a:rPr lang="en-US" dirty="0" smtClean="0"/>
              <a:t>only</a:t>
            </a:r>
          </a:p>
          <a:p>
            <a:endParaRPr lang="en-US" dirty="0"/>
          </a:p>
        </p:txBody>
      </p:sp>
      <p:sp>
        <p:nvSpPr>
          <p:cNvPr id="5" name="object 5"/>
          <p:cNvSpPr/>
          <p:nvPr/>
        </p:nvSpPr>
        <p:spPr>
          <a:xfrm>
            <a:off x="419100" y="381000"/>
            <a:ext cx="1270000" cy="1270000"/>
          </a:xfrm>
          <a:custGeom>
            <a:avLst/>
            <a:gdLst/>
            <a:ahLst/>
            <a:cxnLst/>
            <a:rect l="l" t="t" r="r" b="b"/>
            <a:pathLst>
              <a:path w="1270000" h="1270000">
                <a:moveTo>
                  <a:pt x="1079500" y="0"/>
                </a:moveTo>
                <a:lnTo>
                  <a:pt x="190500" y="0"/>
                </a:lnTo>
                <a:lnTo>
                  <a:pt x="146819" y="5031"/>
                </a:lnTo>
                <a:lnTo>
                  <a:pt x="106722" y="19363"/>
                </a:lnTo>
                <a:lnTo>
                  <a:pt x="71351" y="41851"/>
                </a:lnTo>
                <a:lnTo>
                  <a:pt x="41850" y="71353"/>
                </a:lnTo>
                <a:lnTo>
                  <a:pt x="19362" y="106724"/>
                </a:lnTo>
                <a:lnTo>
                  <a:pt x="5031" y="146821"/>
                </a:lnTo>
                <a:lnTo>
                  <a:pt x="0" y="190500"/>
                </a:lnTo>
                <a:lnTo>
                  <a:pt x="0" y="1079500"/>
                </a:lnTo>
                <a:lnTo>
                  <a:pt x="5031" y="1123178"/>
                </a:lnTo>
                <a:lnTo>
                  <a:pt x="19362" y="1163275"/>
                </a:lnTo>
                <a:lnTo>
                  <a:pt x="41850" y="1198646"/>
                </a:lnTo>
                <a:lnTo>
                  <a:pt x="71351" y="1228148"/>
                </a:lnTo>
                <a:lnTo>
                  <a:pt x="106722" y="1250636"/>
                </a:lnTo>
                <a:lnTo>
                  <a:pt x="146819" y="1264968"/>
                </a:lnTo>
                <a:lnTo>
                  <a:pt x="190500" y="1270000"/>
                </a:lnTo>
                <a:lnTo>
                  <a:pt x="1079500" y="1270000"/>
                </a:lnTo>
                <a:lnTo>
                  <a:pt x="1123178" y="1264968"/>
                </a:lnTo>
                <a:lnTo>
                  <a:pt x="1163275" y="1250636"/>
                </a:lnTo>
                <a:lnTo>
                  <a:pt x="1198646" y="1228148"/>
                </a:lnTo>
                <a:lnTo>
                  <a:pt x="1228148" y="1198646"/>
                </a:lnTo>
                <a:lnTo>
                  <a:pt x="1250636" y="1163275"/>
                </a:lnTo>
                <a:lnTo>
                  <a:pt x="1264968" y="1123178"/>
                </a:lnTo>
                <a:lnTo>
                  <a:pt x="1270000" y="1079500"/>
                </a:lnTo>
                <a:lnTo>
                  <a:pt x="1270000" y="190500"/>
                </a:lnTo>
                <a:lnTo>
                  <a:pt x="1264968" y="146821"/>
                </a:lnTo>
                <a:lnTo>
                  <a:pt x="1250636" y="106724"/>
                </a:lnTo>
                <a:lnTo>
                  <a:pt x="1228148" y="71353"/>
                </a:lnTo>
                <a:lnTo>
                  <a:pt x="1198646" y="41851"/>
                </a:lnTo>
                <a:lnTo>
                  <a:pt x="1163275" y="19363"/>
                </a:lnTo>
                <a:lnTo>
                  <a:pt x="1123178" y="5031"/>
                </a:lnTo>
                <a:lnTo>
                  <a:pt x="1079500" y="0"/>
                </a:lnTo>
                <a:close/>
              </a:path>
            </a:pathLst>
          </a:custGeom>
          <a:solidFill>
            <a:srgbClr val="000000"/>
          </a:solidFill>
        </p:spPr>
        <p:txBody>
          <a:bodyPr wrap="square" lIns="0" tIns="0" rIns="0" bIns="0" rtlCol="0"/>
          <a:lstStyle/>
          <a:p>
            <a:endParaRPr/>
          </a:p>
        </p:txBody>
      </p:sp>
      <p:sp>
        <p:nvSpPr>
          <p:cNvPr id="6" name="object 6"/>
          <p:cNvSpPr/>
          <p:nvPr/>
        </p:nvSpPr>
        <p:spPr>
          <a:xfrm>
            <a:off x="419100" y="381000"/>
            <a:ext cx="1270000" cy="1270000"/>
          </a:xfrm>
          <a:custGeom>
            <a:avLst/>
            <a:gdLst/>
            <a:ahLst/>
            <a:cxnLst/>
            <a:rect l="l" t="t" r="r" b="b"/>
            <a:pathLst>
              <a:path w="1270000" h="1270000">
                <a:moveTo>
                  <a:pt x="0" y="1079500"/>
                </a:moveTo>
                <a:lnTo>
                  <a:pt x="0" y="190500"/>
                </a:lnTo>
                <a:lnTo>
                  <a:pt x="5031" y="146819"/>
                </a:lnTo>
                <a:lnTo>
                  <a:pt x="19362" y="106722"/>
                </a:lnTo>
                <a:lnTo>
                  <a:pt x="41850" y="71351"/>
                </a:lnTo>
                <a:lnTo>
                  <a:pt x="71351" y="41850"/>
                </a:lnTo>
                <a:lnTo>
                  <a:pt x="106722" y="19362"/>
                </a:lnTo>
                <a:lnTo>
                  <a:pt x="146819" y="5031"/>
                </a:lnTo>
                <a:lnTo>
                  <a:pt x="190500" y="0"/>
                </a:lnTo>
                <a:lnTo>
                  <a:pt x="1079500" y="0"/>
                </a:lnTo>
                <a:lnTo>
                  <a:pt x="1123178" y="5031"/>
                </a:lnTo>
                <a:lnTo>
                  <a:pt x="1163275" y="19362"/>
                </a:lnTo>
                <a:lnTo>
                  <a:pt x="1198646" y="41850"/>
                </a:lnTo>
                <a:lnTo>
                  <a:pt x="1228148" y="71351"/>
                </a:lnTo>
                <a:lnTo>
                  <a:pt x="1250636" y="106722"/>
                </a:lnTo>
                <a:lnTo>
                  <a:pt x="1264968" y="146819"/>
                </a:lnTo>
                <a:lnTo>
                  <a:pt x="1270000" y="190500"/>
                </a:lnTo>
                <a:lnTo>
                  <a:pt x="1270000" y="1079500"/>
                </a:lnTo>
                <a:lnTo>
                  <a:pt x="1264968" y="1123178"/>
                </a:lnTo>
                <a:lnTo>
                  <a:pt x="1250636" y="1163275"/>
                </a:lnTo>
                <a:lnTo>
                  <a:pt x="1228148" y="1198646"/>
                </a:lnTo>
                <a:lnTo>
                  <a:pt x="1198646" y="1228148"/>
                </a:lnTo>
                <a:lnTo>
                  <a:pt x="1163275" y="1250636"/>
                </a:lnTo>
                <a:lnTo>
                  <a:pt x="1123178" y="1264968"/>
                </a:lnTo>
                <a:lnTo>
                  <a:pt x="1079500" y="1270000"/>
                </a:lnTo>
                <a:lnTo>
                  <a:pt x="190500" y="1270000"/>
                </a:lnTo>
                <a:lnTo>
                  <a:pt x="146819" y="1264968"/>
                </a:lnTo>
                <a:lnTo>
                  <a:pt x="106722" y="1250636"/>
                </a:lnTo>
                <a:lnTo>
                  <a:pt x="71351" y="1228148"/>
                </a:lnTo>
                <a:lnTo>
                  <a:pt x="41850" y="1198646"/>
                </a:lnTo>
                <a:lnTo>
                  <a:pt x="19362" y="1163275"/>
                </a:lnTo>
                <a:lnTo>
                  <a:pt x="5031" y="1123178"/>
                </a:lnTo>
                <a:lnTo>
                  <a:pt x="0" y="1079500"/>
                </a:lnTo>
                <a:close/>
              </a:path>
            </a:pathLst>
          </a:custGeom>
          <a:ln w="25400">
            <a:solidFill>
              <a:srgbClr val="FFFFFF"/>
            </a:solidFill>
          </a:ln>
        </p:spPr>
        <p:txBody>
          <a:bodyPr wrap="square" lIns="0" tIns="0" rIns="0" bIns="0" rtlCol="0"/>
          <a:lstStyle/>
          <a:p>
            <a:endParaRPr/>
          </a:p>
        </p:txBody>
      </p:sp>
      <p:sp>
        <p:nvSpPr>
          <p:cNvPr id="7" name="object 7"/>
          <p:cNvSpPr txBox="1"/>
          <p:nvPr/>
        </p:nvSpPr>
        <p:spPr>
          <a:xfrm>
            <a:off x="515072" y="635000"/>
            <a:ext cx="1072515" cy="869315"/>
          </a:xfrm>
          <a:prstGeom prst="rect">
            <a:avLst/>
          </a:prstGeom>
        </p:spPr>
        <p:txBody>
          <a:bodyPr vert="horz" wrap="square" lIns="0" tIns="0" rIns="0" bIns="0" rtlCol="0">
            <a:spAutoFit/>
          </a:bodyPr>
          <a:lstStyle/>
          <a:p>
            <a:pPr algn="ctr">
              <a:lnSpc>
                <a:spcPct val="100000"/>
              </a:lnSpc>
            </a:pPr>
            <a:r>
              <a:rPr sz="3200" dirty="0">
                <a:solidFill>
                  <a:srgbClr val="FFFFFF"/>
                </a:solidFill>
                <a:latin typeface="Gill Sans MT"/>
                <a:cs typeface="Gill Sans MT"/>
              </a:rPr>
              <a:t>0G</a:t>
            </a:r>
            <a:endParaRPr sz="3200" dirty="0">
              <a:latin typeface="Gill Sans MT"/>
              <a:cs typeface="Gill Sans MT"/>
            </a:endParaRPr>
          </a:p>
          <a:p>
            <a:pPr algn="ctr">
              <a:lnSpc>
                <a:spcPct val="100000"/>
              </a:lnSpc>
              <a:spcBef>
                <a:spcPts val="860"/>
              </a:spcBef>
            </a:pPr>
            <a:r>
              <a:rPr sz="1700" dirty="0">
                <a:solidFill>
                  <a:srgbClr val="FFFFFF"/>
                </a:solidFill>
                <a:latin typeface="Gill Sans MT"/>
                <a:cs typeface="Gill Sans MT"/>
              </a:rPr>
              <a:t>1946-198</a:t>
            </a:r>
            <a:r>
              <a:rPr sz="1700" spc="-5" dirty="0">
                <a:solidFill>
                  <a:srgbClr val="FFFFFF"/>
                </a:solidFill>
                <a:latin typeface="Gill Sans MT"/>
                <a:cs typeface="Gill Sans MT"/>
              </a:rPr>
              <a:t>0</a:t>
            </a:r>
            <a:r>
              <a:rPr sz="1700" spc="-140" dirty="0">
                <a:solidFill>
                  <a:srgbClr val="FFFFFF"/>
                </a:solidFill>
                <a:latin typeface="Gill Sans MT"/>
                <a:cs typeface="Gill Sans MT"/>
              </a:rPr>
              <a:t>’</a:t>
            </a:r>
            <a:r>
              <a:rPr sz="1700" dirty="0">
                <a:solidFill>
                  <a:srgbClr val="FFFFFF"/>
                </a:solidFill>
                <a:latin typeface="Gill Sans MT"/>
                <a:cs typeface="Gill Sans MT"/>
              </a:rPr>
              <a:t>s</a:t>
            </a:r>
            <a:endParaRPr sz="1700" dirty="0">
              <a:latin typeface="Gill Sans MT"/>
              <a:cs typeface="Gill Sans MT"/>
            </a:endParaRPr>
          </a:p>
        </p:txBody>
      </p:sp>
      <p:sp>
        <p:nvSpPr>
          <p:cNvPr id="15" name="object 9">
            <a:extLst>
              <a:ext uri="{FF2B5EF4-FFF2-40B4-BE49-F238E27FC236}">
                <a16:creationId xmlns:a16="http://schemas.microsoft.com/office/drawing/2014/main" xmlns="" id="{BB85DA5D-D08E-42CB-8FCF-C8C2E544BEFC}"/>
              </a:ext>
            </a:extLst>
          </p:cNvPr>
          <p:cNvSpPr/>
          <p:nvPr/>
        </p:nvSpPr>
        <p:spPr>
          <a:xfrm>
            <a:off x="5765800" y="2057400"/>
            <a:ext cx="3568700" cy="297392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727200" y="421895"/>
            <a:ext cx="7924800" cy="1165817"/>
          </a:xfrm>
        </p:spPr>
        <p:txBody>
          <a:bodyPr>
            <a:normAutofit/>
          </a:bodyPr>
          <a:lstStyle/>
          <a:p>
            <a:r>
              <a:rPr lang="en-US" dirty="0" smtClean="0"/>
              <a:t>First </a:t>
            </a:r>
            <a:r>
              <a:rPr lang="en-US" dirty="0"/>
              <a:t>generation cellular networks</a:t>
            </a:r>
          </a:p>
        </p:txBody>
      </p:sp>
      <p:sp>
        <p:nvSpPr>
          <p:cNvPr id="11" name="Content Placeholder 10">
            <a:extLst>
              <a:ext uri="{FF2B5EF4-FFF2-40B4-BE49-F238E27FC236}">
                <a16:creationId xmlns:a16="http://schemas.microsoft.com/office/drawing/2014/main" xmlns="" id="{596C0DB9-9C0E-4C66-8ABF-9CCE67582FE2}"/>
              </a:ext>
            </a:extLst>
          </p:cNvPr>
          <p:cNvSpPr>
            <a:spLocks noGrp="1"/>
          </p:cNvSpPr>
          <p:nvPr>
            <p:ph idx="1"/>
          </p:nvPr>
        </p:nvSpPr>
        <p:spPr>
          <a:xfrm>
            <a:off x="1249681" y="1828800"/>
            <a:ext cx="5735319" cy="4368800"/>
          </a:xfrm>
        </p:spPr>
        <p:txBody>
          <a:bodyPr>
            <a:normAutofit fontScale="92500" lnSpcReduction="20000"/>
          </a:bodyPr>
          <a:lstStyle/>
          <a:p>
            <a:r>
              <a:rPr lang="en-US" dirty="0" smtClean="0"/>
              <a:t>Radio signals are analog</a:t>
            </a:r>
          </a:p>
          <a:p>
            <a:r>
              <a:rPr lang="en-US" dirty="0" smtClean="0"/>
              <a:t>Voice only</a:t>
            </a:r>
          </a:p>
          <a:p>
            <a:r>
              <a:rPr lang="en-US" dirty="0" smtClean="0"/>
              <a:t>Bell Labs developed modern commercial cell technology</a:t>
            </a:r>
          </a:p>
          <a:p>
            <a:pPr lvl="1"/>
            <a:r>
              <a:rPr lang="en-US" dirty="0" smtClean="0"/>
              <a:t>Centrally controlled </a:t>
            </a:r>
            <a:r>
              <a:rPr lang="en-US" b="1" dirty="0" smtClean="0"/>
              <a:t>base station</a:t>
            </a:r>
          </a:p>
          <a:p>
            <a:pPr lvl="1"/>
            <a:r>
              <a:rPr lang="en-US" dirty="0" smtClean="0"/>
              <a:t>Each base station provides service to a small area known as a </a:t>
            </a:r>
            <a:r>
              <a:rPr lang="en-US" b="1" dirty="0" smtClean="0"/>
              <a:t>cell</a:t>
            </a:r>
          </a:p>
          <a:p>
            <a:r>
              <a:rPr lang="en-US" dirty="0" smtClean="0"/>
              <a:t>Technologies</a:t>
            </a:r>
          </a:p>
          <a:p>
            <a:pPr lvl="1"/>
            <a:r>
              <a:rPr lang="en-US" dirty="0" smtClean="0"/>
              <a:t>AMPS (Advanced Mobile Phone System)</a:t>
            </a:r>
          </a:p>
          <a:p>
            <a:pPr lvl="1"/>
            <a:r>
              <a:rPr lang="en-US" dirty="0" smtClean="0"/>
              <a:t>FDMA (Frequency Division Multiple Access)</a:t>
            </a:r>
          </a:p>
          <a:p>
            <a:r>
              <a:rPr lang="en-US" dirty="0" smtClean="0"/>
              <a:t>First </a:t>
            </a:r>
            <a:r>
              <a:rPr lang="en-US" dirty="0"/>
              <a:t>Blackberry (850)</a:t>
            </a:r>
          </a:p>
          <a:p>
            <a:pPr marL="0" indent="0">
              <a:buNone/>
            </a:pPr>
            <a:endParaRPr lang="en-US" dirty="0"/>
          </a:p>
        </p:txBody>
      </p:sp>
      <p:sp>
        <p:nvSpPr>
          <p:cNvPr id="5" name="object 5"/>
          <p:cNvSpPr/>
          <p:nvPr/>
        </p:nvSpPr>
        <p:spPr>
          <a:xfrm>
            <a:off x="419100" y="381000"/>
            <a:ext cx="1270000" cy="1447800"/>
          </a:xfrm>
          <a:custGeom>
            <a:avLst/>
            <a:gdLst/>
            <a:ahLst/>
            <a:cxnLst/>
            <a:rect l="l" t="t" r="r" b="b"/>
            <a:pathLst>
              <a:path w="1270000" h="1270000">
                <a:moveTo>
                  <a:pt x="1079500" y="0"/>
                </a:moveTo>
                <a:lnTo>
                  <a:pt x="190500" y="0"/>
                </a:lnTo>
                <a:lnTo>
                  <a:pt x="146819" y="5031"/>
                </a:lnTo>
                <a:lnTo>
                  <a:pt x="106722" y="19363"/>
                </a:lnTo>
                <a:lnTo>
                  <a:pt x="71351" y="41851"/>
                </a:lnTo>
                <a:lnTo>
                  <a:pt x="41850" y="71353"/>
                </a:lnTo>
                <a:lnTo>
                  <a:pt x="19362" y="106724"/>
                </a:lnTo>
                <a:lnTo>
                  <a:pt x="5031" y="146821"/>
                </a:lnTo>
                <a:lnTo>
                  <a:pt x="0" y="190500"/>
                </a:lnTo>
                <a:lnTo>
                  <a:pt x="0" y="1079500"/>
                </a:lnTo>
                <a:lnTo>
                  <a:pt x="5031" y="1123178"/>
                </a:lnTo>
                <a:lnTo>
                  <a:pt x="19362" y="1163275"/>
                </a:lnTo>
                <a:lnTo>
                  <a:pt x="41850" y="1198646"/>
                </a:lnTo>
                <a:lnTo>
                  <a:pt x="71351" y="1228148"/>
                </a:lnTo>
                <a:lnTo>
                  <a:pt x="106722" y="1250636"/>
                </a:lnTo>
                <a:lnTo>
                  <a:pt x="146819" y="1264968"/>
                </a:lnTo>
                <a:lnTo>
                  <a:pt x="190500" y="1270000"/>
                </a:lnTo>
                <a:lnTo>
                  <a:pt x="1079500" y="1270000"/>
                </a:lnTo>
                <a:lnTo>
                  <a:pt x="1123178" y="1264968"/>
                </a:lnTo>
                <a:lnTo>
                  <a:pt x="1163275" y="1250636"/>
                </a:lnTo>
                <a:lnTo>
                  <a:pt x="1198646" y="1228148"/>
                </a:lnTo>
                <a:lnTo>
                  <a:pt x="1228148" y="1198646"/>
                </a:lnTo>
                <a:lnTo>
                  <a:pt x="1250636" y="1163275"/>
                </a:lnTo>
                <a:lnTo>
                  <a:pt x="1264968" y="1123178"/>
                </a:lnTo>
                <a:lnTo>
                  <a:pt x="1270000" y="1079500"/>
                </a:lnTo>
                <a:lnTo>
                  <a:pt x="1270000" y="190500"/>
                </a:lnTo>
                <a:lnTo>
                  <a:pt x="1264968" y="146821"/>
                </a:lnTo>
                <a:lnTo>
                  <a:pt x="1250636" y="106724"/>
                </a:lnTo>
                <a:lnTo>
                  <a:pt x="1228148" y="71353"/>
                </a:lnTo>
                <a:lnTo>
                  <a:pt x="1198646" y="41851"/>
                </a:lnTo>
                <a:lnTo>
                  <a:pt x="1163275" y="19363"/>
                </a:lnTo>
                <a:lnTo>
                  <a:pt x="1123178" y="5031"/>
                </a:lnTo>
                <a:lnTo>
                  <a:pt x="1079500" y="0"/>
                </a:lnTo>
                <a:close/>
              </a:path>
            </a:pathLst>
          </a:custGeom>
          <a:solidFill>
            <a:srgbClr val="000000"/>
          </a:solidFill>
        </p:spPr>
        <p:txBody>
          <a:bodyPr wrap="square" lIns="0" tIns="0" rIns="0" bIns="0" rtlCol="0"/>
          <a:lstStyle/>
          <a:p>
            <a:endParaRPr/>
          </a:p>
        </p:txBody>
      </p:sp>
      <p:sp>
        <p:nvSpPr>
          <p:cNvPr id="6" name="object 6"/>
          <p:cNvSpPr/>
          <p:nvPr/>
        </p:nvSpPr>
        <p:spPr>
          <a:xfrm>
            <a:off x="419100" y="381000"/>
            <a:ext cx="1270000" cy="1447800"/>
          </a:xfrm>
          <a:custGeom>
            <a:avLst/>
            <a:gdLst/>
            <a:ahLst/>
            <a:cxnLst/>
            <a:rect l="l" t="t" r="r" b="b"/>
            <a:pathLst>
              <a:path w="1270000" h="1270000">
                <a:moveTo>
                  <a:pt x="0" y="1079500"/>
                </a:moveTo>
                <a:lnTo>
                  <a:pt x="0" y="190500"/>
                </a:lnTo>
                <a:lnTo>
                  <a:pt x="5031" y="146819"/>
                </a:lnTo>
                <a:lnTo>
                  <a:pt x="19362" y="106722"/>
                </a:lnTo>
                <a:lnTo>
                  <a:pt x="41850" y="71351"/>
                </a:lnTo>
                <a:lnTo>
                  <a:pt x="71351" y="41850"/>
                </a:lnTo>
                <a:lnTo>
                  <a:pt x="106722" y="19362"/>
                </a:lnTo>
                <a:lnTo>
                  <a:pt x="146819" y="5031"/>
                </a:lnTo>
                <a:lnTo>
                  <a:pt x="190500" y="0"/>
                </a:lnTo>
                <a:lnTo>
                  <a:pt x="1079500" y="0"/>
                </a:lnTo>
                <a:lnTo>
                  <a:pt x="1123178" y="5031"/>
                </a:lnTo>
                <a:lnTo>
                  <a:pt x="1163275" y="19362"/>
                </a:lnTo>
                <a:lnTo>
                  <a:pt x="1198646" y="41850"/>
                </a:lnTo>
                <a:lnTo>
                  <a:pt x="1228148" y="71351"/>
                </a:lnTo>
                <a:lnTo>
                  <a:pt x="1250636" y="106722"/>
                </a:lnTo>
                <a:lnTo>
                  <a:pt x="1264968" y="146819"/>
                </a:lnTo>
                <a:lnTo>
                  <a:pt x="1270000" y="190500"/>
                </a:lnTo>
                <a:lnTo>
                  <a:pt x="1270000" y="1079500"/>
                </a:lnTo>
                <a:lnTo>
                  <a:pt x="1264968" y="1123178"/>
                </a:lnTo>
                <a:lnTo>
                  <a:pt x="1250636" y="1163275"/>
                </a:lnTo>
                <a:lnTo>
                  <a:pt x="1228148" y="1198646"/>
                </a:lnTo>
                <a:lnTo>
                  <a:pt x="1198646" y="1228148"/>
                </a:lnTo>
                <a:lnTo>
                  <a:pt x="1163275" y="1250636"/>
                </a:lnTo>
                <a:lnTo>
                  <a:pt x="1123178" y="1264968"/>
                </a:lnTo>
                <a:lnTo>
                  <a:pt x="1079500" y="1270000"/>
                </a:lnTo>
                <a:lnTo>
                  <a:pt x="190500" y="1270000"/>
                </a:lnTo>
                <a:lnTo>
                  <a:pt x="146819" y="1264968"/>
                </a:lnTo>
                <a:lnTo>
                  <a:pt x="106722" y="1250636"/>
                </a:lnTo>
                <a:lnTo>
                  <a:pt x="71351" y="1228148"/>
                </a:lnTo>
                <a:lnTo>
                  <a:pt x="41850" y="1198646"/>
                </a:lnTo>
                <a:lnTo>
                  <a:pt x="19362" y="1163275"/>
                </a:lnTo>
                <a:lnTo>
                  <a:pt x="5031" y="1123178"/>
                </a:lnTo>
                <a:lnTo>
                  <a:pt x="0" y="1079500"/>
                </a:lnTo>
                <a:close/>
              </a:path>
            </a:pathLst>
          </a:custGeom>
          <a:ln w="25400">
            <a:solidFill>
              <a:srgbClr val="FFFFFF"/>
            </a:solidFill>
          </a:ln>
        </p:spPr>
        <p:txBody>
          <a:bodyPr wrap="square" lIns="0" tIns="0" rIns="0" bIns="0" rtlCol="0"/>
          <a:lstStyle/>
          <a:p>
            <a:endParaRPr/>
          </a:p>
        </p:txBody>
      </p:sp>
      <p:sp>
        <p:nvSpPr>
          <p:cNvPr id="7" name="object 7"/>
          <p:cNvSpPr txBox="1"/>
          <p:nvPr/>
        </p:nvSpPr>
        <p:spPr>
          <a:xfrm>
            <a:off x="540847" y="635000"/>
            <a:ext cx="1020444" cy="1131079"/>
          </a:xfrm>
          <a:prstGeom prst="rect">
            <a:avLst/>
          </a:prstGeom>
        </p:spPr>
        <p:txBody>
          <a:bodyPr vert="horz" wrap="square" lIns="0" tIns="0" rIns="0" bIns="0" rtlCol="0">
            <a:spAutoFit/>
          </a:bodyPr>
          <a:lstStyle/>
          <a:p>
            <a:pPr algn="ctr">
              <a:lnSpc>
                <a:spcPct val="100000"/>
              </a:lnSpc>
            </a:pPr>
            <a:r>
              <a:rPr sz="3200" dirty="0">
                <a:solidFill>
                  <a:srgbClr val="FFFFFF"/>
                </a:solidFill>
                <a:latin typeface="Gill Sans MT"/>
                <a:cs typeface="Gill Sans MT"/>
              </a:rPr>
              <a:t>1G</a:t>
            </a:r>
            <a:endParaRPr sz="3200" dirty="0">
              <a:latin typeface="Gill Sans MT"/>
              <a:cs typeface="Gill Sans MT"/>
            </a:endParaRPr>
          </a:p>
          <a:p>
            <a:pPr algn="ctr">
              <a:lnSpc>
                <a:spcPct val="100000"/>
              </a:lnSpc>
              <a:spcBef>
                <a:spcPts val="860"/>
              </a:spcBef>
            </a:pPr>
            <a:r>
              <a:rPr sz="1700" spc="-20" dirty="0" smtClean="0">
                <a:solidFill>
                  <a:srgbClr val="FFFFFF"/>
                </a:solidFill>
                <a:latin typeface="Gill Sans MT"/>
                <a:cs typeface="Gill Sans MT"/>
              </a:rPr>
              <a:t>1980’s</a:t>
            </a:r>
            <a:r>
              <a:rPr lang="en-US" sz="1700" spc="-20" dirty="0" smtClean="0">
                <a:solidFill>
                  <a:srgbClr val="FFFFFF"/>
                </a:solidFill>
                <a:latin typeface="Gill Sans MT"/>
                <a:cs typeface="Gill Sans MT"/>
              </a:rPr>
              <a:t> </a:t>
            </a:r>
            <a:r>
              <a:rPr sz="1700" spc="-20" dirty="0" smtClean="0">
                <a:solidFill>
                  <a:srgbClr val="FFFFFF"/>
                </a:solidFill>
                <a:latin typeface="Gill Sans MT"/>
                <a:cs typeface="Gill Sans MT"/>
              </a:rPr>
              <a:t>-</a:t>
            </a:r>
            <a:r>
              <a:rPr lang="en-US" sz="1700" spc="-20" dirty="0" smtClean="0">
                <a:solidFill>
                  <a:srgbClr val="FFFFFF"/>
                </a:solidFill>
                <a:latin typeface="Gill Sans MT"/>
                <a:cs typeface="Gill Sans MT"/>
              </a:rPr>
              <a:t>2000’s</a:t>
            </a:r>
            <a:endParaRPr sz="1700" dirty="0">
              <a:latin typeface="Gill Sans MT"/>
              <a:cs typeface="Gill Sans MT"/>
            </a:endParaRPr>
          </a:p>
        </p:txBody>
      </p:sp>
      <p:sp>
        <p:nvSpPr>
          <p:cNvPr id="8" name="object 8"/>
          <p:cNvSpPr/>
          <p:nvPr/>
        </p:nvSpPr>
        <p:spPr>
          <a:xfrm>
            <a:off x="8229600" y="2362200"/>
            <a:ext cx="1930400" cy="211455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7443273" y="4698893"/>
            <a:ext cx="2540000" cy="1905000"/>
          </a:xfrm>
          <a:prstGeom prst="rect">
            <a:avLst/>
          </a:prstGeom>
          <a:blipFill>
            <a:blip r:embed="rId4" cstate="print"/>
            <a:stretch>
              <a:fillRect/>
            </a:stretch>
          </a:blipFill>
        </p:spPr>
        <p:txBody>
          <a:bodyPr wrap="square" lIns="0" tIns="0" rIns="0" bIns="0" rtlCol="0"/>
          <a:lstStyle/>
          <a:p>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43273" y="1828800"/>
            <a:ext cx="1168400" cy="28625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727200" y="421895"/>
            <a:ext cx="7924800" cy="1165817"/>
          </a:xfrm>
        </p:spPr>
        <p:txBody>
          <a:bodyPr>
            <a:normAutofit/>
          </a:bodyPr>
          <a:lstStyle/>
          <a:p>
            <a:r>
              <a:rPr lang="en-US" dirty="0" smtClean="0"/>
              <a:t>Second generation </a:t>
            </a:r>
            <a:r>
              <a:rPr lang="en-US" dirty="0"/>
              <a:t>cellular networks</a:t>
            </a:r>
          </a:p>
        </p:txBody>
      </p:sp>
      <p:sp>
        <p:nvSpPr>
          <p:cNvPr id="11" name="Content Placeholder 10">
            <a:extLst>
              <a:ext uri="{FF2B5EF4-FFF2-40B4-BE49-F238E27FC236}">
                <a16:creationId xmlns:a16="http://schemas.microsoft.com/office/drawing/2014/main" xmlns="" id="{596C0DB9-9C0E-4C66-8ABF-9CCE67582FE2}"/>
              </a:ext>
            </a:extLst>
          </p:cNvPr>
          <p:cNvSpPr>
            <a:spLocks noGrp="1"/>
          </p:cNvSpPr>
          <p:nvPr>
            <p:ph idx="1"/>
          </p:nvPr>
        </p:nvSpPr>
        <p:spPr>
          <a:xfrm>
            <a:off x="1249681" y="1828800"/>
            <a:ext cx="5735319" cy="4800600"/>
          </a:xfrm>
        </p:spPr>
        <p:txBody>
          <a:bodyPr>
            <a:normAutofit/>
          </a:bodyPr>
          <a:lstStyle/>
          <a:p>
            <a:r>
              <a:rPr lang="en-US" dirty="0" smtClean="0"/>
              <a:t>Radio signals are digital</a:t>
            </a:r>
          </a:p>
          <a:p>
            <a:r>
              <a:rPr lang="en-US" dirty="0" smtClean="0"/>
              <a:t>Digital Voice</a:t>
            </a:r>
          </a:p>
          <a:p>
            <a:r>
              <a:rPr lang="en-US" dirty="0" smtClean="0"/>
              <a:t>SMS (short message service)</a:t>
            </a:r>
          </a:p>
          <a:p>
            <a:r>
              <a:rPr lang="en-US" dirty="0" smtClean="0"/>
              <a:t>Technologies</a:t>
            </a:r>
          </a:p>
          <a:p>
            <a:pPr lvl="1"/>
            <a:r>
              <a:rPr lang="en-US" dirty="0" smtClean="0"/>
              <a:t>GSM (Global System for Mobile Communications) standard</a:t>
            </a:r>
          </a:p>
          <a:p>
            <a:pPr lvl="1"/>
            <a:r>
              <a:rPr lang="en-US" dirty="0" smtClean="0"/>
              <a:t>TDMA (Time Division Multiple Access)</a:t>
            </a:r>
          </a:p>
          <a:p>
            <a:r>
              <a:rPr lang="en-US" dirty="0" smtClean="0"/>
              <a:t>2.5G</a:t>
            </a:r>
          </a:p>
          <a:p>
            <a:pPr lvl="1"/>
            <a:r>
              <a:rPr lang="en-US" dirty="0" smtClean="0"/>
              <a:t>An advancement for 2G</a:t>
            </a:r>
          </a:p>
          <a:p>
            <a:pPr lvl="1"/>
            <a:r>
              <a:rPr lang="en-US" dirty="0" smtClean="0"/>
              <a:t>Introduction of packe</a:t>
            </a:r>
            <a:r>
              <a:rPr lang="en-US" dirty="0" smtClean="0"/>
              <a:t>t switching</a:t>
            </a:r>
            <a:endParaRPr lang="en-US" dirty="0"/>
          </a:p>
        </p:txBody>
      </p:sp>
      <p:sp>
        <p:nvSpPr>
          <p:cNvPr id="5" name="object 5"/>
          <p:cNvSpPr/>
          <p:nvPr/>
        </p:nvSpPr>
        <p:spPr>
          <a:xfrm>
            <a:off x="419100" y="381000"/>
            <a:ext cx="1270000" cy="1447800"/>
          </a:xfrm>
          <a:custGeom>
            <a:avLst/>
            <a:gdLst/>
            <a:ahLst/>
            <a:cxnLst/>
            <a:rect l="l" t="t" r="r" b="b"/>
            <a:pathLst>
              <a:path w="1270000" h="1270000">
                <a:moveTo>
                  <a:pt x="1079500" y="0"/>
                </a:moveTo>
                <a:lnTo>
                  <a:pt x="190500" y="0"/>
                </a:lnTo>
                <a:lnTo>
                  <a:pt x="146819" y="5031"/>
                </a:lnTo>
                <a:lnTo>
                  <a:pt x="106722" y="19363"/>
                </a:lnTo>
                <a:lnTo>
                  <a:pt x="71351" y="41851"/>
                </a:lnTo>
                <a:lnTo>
                  <a:pt x="41850" y="71353"/>
                </a:lnTo>
                <a:lnTo>
                  <a:pt x="19362" y="106724"/>
                </a:lnTo>
                <a:lnTo>
                  <a:pt x="5031" y="146821"/>
                </a:lnTo>
                <a:lnTo>
                  <a:pt x="0" y="190500"/>
                </a:lnTo>
                <a:lnTo>
                  <a:pt x="0" y="1079500"/>
                </a:lnTo>
                <a:lnTo>
                  <a:pt x="5031" y="1123178"/>
                </a:lnTo>
                <a:lnTo>
                  <a:pt x="19362" y="1163275"/>
                </a:lnTo>
                <a:lnTo>
                  <a:pt x="41850" y="1198646"/>
                </a:lnTo>
                <a:lnTo>
                  <a:pt x="71351" y="1228148"/>
                </a:lnTo>
                <a:lnTo>
                  <a:pt x="106722" y="1250636"/>
                </a:lnTo>
                <a:lnTo>
                  <a:pt x="146819" y="1264968"/>
                </a:lnTo>
                <a:lnTo>
                  <a:pt x="190500" y="1270000"/>
                </a:lnTo>
                <a:lnTo>
                  <a:pt x="1079500" y="1270000"/>
                </a:lnTo>
                <a:lnTo>
                  <a:pt x="1123178" y="1264968"/>
                </a:lnTo>
                <a:lnTo>
                  <a:pt x="1163275" y="1250636"/>
                </a:lnTo>
                <a:lnTo>
                  <a:pt x="1198646" y="1228148"/>
                </a:lnTo>
                <a:lnTo>
                  <a:pt x="1228148" y="1198646"/>
                </a:lnTo>
                <a:lnTo>
                  <a:pt x="1250636" y="1163275"/>
                </a:lnTo>
                <a:lnTo>
                  <a:pt x="1264968" y="1123178"/>
                </a:lnTo>
                <a:lnTo>
                  <a:pt x="1270000" y="1079500"/>
                </a:lnTo>
                <a:lnTo>
                  <a:pt x="1270000" y="190500"/>
                </a:lnTo>
                <a:lnTo>
                  <a:pt x="1264968" y="146821"/>
                </a:lnTo>
                <a:lnTo>
                  <a:pt x="1250636" y="106724"/>
                </a:lnTo>
                <a:lnTo>
                  <a:pt x="1228148" y="71353"/>
                </a:lnTo>
                <a:lnTo>
                  <a:pt x="1198646" y="41851"/>
                </a:lnTo>
                <a:lnTo>
                  <a:pt x="1163275" y="19363"/>
                </a:lnTo>
                <a:lnTo>
                  <a:pt x="1123178" y="5031"/>
                </a:lnTo>
                <a:lnTo>
                  <a:pt x="1079500" y="0"/>
                </a:lnTo>
                <a:close/>
              </a:path>
            </a:pathLst>
          </a:custGeom>
          <a:solidFill>
            <a:srgbClr val="000000"/>
          </a:solidFill>
        </p:spPr>
        <p:txBody>
          <a:bodyPr wrap="square" lIns="0" tIns="0" rIns="0" bIns="0" rtlCol="0"/>
          <a:lstStyle/>
          <a:p>
            <a:endParaRPr/>
          </a:p>
        </p:txBody>
      </p:sp>
      <p:sp>
        <p:nvSpPr>
          <p:cNvPr id="6" name="object 6"/>
          <p:cNvSpPr/>
          <p:nvPr/>
        </p:nvSpPr>
        <p:spPr>
          <a:xfrm>
            <a:off x="419100" y="381000"/>
            <a:ext cx="1270000" cy="1447800"/>
          </a:xfrm>
          <a:custGeom>
            <a:avLst/>
            <a:gdLst/>
            <a:ahLst/>
            <a:cxnLst/>
            <a:rect l="l" t="t" r="r" b="b"/>
            <a:pathLst>
              <a:path w="1270000" h="1270000">
                <a:moveTo>
                  <a:pt x="0" y="1079500"/>
                </a:moveTo>
                <a:lnTo>
                  <a:pt x="0" y="190500"/>
                </a:lnTo>
                <a:lnTo>
                  <a:pt x="5031" y="146819"/>
                </a:lnTo>
                <a:lnTo>
                  <a:pt x="19362" y="106722"/>
                </a:lnTo>
                <a:lnTo>
                  <a:pt x="41850" y="71351"/>
                </a:lnTo>
                <a:lnTo>
                  <a:pt x="71351" y="41850"/>
                </a:lnTo>
                <a:lnTo>
                  <a:pt x="106722" y="19362"/>
                </a:lnTo>
                <a:lnTo>
                  <a:pt x="146819" y="5031"/>
                </a:lnTo>
                <a:lnTo>
                  <a:pt x="190500" y="0"/>
                </a:lnTo>
                <a:lnTo>
                  <a:pt x="1079500" y="0"/>
                </a:lnTo>
                <a:lnTo>
                  <a:pt x="1123178" y="5031"/>
                </a:lnTo>
                <a:lnTo>
                  <a:pt x="1163275" y="19362"/>
                </a:lnTo>
                <a:lnTo>
                  <a:pt x="1198646" y="41850"/>
                </a:lnTo>
                <a:lnTo>
                  <a:pt x="1228148" y="71351"/>
                </a:lnTo>
                <a:lnTo>
                  <a:pt x="1250636" y="106722"/>
                </a:lnTo>
                <a:lnTo>
                  <a:pt x="1264968" y="146819"/>
                </a:lnTo>
                <a:lnTo>
                  <a:pt x="1270000" y="190500"/>
                </a:lnTo>
                <a:lnTo>
                  <a:pt x="1270000" y="1079500"/>
                </a:lnTo>
                <a:lnTo>
                  <a:pt x="1264968" y="1123178"/>
                </a:lnTo>
                <a:lnTo>
                  <a:pt x="1250636" y="1163275"/>
                </a:lnTo>
                <a:lnTo>
                  <a:pt x="1228148" y="1198646"/>
                </a:lnTo>
                <a:lnTo>
                  <a:pt x="1198646" y="1228148"/>
                </a:lnTo>
                <a:lnTo>
                  <a:pt x="1163275" y="1250636"/>
                </a:lnTo>
                <a:lnTo>
                  <a:pt x="1123178" y="1264968"/>
                </a:lnTo>
                <a:lnTo>
                  <a:pt x="1079500" y="1270000"/>
                </a:lnTo>
                <a:lnTo>
                  <a:pt x="190500" y="1270000"/>
                </a:lnTo>
                <a:lnTo>
                  <a:pt x="146819" y="1264968"/>
                </a:lnTo>
                <a:lnTo>
                  <a:pt x="106722" y="1250636"/>
                </a:lnTo>
                <a:lnTo>
                  <a:pt x="71351" y="1228148"/>
                </a:lnTo>
                <a:lnTo>
                  <a:pt x="41850" y="1198646"/>
                </a:lnTo>
                <a:lnTo>
                  <a:pt x="19362" y="1163275"/>
                </a:lnTo>
                <a:lnTo>
                  <a:pt x="5031" y="1123178"/>
                </a:lnTo>
                <a:lnTo>
                  <a:pt x="0" y="1079500"/>
                </a:lnTo>
                <a:close/>
              </a:path>
            </a:pathLst>
          </a:custGeom>
          <a:ln w="25400">
            <a:solidFill>
              <a:srgbClr val="FFFFFF"/>
            </a:solidFill>
          </a:ln>
        </p:spPr>
        <p:txBody>
          <a:bodyPr wrap="square" lIns="0" tIns="0" rIns="0" bIns="0" rtlCol="0"/>
          <a:lstStyle/>
          <a:p>
            <a:endParaRPr/>
          </a:p>
        </p:txBody>
      </p:sp>
      <p:sp>
        <p:nvSpPr>
          <p:cNvPr id="10" name="object 6"/>
          <p:cNvSpPr txBox="1"/>
          <p:nvPr/>
        </p:nvSpPr>
        <p:spPr>
          <a:xfrm>
            <a:off x="540847" y="635000"/>
            <a:ext cx="1020444" cy="869315"/>
          </a:xfrm>
          <a:prstGeom prst="rect">
            <a:avLst/>
          </a:prstGeom>
        </p:spPr>
        <p:txBody>
          <a:bodyPr vert="horz" wrap="square" lIns="0" tIns="0" rIns="0" bIns="0" rtlCol="0">
            <a:spAutoFit/>
          </a:bodyPr>
          <a:lstStyle/>
          <a:p>
            <a:pPr algn="ctr">
              <a:lnSpc>
                <a:spcPct val="100000"/>
              </a:lnSpc>
            </a:pPr>
            <a:r>
              <a:rPr sz="3200" dirty="0">
                <a:solidFill>
                  <a:srgbClr val="FFFFFF"/>
                </a:solidFill>
                <a:latin typeface="Gill Sans MT"/>
                <a:cs typeface="Gill Sans MT"/>
              </a:rPr>
              <a:t>2G</a:t>
            </a:r>
            <a:endParaRPr sz="3200" dirty="0">
              <a:latin typeface="Gill Sans MT"/>
              <a:cs typeface="Gill Sans MT"/>
            </a:endParaRPr>
          </a:p>
          <a:p>
            <a:pPr algn="ctr">
              <a:lnSpc>
                <a:spcPct val="100000"/>
              </a:lnSpc>
              <a:spcBef>
                <a:spcPts val="860"/>
              </a:spcBef>
            </a:pPr>
            <a:r>
              <a:rPr sz="1700" spc="-20" dirty="0">
                <a:solidFill>
                  <a:srgbClr val="FFFFFF"/>
                </a:solidFill>
                <a:latin typeface="Gill Sans MT"/>
                <a:cs typeface="Gill Sans MT"/>
              </a:rPr>
              <a:t>1990’s-now</a:t>
            </a:r>
            <a:endParaRPr sz="1700" dirty="0">
              <a:latin typeface="Gill Sans MT"/>
              <a:cs typeface="Gill Sans MT"/>
            </a:endParaRPr>
          </a:p>
        </p:txBody>
      </p:sp>
      <p:sp>
        <p:nvSpPr>
          <p:cNvPr id="12" name="object 11"/>
          <p:cNvSpPr/>
          <p:nvPr/>
        </p:nvSpPr>
        <p:spPr>
          <a:xfrm>
            <a:off x="7048500" y="2209800"/>
            <a:ext cx="2603500" cy="1629346"/>
          </a:xfrm>
          <a:prstGeom prst="rect">
            <a:avLst/>
          </a:prstGeom>
          <a:blipFill>
            <a:blip r:embed="rId3" cstate="print"/>
            <a:stretch>
              <a:fillRect/>
            </a:stretch>
          </a:blipFill>
        </p:spPr>
        <p:txBody>
          <a:bodyPr wrap="square" lIns="0" tIns="0" rIns="0" bIns="0" rtlCol="0"/>
          <a:lstStyle/>
          <a:p>
            <a:endParaRPr/>
          </a:p>
        </p:txBody>
      </p:sp>
      <p:sp>
        <p:nvSpPr>
          <p:cNvPr id="14" name="object 12"/>
          <p:cNvSpPr/>
          <p:nvPr/>
        </p:nvSpPr>
        <p:spPr>
          <a:xfrm>
            <a:off x="7398376" y="4038600"/>
            <a:ext cx="2286179" cy="2007490"/>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35797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727200" y="421895"/>
            <a:ext cx="7924800" cy="1165817"/>
          </a:xfrm>
        </p:spPr>
        <p:txBody>
          <a:bodyPr>
            <a:normAutofit/>
          </a:bodyPr>
          <a:lstStyle/>
          <a:p>
            <a:r>
              <a:rPr lang="en-US" dirty="0" smtClean="0"/>
              <a:t>Third generation </a:t>
            </a:r>
            <a:r>
              <a:rPr lang="en-US" dirty="0"/>
              <a:t>cellular networks</a:t>
            </a:r>
          </a:p>
        </p:txBody>
      </p:sp>
      <p:sp>
        <p:nvSpPr>
          <p:cNvPr id="11" name="Content Placeholder 10">
            <a:extLst>
              <a:ext uri="{FF2B5EF4-FFF2-40B4-BE49-F238E27FC236}">
                <a16:creationId xmlns:a16="http://schemas.microsoft.com/office/drawing/2014/main" xmlns="" id="{596C0DB9-9C0E-4C66-8ABF-9CCE67582FE2}"/>
              </a:ext>
            </a:extLst>
          </p:cNvPr>
          <p:cNvSpPr>
            <a:spLocks noGrp="1"/>
          </p:cNvSpPr>
          <p:nvPr>
            <p:ph idx="1"/>
          </p:nvPr>
        </p:nvSpPr>
        <p:spPr>
          <a:xfrm>
            <a:off x="1249681" y="1828800"/>
            <a:ext cx="5735319" cy="4800600"/>
          </a:xfrm>
        </p:spPr>
        <p:txBody>
          <a:bodyPr>
            <a:normAutofit/>
          </a:bodyPr>
          <a:lstStyle/>
          <a:p>
            <a:r>
              <a:rPr lang="en-US" dirty="0" smtClean="0"/>
              <a:t>Radio signals are digital</a:t>
            </a:r>
          </a:p>
          <a:p>
            <a:r>
              <a:rPr lang="en-US" dirty="0" smtClean="0"/>
              <a:t>Digital Voice</a:t>
            </a:r>
          </a:p>
          <a:p>
            <a:r>
              <a:rPr lang="en-US" dirty="0" smtClean="0"/>
              <a:t>SMS (short message service)</a:t>
            </a:r>
          </a:p>
          <a:p>
            <a:r>
              <a:rPr lang="en-US" dirty="0" smtClean="0"/>
              <a:t>Broadband data</a:t>
            </a:r>
          </a:p>
          <a:p>
            <a:r>
              <a:rPr lang="en-US" dirty="0" smtClean="0"/>
              <a:t>Streaming video</a:t>
            </a:r>
          </a:p>
          <a:p>
            <a:r>
              <a:rPr lang="en-US" dirty="0" smtClean="0"/>
              <a:t>Technologies</a:t>
            </a:r>
          </a:p>
          <a:p>
            <a:pPr lvl="1"/>
            <a:r>
              <a:rPr lang="en-US" dirty="0" smtClean="0"/>
              <a:t>UMTS (Global System for Mobile Communications) standard</a:t>
            </a:r>
          </a:p>
          <a:p>
            <a:pPr lvl="1"/>
            <a:r>
              <a:rPr lang="en-US" dirty="0" smtClean="0"/>
              <a:t>CDMA (Code Division Multiple Access)</a:t>
            </a:r>
          </a:p>
          <a:p>
            <a:pPr marL="0" indent="0">
              <a:buNone/>
            </a:pPr>
            <a:endParaRPr lang="en-US" dirty="0"/>
          </a:p>
          <a:p>
            <a:pPr marL="0" indent="0">
              <a:buNone/>
            </a:pPr>
            <a:endParaRPr lang="en-US" dirty="0"/>
          </a:p>
        </p:txBody>
      </p:sp>
      <p:sp>
        <p:nvSpPr>
          <p:cNvPr id="5" name="object 5"/>
          <p:cNvSpPr/>
          <p:nvPr/>
        </p:nvSpPr>
        <p:spPr>
          <a:xfrm>
            <a:off x="419100" y="381000"/>
            <a:ext cx="1270000" cy="1447800"/>
          </a:xfrm>
          <a:custGeom>
            <a:avLst/>
            <a:gdLst/>
            <a:ahLst/>
            <a:cxnLst/>
            <a:rect l="l" t="t" r="r" b="b"/>
            <a:pathLst>
              <a:path w="1270000" h="1270000">
                <a:moveTo>
                  <a:pt x="1079500" y="0"/>
                </a:moveTo>
                <a:lnTo>
                  <a:pt x="190500" y="0"/>
                </a:lnTo>
                <a:lnTo>
                  <a:pt x="146819" y="5031"/>
                </a:lnTo>
                <a:lnTo>
                  <a:pt x="106722" y="19363"/>
                </a:lnTo>
                <a:lnTo>
                  <a:pt x="71351" y="41851"/>
                </a:lnTo>
                <a:lnTo>
                  <a:pt x="41850" y="71353"/>
                </a:lnTo>
                <a:lnTo>
                  <a:pt x="19362" y="106724"/>
                </a:lnTo>
                <a:lnTo>
                  <a:pt x="5031" y="146821"/>
                </a:lnTo>
                <a:lnTo>
                  <a:pt x="0" y="190500"/>
                </a:lnTo>
                <a:lnTo>
                  <a:pt x="0" y="1079500"/>
                </a:lnTo>
                <a:lnTo>
                  <a:pt x="5031" y="1123178"/>
                </a:lnTo>
                <a:lnTo>
                  <a:pt x="19362" y="1163275"/>
                </a:lnTo>
                <a:lnTo>
                  <a:pt x="41850" y="1198646"/>
                </a:lnTo>
                <a:lnTo>
                  <a:pt x="71351" y="1228148"/>
                </a:lnTo>
                <a:lnTo>
                  <a:pt x="106722" y="1250636"/>
                </a:lnTo>
                <a:lnTo>
                  <a:pt x="146819" y="1264968"/>
                </a:lnTo>
                <a:lnTo>
                  <a:pt x="190500" y="1270000"/>
                </a:lnTo>
                <a:lnTo>
                  <a:pt x="1079500" y="1270000"/>
                </a:lnTo>
                <a:lnTo>
                  <a:pt x="1123178" y="1264968"/>
                </a:lnTo>
                <a:lnTo>
                  <a:pt x="1163275" y="1250636"/>
                </a:lnTo>
                <a:lnTo>
                  <a:pt x="1198646" y="1228148"/>
                </a:lnTo>
                <a:lnTo>
                  <a:pt x="1228148" y="1198646"/>
                </a:lnTo>
                <a:lnTo>
                  <a:pt x="1250636" y="1163275"/>
                </a:lnTo>
                <a:lnTo>
                  <a:pt x="1264968" y="1123178"/>
                </a:lnTo>
                <a:lnTo>
                  <a:pt x="1270000" y="1079500"/>
                </a:lnTo>
                <a:lnTo>
                  <a:pt x="1270000" y="190500"/>
                </a:lnTo>
                <a:lnTo>
                  <a:pt x="1264968" y="146821"/>
                </a:lnTo>
                <a:lnTo>
                  <a:pt x="1250636" y="106724"/>
                </a:lnTo>
                <a:lnTo>
                  <a:pt x="1228148" y="71353"/>
                </a:lnTo>
                <a:lnTo>
                  <a:pt x="1198646" y="41851"/>
                </a:lnTo>
                <a:lnTo>
                  <a:pt x="1163275" y="19363"/>
                </a:lnTo>
                <a:lnTo>
                  <a:pt x="1123178" y="5031"/>
                </a:lnTo>
                <a:lnTo>
                  <a:pt x="1079500" y="0"/>
                </a:lnTo>
                <a:close/>
              </a:path>
            </a:pathLst>
          </a:custGeom>
          <a:solidFill>
            <a:srgbClr val="000000"/>
          </a:solidFill>
        </p:spPr>
        <p:txBody>
          <a:bodyPr wrap="square" lIns="0" tIns="0" rIns="0" bIns="0" rtlCol="0"/>
          <a:lstStyle/>
          <a:p>
            <a:endParaRPr/>
          </a:p>
        </p:txBody>
      </p:sp>
      <p:sp>
        <p:nvSpPr>
          <p:cNvPr id="6" name="object 6"/>
          <p:cNvSpPr/>
          <p:nvPr/>
        </p:nvSpPr>
        <p:spPr>
          <a:xfrm>
            <a:off x="419100" y="381000"/>
            <a:ext cx="1270000" cy="1447800"/>
          </a:xfrm>
          <a:custGeom>
            <a:avLst/>
            <a:gdLst/>
            <a:ahLst/>
            <a:cxnLst/>
            <a:rect l="l" t="t" r="r" b="b"/>
            <a:pathLst>
              <a:path w="1270000" h="1270000">
                <a:moveTo>
                  <a:pt x="0" y="1079500"/>
                </a:moveTo>
                <a:lnTo>
                  <a:pt x="0" y="190500"/>
                </a:lnTo>
                <a:lnTo>
                  <a:pt x="5031" y="146819"/>
                </a:lnTo>
                <a:lnTo>
                  <a:pt x="19362" y="106722"/>
                </a:lnTo>
                <a:lnTo>
                  <a:pt x="41850" y="71351"/>
                </a:lnTo>
                <a:lnTo>
                  <a:pt x="71351" y="41850"/>
                </a:lnTo>
                <a:lnTo>
                  <a:pt x="106722" y="19362"/>
                </a:lnTo>
                <a:lnTo>
                  <a:pt x="146819" y="5031"/>
                </a:lnTo>
                <a:lnTo>
                  <a:pt x="190500" y="0"/>
                </a:lnTo>
                <a:lnTo>
                  <a:pt x="1079500" y="0"/>
                </a:lnTo>
                <a:lnTo>
                  <a:pt x="1123178" y="5031"/>
                </a:lnTo>
                <a:lnTo>
                  <a:pt x="1163275" y="19362"/>
                </a:lnTo>
                <a:lnTo>
                  <a:pt x="1198646" y="41850"/>
                </a:lnTo>
                <a:lnTo>
                  <a:pt x="1228148" y="71351"/>
                </a:lnTo>
                <a:lnTo>
                  <a:pt x="1250636" y="106722"/>
                </a:lnTo>
                <a:lnTo>
                  <a:pt x="1264968" y="146819"/>
                </a:lnTo>
                <a:lnTo>
                  <a:pt x="1270000" y="190500"/>
                </a:lnTo>
                <a:lnTo>
                  <a:pt x="1270000" y="1079500"/>
                </a:lnTo>
                <a:lnTo>
                  <a:pt x="1264968" y="1123178"/>
                </a:lnTo>
                <a:lnTo>
                  <a:pt x="1250636" y="1163275"/>
                </a:lnTo>
                <a:lnTo>
                  <a:pt x="1228148" y="1198646"/>
                </a:lnTo>
                <a:lnTo>
                  <a:pt x="1198646" y="1228148"/>
                </a:lnTo>
                <a:lnTo>
                  <a:pt x="1163275" y="1250636"/>
                </a:lnTo>
                <a:lnTo>
                  <a:pt x="1123178" y="1264968"/>
                </a:lnTo>
                <a:lnTo>
                  <a:pt x="1079500" y="1270000"/>
                </a:lnTo>
                <a:lnTo>
                  <a:pt x="190500" y="1270000"/>
                </a:lnTo>
                <a:lnTo>
                  <a:pt x="146819" y="1264968"/>
                </a:lnTo>
                <a:lnTo>
                  <a:pt x="106722" y="1250636"/>
                </a:lnTo>
                <a:lnTo>
                  <a:pt x="71351" y="1228148"/>
                </a:lnTo>
                <a:lnTo>
                  <a:pt x="41850" y="1198646"/>
                </a:lnTo>
                <a:lnTo>
                  <a:pt x="19362" y="1163275"/>
                </a:lnTo>
                <a:lnTo>
                  <a:pt x="5031" y="1123178"/>
                </a:lnTo>
                <a:lnTo>
                  <a:pt x="0" y="1079500"/>
                </a:lnTo>
                <a:close/>
              </a:path>
            </a:pathLst>
          </a:custGeom>
          <a:ln w="25400">
            <a:solidFill>
              <a:srgbClr val="FFFFFF"/>
            </a:solidFill>
          </a:ln>
        </p:spPr>
        <p:txBody>
          <a:bodyPr wrap="square" lIns="0" tIns="0" rIns="0" bIns="0" rtlCol="0"/>
          <a:lstStyle/>
          <a:p>
            <a:endParaRPr/>
          </a:p>
        </p:txBody>
      </p:sp>
      <p:sp>
        <p:nvSpPr>
          <p:cNvPr id="13" name="object 7"/>
          <p:cNvSpPr txBox="1"/>
          <p:nvPr/>
        </p:nvSpPr>
        <p:spPr>
          <a:xfrm>
            <a:off x="597405" y="635000"/>
            <a:ext cx="907415" cy="869315"/>
          </a:xfrm>
          <a:prstGeom prst="rect">
            <a:avLst/>
          </a:prstGeom>
        </p:spPr>
        <p:txBody>
          <a:bodyPr vert="horz" wrap="square" lIns="0" tIns="0" rIns="0" bIns="0" rtlCol="0">
            <a:spAutoFit/>
          </a:bodyPr>
          <a:lstStyle/>
          <a:p>
            <a:pPr algn="ctr">
              <a:lnSpc>
                <a:spcPct val="100000"/>
              </a:lnSpc>
            </a:pPr>
            <a:r>
              <a:rPr sz="3200" dirty="0">
                <a:solidFill>
                  <a:srgbClr val="FFFFFF"/>
                </a:solidFill>
                <a:latin typeface="Gill Sans MT"/>
                <a:cs typeface="Gill Sans MT"/>
              </a:rPr>
              <a:t>3G</a:t>
            </a:r>
            <a:endParaRPr sz="3200" dirty="0">
              <a:latin typeface="Gill Sans MT"/>
              <a:cs typeface="Gill Sans MT"/>
            </a:endParaRPr>
          </a:p>
          <a:p>
            <a:pPr algn="ctr">
              <a:lnSpc>
                <a:spcPct val="100000"/>
              </a:lnSpc>
              <a:spcBef>
                <a:spcPts val="860"/>
              </a:spcBef>
            </a:pPr>
            <a:r>
              <a:rPr sz="1700" dirty="0">
                <a:solidFill>
                  <a:srgbClr val="FFFFFF"/>
                </a:solidFill>
                <a:latin typeface="Gill Sans MT"/>
                <a:cs typeface="Gill Sans MT"/>
              </a:rPr>
              <a:t>2004-n</a:t>
            </a:r>
            <a:r>
              <a:rPr sz="1700" spc="-20" dirty="0">
                <a:solidFill>
                  <a:srgbClr val="FFFFFF"/>
                </a:solidFill>
                <a:latin typeface="Gill Sans MT"/>
                <a:cs typeface="Gill Sans MT"/>
              </a:rPr>
              <a:t>o</a:t>
            </a:r>
            <a:r>
              <a:rPr sz="1700" dirty="0">
                <a:solidFill>
                  <a:srgbClr val="FFFFFF"/>
                </a:solidFill>
                <a:latin typeface="Gill Sans MT"/>
                <a:cs typeface="Gill Sans MT"/>
              </a:rPr>
              <a:t>w</a:t>
            </a:r>
            <a:endParaRPr sz="1700" dirty="0">
              <a:latin typeface="Gill Sans MT"/>
              <a:cs typeface="Gill Sans MT"/>
            </a:endParaRPr>
          </a:p>
        </p:txBody>
      </p:sp>
      <p:sp>
        <p:nvSpPr>
          <p:cNvPr id="15" name="object 12"/>
          <p:cNvSpPr/>
          <p:nvPr/>
        </p:nvSpPr>
        <p:spPr>
          <a:xfrm>
            <a:off x="7213600" y="1879706"/>
            <a:ext cx="1866900" cy="1866900"/>
          </a:xfrm>
          <a:prstGeom prst="rect">
            <a:avLst/>
          </a:prstGeom>
          <a:blipFill>
            <a:blip r:embed="rId3" cstate="print"/>
            <a:stretch>
              <a:fillRect/>
            </a:stretch>
          </a:blipFill>
        </p:spPr>
        <p:txBody>
          <a:bodyPr wrap="square" lIns="0" tIns="0" rIns="0" bIns="0" rtlCol="0"/>
          <a:lstStyle/>
          <a:p>
            <a:endParaRPr/>
          </a:p>
        </p:txBody>
      </p:sp>
      <p:sp>
        <p:nvSpPr>
          <p:cNvPr id="16" name="object 13"/>
          <p:cNvSpPr/>
          <p:nvPr/>
        </p:nvSpPr>
        <p:spPr>
          <a:xfrm>
            <a:off x="7442200" y="4343400"/>
            <a:ext cx="1866900" cy="1866900"/>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757184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727200" y="421895"/>
            <a:ext cx="7924800" cy="1165817"/>
          </a:xfrm>
        </p:spPr>
        <p:txBody>
          <a:bodyPr>
            <a:normAutofit/>
          </a:bodyPr>
          <a:lstStyle/>
          <a:p>
            <a:r>
              <a:rPr lang="en-US" dirty="0" smtClean="0"/>
              <a:t>Fourth generation </a:t>
            </a:r>
            <a:r>
              <a:rPr lang="en-US" dirty="0"/>
              <a:t>cellular networks</a:t>
            </a:r>
          </a:p>
        </p:txBody>
      </p:sp>
      <p:sp>
        <p:nvSpPr>
          <p:cNvPr id="11" name="Content Placeholder 10">
            <a:extLst>
              <a:ext uri="{FF2B5EF4-FFF2-40B4-BE49-F238E27FC236}">
                <a16:creationId xmlns:a16="http://schemas.microsoft.com/office/drawing/2014/main" xmlns="" id="{596C0DB9-9C0E-4C66-8ABF-9CCE67582FE2}"/>
              </a:ext>
            </a:extLst>
          </p:cNvPr>
          <p:cNvSpPr>
            <a:spLocks noGrp="1"/>
          </p:cNvSpPr>
          <p:nvPr>
            <p:ph idx="1"/>
          </p:nvPr>
        </p:nvSpPr>
        <p:spPr>
          <a:xfrm>
            <a:off x="1076995" y="1843685"/>
            <a:ext cx="6898605" cy="4800600"/>
          </a:xfrm>
        </p:spPr>
        <p:txBody>
          <a:bodyPr>
            <a:normAutofit/>
          </a:bodyPr>
          <a:lstStyle/>
          <a:p>
            <a:r>
              <a:rPr lang="en-US" dirty="0" smtClean="0"/>
              <a:t>All internet protocol</a:t>
            </a:r>
          </a:p>
          <a:p>
            <a:r>
              <a:rPr lang="en-US" dirty="0" smtClean="0"/>
              <a:t>Can transmit data while traveling at 100Mb/s</a:t>
            </a:r>
          </a:p>
          <a:p>
            <a:r>
              <a:rPr lang="en-US" dirty="0" smtClean="0"/>
              <a:t>Can transmi</a:t>
            </a:r>
            <a:r>
              <a:rPr lang="en-US" dirty="0" smtClean="0"/>
              <a:t>t data while stationary at 1GB/s</a:t>
            </a:r>
            <a:endParaRPr lang="en-US" dirty="0" smtClean="0"/>
          </a:p>
          <a:p>
            <a:r>
              <a:rPr lang="en-US" dirty="0" smtClean="0"/>
              <a:t>Even faster data rates</a:t>
            </a:r>
            <a:endParaRPr lang="en-US" dirty="0" smtClean="0"/>
          </a:p>
          <a:p>
            <a:r>
              <a:rPr lang="en-US" dirty="0" smtClean="0"/>
              <a:t>Technologies</a:t>
            </a:r>
          </a:p>
          <a:p>
            <a:pPr lvl="1"/>
            <a:r>
              <a:rPr lang="en-US" dirty="0" smtClean="0"/>
              <a:t>LTE (long term evolution) standard</a:t>
            </a:r>
          </a:p>
          <a:p>
            <a:pPr lvl="1"/>
            <a:r>
              <a:rPr lang="en-US" dirty="0" smtClean="0"/>
              <a:t>More advanced multiplexing schemes</a:t>
            </a:r>
          </a:p>
          <a:p>
            <a:pPr marL="0" indent="0">
              <a:buNone/>
            </a:pPr>
            <a:endParaRPr lang="en-US" dirty="0"/>
          </a:p>
          <a:p>
            <a:pPr marL="0" indent="0">
              <a:buNone/>
            </a:pPr>
            <a:endParaRPr lang="en-US" dirty="0"/>
          </a:p>
        </p:txBody>
      </p:sp>
      <p:sp>
        <p:nvSpPr>
          <p:cNvPr id="5" name="object 5"/>
          <p:cNvSpPr/>
          <p:nvPr/>
        </p:nvSpPr>
        <p:spPr>
          <a:xfrm>
            <a:off x="419100" y="381000"/>
            <a:ext cx="1270000" cy="1447800"/>
          </a:xfrm>
          <a:custGeom>
            <a:avLst/>
            <a:gdLst/>
            <a:ahLst/>
            <a:cxnLst/>
            <a:rect l="l" t="t" r="r" b="b"/>
            <a:pathLst>
              <a:path w="1270000" h="1270000">
                <a:moveTo>
                  <a:pt x="1079500" y="0"/>
                </a:moveTo>
                <a:lnTo>
                  <a:pt x="190500" y="0"/>
                </a:lnTo>
                <a:lnTo>
                  <a:pt x="146819" y="5031"/>
                </a:lnTo>
                <a:lnTo>
                  <a:pt x="106722" y="19363"/>
                </a:lnTo>
                <a:lnTo>
                  <a:pt x="71351" y="41851"/>
                </a:lnTo>
                <a:lnTo>
                  <a:pt x="41850" y="71353"/>
                </a:lnTo>
                <a:lnTo>
                  <a:pt x="19362" y="106724"/>
                </a:lnTo>
                <a:lnTo>
                  <a:pt x="5031" y="146821"/>
                </a:lnTo>
                <a:lnTo>
                  <a:pt x="0" y="190500"/>
                </a:lnTo>
                <a:lnTo>
                  <a:pt x="0" y="1079500"/>
                </a:lnTo>
                <a:lnTo>
                  <a:pt x="5031" y="1123178"/>
                </a:lnTo>
                <a:lnTo>
                  <a:pt x="19362" y="1163275"/>
                </a:lnTo>
                <a:lnTo>
                  <a:pt x="41850" y="1198646"/>
                </a:lnTo>
                <a:lnTo>
                  <a:pt x="71351" y="1228148"/>
                </a:lnTo>
                <a:lnTo>
                  <a:pt x="106722" y="1250636"/>
                </a:lnTo>
                <a:lnTo>
                  <a:pt x="146819" y="1264968"/>
                </a:lnTo>
                <a:lnTo>
                  <a:pt x="190500" y="1270000"/>
                </a:lnTo>
                <a:lnTo>
                  <a:pt x="1079500" y="1270000"/>
                </a:lnTo>
                <a:lnTo>
                  <a:pt x="1123178" y="1264968"/>
                </a:lnTo>
                <a:lnTo>
                  <a:pt x="1163275" y="1250636"/>
                </a:lnTo>
                <a:lnTo>
                  <a:pt x="1198646" y="1228148"/>
                </a:lnTo>
                <a:lnTo>
                  <a:pt x="1228148" y="1198646"/>
                </a:lnTo>
                <a:lnTo>
                  <a:pt x="1250636" y="1163275"/>
                </a:lnTo>
                <a:lnTo>
                  <a:pt x="1264968" y="1123178"/>
                </a:lnTo>
                <a:lnTo>
                  <a:pt x="1270000" y="1079500"/>
                </a:lnTo>
                <a:lnTo>
                  <a:pt x="1270000" y="190500"/>
                </a:lnTo>
                <a:lnTo>
                  <a:pt x="1264968" y="146821"/>
                </a:lnTo>
                <a:lnTo>
                  <a:pt x="1250636" y="106724"/>
                </a:lnTo>
                <a:lnTo>
                  <a:pt x="1228148" y="71353"/>
                </a:lnTo>
                <a:lnTo>
                  <a:pt x="1198646" y="41851"/>
                </a:lnTo>
                <a:lnTo>
                  <a:pt x="1163275" y="19363"/>
                </a:lnTo>
                <a:lnTo>
                  <a:pt x="1123178" y="5031"/>
                </a:lnTo>
                <a:lnTo>
                  <a:pt x="1079500" y="0"/>
                </a:lnTo>
                <a:close/>
              </a:path>
            </a:pathLst>
          </a:custGeom>
          <a:solidFill>
            <a:srgbClr val="000000"/>
          </a:solidFill>
        </p:spPr>
        <p:txBody>
          <a:bodyPr wrap="square" lIns="0" tIns="0" rIns="0" bIns="0" rtlCol="0"/>
          <a:lstStyle/>
          <a:p>
            <a:endParaRPr/>
          </a:p>
        </p:txBody>
      </p:sp>
      <p:sp>
        <p:nvSpPr>
          <p:cNvPr id="6" name="object 6"/>
          <p:cNvSpPr/>
          <p:nvPr/>
        </p:nvSpPr>
        <p:spPr>
          <a:xfrm>
            <a:off x="419100" y="381000"/>
            <a:ext cx="1270000" cy="1447800"/>
          </a:xfrm>
          <a:custGeom>
            <a:avLst/>
            <a:gdLst/>
            <a:ahLst/>
            <a:cxnLst/>
            <a:rect l="l" t="t" r="r" b="b"/>
            <a:pathLst>
              <a:path w="1270000" h="1270000">
                <a:moveTo>
                  <a:pt x="0" y="1079500"/>
                </a:moveTo>
                <a:lnTo>
                  <a:pt x="0" y="190500"/>
                </a:lnTo>
                <a:lnTo>
                  <a:pt x="5031" y="146819"/>
                </a:lnTo>
                <a:lnTo>
                  <a:pt x="19362" y="106722"/>
                </a:lnTo>
                <a:lnTo>
                  <a:pt x="41850" y="71351"/>
                </a:lnTo>
                <a:lnTo>
                  <a:pt x="71351" y="41850"/>
                </a:lnTo>
                <a:lnTo>
                  <a:pt x="106722" y="19362"/>
                </a:lnTo>
                <a:lnTo>
                  <a:pt x="146819" y="5031"/>
                </a:lnTo>
                <a:lnTo>
                  <a:pt x="190500" y="0"/>
                </a:lnTo>
                <a:lnTo>
                  <a:pt x="1079500" y="0"/>
                </a:lnTo>
                <a:lnTo>
                  <a:pt x="1123178" y="5031"/>
                </a:lnTo>
                <a:lnTo>
                  <a:pt x="1163275" y="19362"/>
                </a:lnTo>
                <a:lnTo>
                  <a:pt x="1198646" y="41850"/>
                </a:lnTo>
                <a:lnTo>
                  <a:pt x="1228148" y="71351"/>
                </a:lnTo>
                <a:lnTo>
                  <a:pt x="1250636" y="106722"/>
                </a:lnTo>
                <a:lnTo>
                  <a:pt x="1264968" y="146819"/>
                </a:lnTo>
                <a:lnTo>
                  <a:pt x="1270000" y="190500"/>
                </a:lnTo>
                <a:lnTo>
                  <a:pt x="1270000" y="1079500"/>
                </a:lnTo>
                <a:lnTo>
                  <a:pt x="1264968" y="1123178"/>
                </a:lnTo>
                <a:lnTo>
                  <a:pt x="1250636" y="1163275"/>
                </a:lnTo>
                <a:lnTo>
                  <a:pt x="1228148" y="1198646"/>
                </a:lnTo>
                <a:lnTo>
                  <a:pt x="1198646" y="1228148"/>
                </a:lnTo>
                <a:lnTo>
                  <a:pt x="1163275" y="1250636"/>
                </a:lnTo>
                <a:lnTo>
                  <a:pt x="1123178" y="1264968"/>
                </a:lnTo>
                <a:lnTo>
                  <a:pt x="1079500" y="1270000"/>
                </a:lnTo>
                <a:lnTo>
                  <a:pt x="190500" y="1270000"/>
                </a:lnTo>
                <a:lnTo>
                  <a:pt x="146819" y="1264968"/>
                </a:lnTo>
                <a:lnTo>
                  <a:pt x="106722" y="1250636"/>
                </a:lnTo>
                <a:lnTo>
                  <a:pt x="71351" y="1228148"/>
                </a:lnTo>
                <a:lnTo>
                  <a:pt x="41850" y="1198646"/>
                </a:lnTo>
                <a:lnTo>
                  <a:pt x="19362" y="1163275"/>
                </a:lnTo>
                <a:lnTo>
                  <a:pt x="5031" y="1123178"/>
                </a:lnTo>
                <a:lnTo>
                  <a:pt x="0" y="1079500"/>
                </a:lnTo>
                <a:close/>
              </a:path>
            </a:pathLst>
          </a:custGeom>
          <a:ln w="25400">
            <a:solidFill>
              <a:srgbClr val="FFFFFF"/>
            </a:solidFill>
          </a:ln>
        </p:spPr>
        <p:txBody>
          <a:bodyPr wrap="square" lIns="0" tIns="0" rIns="0" bIns="0" rtlCol="0"/>
          <a:lstStyle/>
          <a:p>
            <a:endParaRPr/>
          </a:p>
        </p:txBody>
      </p:sp>
      <p:sp>
        <p:nvSpPr>
          <p:cNvPr id="10" name="object 10"/>
          <p:cNvSpPr txBox="1"/>
          <p:nvPr/>
        </p:nvSpPr>
        <p:spPr>
          <a:xfrm>
            <a:off x="577215" y="670243"/>
            <a:ext cx="953769" cy="1131079"/>
          </a:xfrm>
          <a:prstGeom prst="rect">
            <a:avLst/>
          </a:prstGeom>
        </p:spPr>
        <p:txBody>
          <a:bodyPr vert="horz" wrap="square" lIns="0" tIns="0" rIns="0" bIns="0" rtlCol="0">
            <a:spAutoFit/>
          </a:bodyPr>
          <a:lstStyle/>
          <a:p>
            <a:pPr algn="ctr">
              <a:lnSpc>
                <a:spcPct val="100000"/>
              </a:lnSpc>
            </a:pPr>
            <a:r>
              <a:rPr sz="3200" dirty="0">
                <a:solidFill>
                  <a:srgbClr val="FFFFFF"/>
                </a:solidFill>
                <a:latin typeface="Gill Sans MT"/>
                <a:cs typeface="Gill Sans MT"/>
              </a:rPr>
              <a:t>4G</a:t>
            </a:r>
            <a:endParaRPr sz="3200" dirty="0">
              <a:latin typeface="Gill Sans MT"/>
              <a:cs typeface="Gill Sans MT"/>
            </a:endParaRPr>
          </a:p>
          <a:p>
            <a:pPr algn="ctr">
              <a:lnSpc>
                <a:spcPct val="100000"/>
              </a:lnSpc>
              <a:spcBef>
                <a:spcPts val="860"/>
              </a:spcBef>
            </a:pPr>
            <a:r>
              <a:rPr lang="en-US" sz="1700" dirty="0" smtClean="0">
                <a:solidFill>
                  <a:srgbClr val="FFFFFF"/>
                </a:solidFill>
                <a:latin typeface="Gill Sans MT"/>
                <a:cs typeface="Gill Sans MT"/>
              </a:rPr>
              <a:t>2012 - now</a:t>
            </a:r>
            <a:endParaRPr sz="1700" dirty="0">
              <a:latin typeface="Gill Sans MT"/>
              <a:cs typeface="Gill Sans MT"/>
            </a:endParaRPr>
          </a:p>
        </p:txBody>
      </p:sp>
    </p:spTree>
    <p:extLst>
      <p:ext uri="{BB962C8B-B14F-4D97-AF65-F5344CB8AC3E}">
        <p14:creationId xmlns:p14="http://schemas.microsoft.com/office/powerpoint/2010/main" val="1710361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9099" y="381000"/>
            <a:ext cx="7712106" cy="1165817"/>
          </a:xfrm>
        </p:spPr>
        <p:txBody>
          <a:bodyPr/>
          <a:lstStyle/>
          <a:p>
            <a:r>
              <a:rPr lang="en-US" dirty="0" smtClean="0"/>
              <a:t>Fifth generation cellular networks</a:t>
            </a:r>
            <a:endParaRPr lang="en-US" dirty="0"/>
          </a:p>
        </p:txBody>
      </p:sp>
      <p:sp>
        <p:nvSpPr>
          <p:cNvPr id="3" name="Content Placeholder 2"/>
          <p:cNvSpPr>
            <a:spLocks noGrp="1"/>
          </p:cNvSpPr>
          <p:nvPr>
            <p:ph idx="1"/>
          </p:nvPr>
        </p:nvSpPr>
        <p:spPr>
          <a:xfrm>
            <a:off x="889000" y="4343400"/>
            <a:ext cx="8101591" cy="863600"/>
          </a:xfrm>
        </p:spPr>
        <p:txBody>
          <a:bodyPr>
            <a:normAutofit/>
          </a:bodyPr>
          <a:lstStyle/>
          <a:p>
            <a:pPr marL="0" indent="0" algn="ctr">
              <a:buNone/>
            </a:pPr>
            <a:r>
              <a:rPr lang="en-US" b="1" dirty="0" smtClean="0"/>
              <a:t>2020</a:t>
            </a:r>
            <a:r>
              <a:rPr lang="en-US" dirty="0" smtClean="0"/>
              <a:t> (expected): Coming to a cell tower near you…</a:t>
            </a:r>
            <a:endParaRPr lang="en-US" dirty="0"/>
          </a:p>
        </p:txBody>
      </p:sp>
      <p:sp>
        <p:nvSpPr>
          <p:cNvPr id="4" name="object 5"/>
          <p:cNvSpPr/>
          <p:nvPr/>
        </p:nvSpPr>
        <p:spPr>
          <a:xfrm>
            <a:off x="419100" y="381000"/>
            <a:ext cx="1270000" cy="1447800"/>
          </a:xfrm>
          <a:custGeom>
            <a:avLst/>
            <a:gdLst/>
            <a:ahLst/>
            <a:cxnLst/>
            <a:rect l="l" t="t" r="r" b="b"/>
            <a:pathLst>
              <a:path w="1270000" h="1270000">
                <a:moveTo>
                  <a:pt x="1079500" y="0"/>
                </a:moveTo>
                <a:lnTo>
                  <a:pt x="190500" y="0"/>
                </a:lnTo>
                <a:lnTo>
                  <a:pt x="146819" y="5031"/>
                </a:lnTo>
                <a:lnTo>
                  <a:pt x="106722" y="19363"/>
                </a:lnTo>
                <a:lnTo>
                  <a:pt x="71351" y="41851"/>
                </a:lnTo>
                <a:lnTo>
                  <a:pt x="41850" y="71353"/>
                </a:lnTo>
                <a:lnTo>
                  <a:pt x="19362" y="106724"/>
                </a:lnTo>
                <a:lnTo>
                  <a:pt x="5031" y="146821"/>
                </a:lnTo>
                <a:lnTo>
                  <a:pt x="0" y="190500"/>
                </a:lnTo>
                <a:lnTo>
                  <a:pt x="0" y="1079500"/>
                </a:lnTo>
                <a:lnTo>
                  <a:pt x="5031" y="1123178"/>
                </a:lnTo>
                <a:lnTo>
                  <a:pt x="19362" y="1163275"/>
                </a:lnTo>
                <a:lnTo>
                  <a:pt x="41850" y="1198646"/>
                </a:lnTo>
                <a:lnTo>
                  <a:pt x="71351" y="1228148"/>
                </a:lnTo>
                <a:lnTo>
                  <a:pt x="106722" y="1250636"/>
                </a:lnTo>
                <a:lnTo>
                  <a:pt x="146819" y="1264968"/>
                </a:lnTo>
                <a:lnTo>
                  <a:pt x="190500" y="1270000"/>
                </a:lnTo>
                <a:lnTo>
                  <a:pt x="1079500" y="1270000"/>
                </a:lnTo>
                <a:lnTo>
                  <a:pt x="1123178" y="1264968"/>
                </a:lnTo>
                <a:lnTo>
                  <a:pt x="1163275" y="1250636"/>
                </a:lnTo>
                <a:lnTo>
                  <a:pt x="1198646" y="1228148"/>
                </a:lnTo>
                <a:lnTo>
                  <a:pt x="1228148" y="1198646"/>
                </a:lnTo>
                <a:lnTo>
                  <a:pt x="1250636" y="1163275"/>
                </a:lnTo>
                <a:lnTo>
                  <a:pt x="1264968" y="1123178"/>
                </a:lnTo>
                <a:lnTo>
                  <a:pt x="1270000" y="1079500"/>
                </a:lnTo>
                <a:lnTo>
                  <a:pt x="1270000" y="190500"/>
                </a:lnTo>
                <a:lnTo>
                  <a:pt x="1264968" y="146821"/>
                </a:lnTo>
                <a:lnTo>
                  <a:pt x="1250636" y="106724"/>
                </a:lnTo>
                <a:lnTo>
                  <a:pt x="1228148" y="71353"/>
                </a:lnTo>
                <a:lnTo>
                  <a:pt x="1198646" y="41851"/>
                </a:lnTo>
                <a:lnTo>
                  <a:pt x="1163275" y="19363"/>
                </a:lnTo>
                <a:lnTo>
                  <a:pt x="1123178" y="5031"/>
                </a:lnTo>
                <a:lnTo>
                  <a:pt x="1079500" y="0"/>
                </a:lnTo>
                <a:close/>
              </a:path>
            </a:pathLst>
          </a:custGeom>
          <a:solidFill>
            <a:srgbClr val="000000"/>
          </a:solidFill>
        </p:spPr>
        <p:txBody>
          <a:bodyPr wrap="square" lIns="0" tIns="0" rIns="0" bIns="0" rtlCol="0"/>
          <a:lstStyle/>
          <a:p>
            <a:endParaRPr/>
          </a:p>
        </p:txBody>
      </p:sp>
      <p:sp>
        <p:nvSpPr>
          <p:cNvPr id="5" name="object 10"/>
          <p:cNvSpPr txBox="1"/>
          <p:nvPr/>
        </p:nvSpPr>
        <p:spPr>
          <a:xfrm>
            <a:off x="577215" y="670243"/>
            <a:ext cx="953769" cy="869469"/>
          </a:xfrm>
          <a:prstGeom prst="rect">
            <a:avLst/>
          </a:prstGeom>
        </p:spPr>
        <p:txBody>
          <a:bodyPr vert="horz" wrap="square" lIns="0" tIns="0" rIns="0" bIns="0" rtlCol="0">
            <a:spAutoFit/>
          </a:bodyPr>
          <a:lstStyle/>
          <a:p>
            <a:pPr algn="ctr">
              <a:lnSpc>
                <a:spcPct val="100000"/>
              </a:lnSpc>
            </a:pPr>
            <a:r>
              <a:rPr lang="en-US" sz="3200" dirty="0" smtClean="0">
                <a:solidFill>
                  <a:srgbClr val="FFFFFF"/>
                </a:solidFill>
                <a:latin typeface="Gill Sans MT"/>
                <a:cs typeface="Gill Sans MT"/>
              </a:rPr>
              <a:t>5</a:t>
            </a:r>
            <a:r>
              <a:rPr sz="3200" dirty="0" smtClean="0">
                <a:solidFill>
                  <a:srgbClr val="FFFFFF"/>
                </a:solidFill>
                <a:latin typeface="Gill Sans MT"/>
                <a:cs typeface="Gill Sans MT"/>
              </a:rPr>
              <a:t>G</a:t>
            </a:r>
            <a:endParaRPr sz="3200" dirty="0">
              <a:latin typeface="Gill Sans MT"/>
              <a:cs typeface="Gill Sans MT"/>
            </a:endParaRPr>
          </a:p>
          <a:p>
            <a:pPr algn="ctr">
              <a:lnSpc>
                <a:spcPct val="100000"/>
              </a:lnSpc>
              <a:spcBef>
                <a:spcPts val="860"/>
              </a:spcBef>
            </a:pPr>
            <a:r>
              <a:rPr lang="en-US" sz="1700" dirty="0" smtClean="0">
                <a:solidFill>
                  <a:srgbClr val="FFFFFF"/>
                </a:solidFill>
                <a:latin typeface="Gill Sans MT"/>
                <a:cs typeface="Gill Sans MT"/>
              </a:rPr>
              <a:t>2020 ??</a:t>
            </a:r>
            <a:endParaRPr sz="1700" dirty="0">
              <a:latin typeface="Gill Sans MT"/>
              <a:cs typeface="Gill Sans M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7770" y="2214563"/>
            <a:ext cx="2724150" cy="1743075"/>
          </a:xfrm>
          <a:prstGeom prst="rect">
            <a:avLst/>
          </a:prstGeom>
        </p:spPr>
      </p:pic>
    </p:spTree>
    <p:extLst>
      <p:ext uri="{BB962C8B-B14F-4D97-AF65-F5344CB8AC3E}">
        <p14:creationId xmlns:p14="http://schemas.microsoft.com/office/powerpoint/2010/main" val="2485553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16500" y="0"/>
            <a:ext cx="5143500" cy="7620000"/>
          </a:xfrm>
          <a:custGeom>
            <a:avLst/>
            <a:gdLst/>
            <a:ahLst/>
            <a:cxnLst/>
            <a:rect l="l" t="t" r="r" b="b"/>
            <a:pathLst>
              <a:path w="5143500" h="7620000">
                <a:moveTo>
                  <a:pt x="0" y="7620000"/>
                </a:moveTo>
                <a:lnTo>
                  <a:pt x="5143500" y="7620000"/>
                </a:lnTo>
                <a:lnTo>
                  <a:pt x="5143500" y="0"/>
                </a:lnTo>
                <a:lnTo>
                  <a:pt x="0" y="0"/>
                </a:lnTo>
                <a:lnTo>
                  <a:pt x="0" y="7620000"/>
                </a:lnTo>
                <a:close/>
              </a:path>
            </a:pathLst>
          </a:custGeom>
          <a:solidFill>
            <a:srgbClr val="000000"/>
          </a:solidFill>
        </p:spPr>
        <p:txBody>
          <a:bodyPr wrap="square" lIns="0" tIns="0" rIns="0" bIns="0" rtlCol="0"/>
          <a:lstStyle/>
          <a:p>
            <a:endParaRPr/>
          </a:p>
        </p:txBody>
      </p:sp>
      <p:sp>
        <p:nvSpPr>
          <p:cNvPr id="3" name="object 3"/>
          <p:cNvSpPr/>
          <p:nvPr/>
        </p:nvSpPr>
        <p:spPr>
          <a:xfrm>
            <a:off x="7099782" y="876300"/>
            <a:ext cx="1600949" cy="29083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0"/>
            <a:ext cx="5016500" cy="7620000"/>
          </a:xfrm>
          <a:custGeom>
            <a:avLst/>
            <a:gdLst/>
            <a:ahLst/>
            <a:cxnLst/>
            <a:rect l="l" t="t" r="r" b="b"/>
            <a:pathLst>
              <a:path w="5016500" h="7620000">
                <a:moveTo>
                  <a:pt x="0" y="7620000"/>
                </a:moveTo>
                <a:lnTo>
                  <a:pt x="0" y="0"/>
                </a:lnTo>
                <a:lnTo>
                  <a:pt x="5016500" y="0"/>
                </a:lnTo>
                <a:lnTo>
                  <a:pt x="5016500" y="7620000"/>
                </a:lnTo>
                <a:lnTo>
                  <a:pt x="0" y="7620000"/>
                </a:lnTo>
                <a:close/>
              </a:path>
            </a:pathLst>
          </a:custGeom>
          <a:solidFill>
            <a:srgbClr val="FFFFFF"/>
          </a:solidFill>
        </p:spPr>
        <p:txBody>
          <a:bodyPr wrap="square" lIns="0" tIns="0" rIns="0" bIns="0" rtlCol="0"/>
          <a:lstStyle/>
          <a:p>
            <a:endParaRPr/>
          </a:p>
        </p:txBody>
      </p:sp>
      <p:sp>
        <p:nvSpPr>
          <p:cNvPr id="5" name="object 5"/>
          <p:cNvSpPr/>
          <p:nvPr/>
        </p:nvSpPr>
        <p:spPr>
          <a:xfrm>
            <a:off x="1016000" y="520700"/>
            <a:ext cx="3162300" cy="36322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219200" y="6350000"/>
            <a:ext cx="2540000" cy="647700"/>
          </a:xfrm>
          <a:prstGeom prst="rect">
            <a:avLst/>
          </a:prstGeom>
          <a:blipFill>
            <a:blip r:embed="rId5" cstate="print"/>
            <a:stretch>
              <a:fillRect/>
            </a:stretch>
          </a:blipFill>
        </p:spPr>
        <p:txBody>
          <a:bodyPr wrap="square" lIns="0" tIns="0" rIns="0" bIns="0" rtlCol="0"/>
          <a:lstStyle/>
          <a:p>
            <a:endParaRPr/>
          </a:p>
        </p:txBody>
      </p:sp>
      <p:sp>
        <p:nvSpPr>
          <p:cNvPr id="7" name="object 7"/>
          <p:cNvSpPr txBox="1"/>
          <p:nvPr/>
        </p:nvSpPr>
        <p:spPr>
          <a:xfrm>
            <a:off x="1275457" y="4688840"/>
            <a:ext cx="1839595" cy="917575"/>
          </a:xfrm>
          <a:prstGeom prst="rect">
            <a:avLst/>
          </a:prstGeom>
        </p:spPr>
        <p:txBody>
          <a:bodyPr vert="horz" wrap="square" lIns="0" tIns="0" rIns="0" bIns="0" rtlCol="0">
            <a:spAutoFit/>
          </a:bodyPr>
          <a:lstStyle/>
          <a:p>
            <a:pPr marL="57150" marR="5080" indent="-45085">
              <a:lnSpc>
                <a:spcPts val="3600"/>
              </a:lnSpc>
            </a:pPr>
            <a:r>
              <a:rPr sz="3200" dirty="0">
                <a:latin typeface="Gill Sans MT"/>
                <a:cs typeface="Gill Sans MT"/>
              </a:rPr>
              <a:t>Multimedia  Computer</a:t>
            </a:r>
            <a:endParaRPr sz="3200">
              <a:latin typeface="Gill Sans MT"/>
              <a:cs typeface="Gill Sans MT"/>
            </a:endParaRPr>
          </a:p>
        </p:txBody>
      </p:sp>
      <p:sp>
        <p:nvSpPr>
          <p:cNvPr id="8" name="object 8"/>
          <p:cNvSpPr txBox="1"/>
          <p:nvPr/>
        </p:nvSpPr>
        <p:spPr>
          <a:xfrm>
            <a:off x="6968036" y="4688840"/>
            <a:ext cx="1856739" cy="917575"/>
          </a:xfrm>
          <a:prstGeom prst="rect">
            <a:avLst/>
          </a:prstGeom>
        </p:spPr>
        <p:txBody>
          <a:bodyPr vert="horz" wrap="square" lIns="0" tIns="0" rIns="0" bIns="0" rtlCol="0">
            <a:spAutoFit/>
          </a:bodyPr>
          <a:lstStyle/>
          <a:p>
            <a:pPr marL="411480" marR="5080" indent="-399415">
              <a:lnSpc>
                <a:spcPts val="3600"/>
              </a:lnSpc>
            </a:pPr>
            <a:r>
              <a:rPr sz="3200" dirty="0">
                <a:solidFill>
                  <a:srgbClr val="FFFFFF"/>
                </a:solidFill>
                <a:latin typeface="Gill Sans MT"/>
                <a:cs typeface="Gill Sans MT"/>
              </a:rPr>
              <a:t>Rei</a:t>
            </a:r>
            <a:r>
              <a:rPr sz="3200" spc="-50" dirty="0">
                <a:solidFill>
                  <a:srgbClr val="FFFFFF"/>
                </a:solidFill>
                <a:latin typeface="Gill Sans MT"/>
                <a:cs typeface="Gill Sans MT"/>
              </a:rPr>
              <a:t>n</a:t>
            </a:r>
            <a:r>
              <a:rPr sz="3200" spc="-65" dirty="0">
                <a:solidFill>
                  <a:srgbClr val="FFFFFF"/>
                </a:solidFill>
                <a:latin typeface="Gill Sans MT"/>
                <a:cs typeface="Gill Sans MT"/>
              </a:rPr>
              <a:t>v</a:t>
            </a:r>
            <a:r>
              <a:rPr sz="3200" dirty="0">
                <a:solidFill>
                  <a:srgbClr val="FFFFFF"/>
                </a:solidFill>
                <a:latin typeface="Gill Sans MT"/>
                <a:cs typeface="Gill Sans MT"/>
              </a:rPr>
              <a:t>ented  Phone</a:t>
            </a:r>
            <a:endParaRPr sz="3200">
              <a:latin typeface="Gill Sans MT"/>
              <a:cs typeface="Gill Sans MT"/>
            </a:endParaRPr>
          </a:p>
        </p:txBody>
      </p:sp>
      <p:sp>
        <p:nvSpPr>
          <p:cNvPr id="9" name="object 9"/>
          <p:cNvSpPr/>
          <p:nvPr/>
        </p:nvSpPr>
        <p:spPr>
          <a:xfrm>
            <a:off x="7188200" y="5803900"/>
            <a:ext cx="1422400" cy="1422400"/>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0160000" cy="7620000"/>
          </a:xfrm>
          <a:custGeom>
            <a:avLst/>
            <a:gdLst/>
            <a:ahLst/>
            <a:cxnLst/>
            <a:rect l="l" t="t" r="r" b="b"/>
            <a:pathLst>
              <a:path w="10160000" h="7620000">
                <a:moveTo>
                  <a:pt x="0" y="0"/>
                </a:moveTo>
                <a:lnTo>
                  <a:pt x="10160000" y="0"/>
                </a:lnTo>
                <a:lnTo>
                  <a:pt x="10160000" y="7620000"/>
                </a:lnTo>
                <a:lnTo>
                  <a:pt x="0" y="7620000"/>
                </a:lnTo>
                <a:lnTo>
                  <a:pt x="0" y="0"/>
                </a:lnTo>
                <a:close/>
              </a:path>
            </a:pathLst>
          </a:custGeom>
          <a:solidFill>
            <a:srgbClr val="FFFDFD"/>
          </a:solidFill>
        </p:spPr>
        <p:txBody>
          <a:bodyPr wrap="square" lIns="0" tIns="0" rIns="0" bIns="0" rtlCol="0"/>
          <a:lstStyle/>
          <a:p>
            <a:endParaRPr/>
          </a:p>
        </p:txBody>
      </p:sp>
      <p:sp>
        <p:nvSpPr>
          <p:cNvPr id="3" name="object 3"/>
          <p:cNvSpPr/>
          <p:nvPr/>
        </p:nvSpPr>
        <p:spPr>
          <a:xfrm>
            <a:off x="622300" y="546100"/>
            <a:ext cx="736600" cy="13970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914900" y="3086100"/>
            <a:ext cx="558800" cy="1397000"/>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6096000" y="546100"/>
            <a:ext cx="787400" cy="1397000"/>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622300" y="3086100"/>
            <a:ext cx="406400" cy="1397000"/>
          </a:xfrm>
          <a:prstGeom prst="rect">
            <a:avLst/>
          </a:prstGeom>
          <a:blipFill>
            <a:blip r:embed="rId6" cstate="print"/>
            <a:stretch>
              <a:fillRect/>
            </a:stretch>
          </a:blipFill>
        </p:spPr>
        <p:txBody>
          <a:bodyPr wrap="square" lIns="0" tIns="0" rIns="0" bIns="0" rtlCol="0"/>
          <a:lstStyle/>
          <a:p>
            <a:endParaRPr/>
          </a:p>
        </p:txBody>
      </p:sp>
      <p:sp>
        <p:nvSpPr>
          <p:cNvPr id="7" name="object 7"/>
          <p:cNvSpPr/>
          <p:nvPr/>
        </p:nvSpPr>
        <p:spPr>
          <a:xfrm>
            <a:off x="2019300" y="5753100"/>
            <a:ext cx="685800" cy="1397000"/>
          </a:xfrm>
          <a:prstGeom prst="rect">
            <a:avLst/>
          </a:prstGeom>
          <a:blipFill>
            <a:blip r:embed="rId7" cstate="print"/>
            <a:stretch>
              <a:fillRect/>
            </a:stretch>
          </a:blipFill>
        </p:spPr>
        <p:txBody>
          <a:bodyPr wrap="square" lIns="0" tIns="0" rIns="0" bIns="0" rtlCol="0"/>
          <a:lstStyle/>
          <a:p>
            <a:endParaRPr/>
          </a:p>
        </p:txBody>
      </p:sp>
      <p:sp>
        <p:nvSpPr>
          <p:cNvPr id="8" name="object 8"/>
          <p:cNvSpPr/>
          <p:nvPr/>
        </p:nvSpPr>
        <p:spPr>
          <a:xfrm>
            <a:off x="3162300" y="3086100"/>
            <a:ext cx="1066800" cy="1397000"/>
          </a:xfrm>
          <a:prstGeom prst="rect">
            <a:avLst/>
          </a:prstGeom>
          <a:blipFill>
            <a:blip r:embed="rId8" cstate="print"/>
            <a:stretch>
              <a:fillRect/>
            </a:stretch>
          </a:blipFill>
        </p:spPr>
        <p:txBody>
          <a:bodyPr wrap="square" lIns="0" tIns="0" rIns="0" bIns="0" rtlCol="0"/>
          <a:lstStyle/>
          <a:p>
            <a:endParaRPr/>
          </a:p>
        </p:txBody>
      </p:sp>
      <p:sp>
        <p:nvSpPr>
          <p:cNvPr id="9" name="object 9"/>
          <p:cNvSpPr/>
          <p:nvPr/>
        </p:nvSpPr>
        <p:spPr>
          <a:xfrm>
            <a:off x="7213600" y="5753100"/>
            <a:ext cx="774700" cy="1397000"/>
          </a:xfrm>
          <a:prstGeom prst="rect">
            <a:avLst/>
          </a:prstGeom>
          <a:blipFill>
            <a:blip r:embed="rId9" cstate="print"/>
            <a:stretch>
              <a:fillRect/>
            </a:stretch>
          </a:blipFill>
        </p:spPr>
        <p:txBody>
          <a:bodyPr wrap="square" lIns="0" tIns="0" rIns="0" bIns="0" rtlCol="0"/>
          <a:lstStyle/>
          <a:p>
            <a:endParaRPr/>
          </a:p>
        </p:txBody>
      </p:sp>
      <p:sp>
        <p:nvSpPr>
          <p:cNvPr id="10" name="object 10"/>
          <p:cNvSpPr/>
          <p:nvPr/>
        </p:nvSpPr>
        <p:spPr>
          <a:xfrm>
            <a:off x="6159500" y="3086100"/>
            <a:ext cx="685800" cy="1397000"/>
          </a:xfrm>
          <a:prstGeom prst="rect">
            <a:avLst/>
          </a:prstGeom>
          <a:blipFill>
            <a:blip r:embed="rId10" cstate="print"/>
            <a:stretch>
              <a:fillRect/>
            </a:stretch>
          </a:blipFill>
        </p:spPr>
        <p:txBody>
          <a:bodyPr wrap="square" lIns="0" tIns="0" rIns="0" bIns="0" rtlCol="0"/>
          <a:lstStyle/>
          <a:p>
            <a:endParaRPr/>
          </a:p>
        </p:txBody>
      </p:sp>
      <p:sp>
        <p:nvSpPr>
          <p:cNvPr id="11" name="object 11"/>
          <p:cNvSpPr/>
          <p:nvPr/>
        </p:nvSpPr>
        <p:spPr>
          <a:xfrm>
            <a:off x="8636000" y="3086100"/>
            <a:ext cx="558800" cy="1397000"/>
          </a:xfrm>
          <a:prstGeom prst="rect">
            <a:avLst/>
          </a:prstGeom>
          <a:blipFill>
            <a:blip r:embed="rId11" cstate="print"/>
            <a:stretch>
              <a:fillRect/>
            </a:stretch>
          </a:blipFill>
        </p:spPr>
        <p:txBody>
          <a:bodyPr wrap="square" lIns="0" tIns="0" rIns="0" bIns="0" rtlCol="0"/>
          <a:lstStyle/>
          <a:p>
            <a:endParaRPr/>
          </a:p>
        </p:txBody>
      </p:sp>
      <p:sp>
        <p:nvSpPr>
          <p:cNvPr id="12" name="object 12"/>
          <p:cNvSpPr/>
          <p:nvPr/>
        </p:nvSpPr>
        <p:spPr>
          <a:xfrm>
            <a:off x="4940300" y="546100"/>
            <a:ext cx="596900" cy="1397000"/>
          </a:xfrm>
          <a:prstGeom prst="rect">
            <a:avLst/>
          </a:prstGeom>
          <a:blipFill>
            <a:blip r:embed="rId12" cstate="print"/>
            <a:stretch>
              <a:fillRect/>
            </a:stretch>
          </a:blipFill>
        </p:spPr>
        <p:txBody>
          <a:bodyPr wrap="square" lIns="0" tIns="0" rIns="0" bIns="0" rtlCol="0"/>
          <a:lstStyle/>
          <a:p>
            <a:endParaRPr/>
          </a:p>
        </p:txBody>
      </p:sp>
      <p:sp>
        <p:nvSpPr>
          <p:cNvPr id="13" name="object 13"/>
          <p:cNvSpPr/>
          <p:nvPr/>
        </p:nvSpPr>
        <p:spPr>
          <a:xfrm>
            <a:off x="7531100" y="3086100"/>
            <a:ext cx="419100" cy="1397000"/>
          </a:xfrm>
          <a:prstGeom prst="rect">
            <a:avLst/>
          </a:prstGeom>
          <a:blipFill>
            <a:blip r:embed="rId13" cstate="print"/>
            <a:stretch>
              <a:fillRect/>
            </a:stretch>
          </a:blipFill>
        </p:spPr>
        <p:txBody>
          <a:bodyPr wrap="square" lIns="0" tIns="0" rIns="0" bIns="0" rtlCol="0"/>
          <a:lstStyle/>
          <a:p>
            <a:endParaRPr/>
          </a:p>
        </p:txBody>
      </p:sp>
      <p:sp>
        <p:nvSpPr>
          <p:cNvPr id="14" name="object 14"/>
          <p:cNvSpPr/>
          <p:nvPr/>
        </p:nvSpPr>
        <p:spPr>
          <a:xfrm>
            <a:off x="4686300" y="5753100"/>
            <a:ext cx="609600" cy="1397000"/>
          </a:xfrm>
          <a:prstGeom prst="rect">
            <a:avLst/>
          </a:prstGeom>
          <a:blipFill>
            <a:blip r:embed="rId14" cstate="print"/>
            <a:stretch>
              <a:fillRect/>
            </a:stretch>
          </a:blipFill>
        </p:spPr>
        <p:txBody>
          <a:bodyPr wrap="square" lIns="0" tIns="0" rIns="0" bIns="0" rtlCol="0"/>
          <a:lstStyle/>
          <a:p>
            <a:endParaRPr/>
          </a:p>
        </p:txBody>
      </p:sp>
      <p:sp>
        <p:nvSpPr>
          <p:cNvPr id="15" name="object 15"/>
          <p:cNvSpPr/>
          <p:nvPr/>
        </p:nvSpPr>
        <p:spPr>
          <a:xfrm>
            <a:off x="609600" y="5753100"/>
            <a:ext cx="774700" cy="1397000"/>
          </a:xfrm>
          <a:prstGeom prst="rect">
            <a:avLst/>
          </a:prstGeom>
          <a:blipFill>
            <a:blip r:embed="rId15" cstate="print"/>
            <a:stretch>
              <a:fillRect/>
            </a:stretch>
          </a:blipFill>
        </p:spPr>
        <p:txBody>
          <a:bodyPr wrap="square" lIns="0" tIns="0" rIns="0" bIns="0" rtlCol="0"/>
          <a:lstStyle/>
          <a:p>
            <a:endParaRPr/>
          </a:p>
        </p:txBody>
      </p:sp>
      <p:sp>
        <p:nvSpPr>
          <p:cNvPr id="16" name="object 16"/>
          <p:cNvSpPr/>
          <p:nvPr/>
        </p:nvSpPr>
        <p:spPr>
          <a:xfrm>
            <a:off x="5930900" y="5753100"/>
            <a:ext cx="647700" cy="1397000"/>
          </a:xfrm>
          <a:prstGeom prst="rect">
            <a:avLst/>
          </a:prstGeom>
          <a:blipFill>
            <a:blip r:embed="rId16" cstate="print"/>
            <a:stretch>
              <a:fillRect/>
            </a:stretch>
          </a:blipFill>
        </p:spPr>
        <p:txBody>
          <a:bodyPr wrap="square" lIns="0" tIns="0" rIns="0" bIns="0" rtlCol="0"/>
          <a:lstStyle/>
          <a:p>
            <a:endParaRPr/>
          </a:p>
        </p:txBody>
      </p:sp>
      <p:sp>
        <p:nvSpPr>
          <p:cNvPr id="17" name="object 17"/>
          <p:cNvSpPr/>
          <p:nvPr/>
        </p:nvSpPr>
        <p:spPr>
          <a:xfrm>
            <a:off x="1714500" y="3086100"/>
            <a:ext cx="762000" cy="1397000"/>
          </a:xfrm>
          <a:prstGeom prst="rect">
            <a:avLst/>
          </a:prstGeom>
          <a:blipFill>
            <a:blip r:embed="rId17" cstate="print"/>
            <a:stretch>
              <a:fillRect/>
            </a:stretch>
          </a:blipFill>
        </p:spPr>
        <p:txBody>
          <a:bodyPr wrap="square" lIns="0" tIns="0" rIns="0" bIns="0" rtlCol="0"/>
          <a:lstStyle/>
          <a:p>
            <a:endParaRPr/>
          </a:p>
        </p:txBody>
      </p:sp>
      <p:sp>
        <p:nvSpPr>
          <p:cNvPr id="18" name="object 18"/>
          <p:cNvSpPr/>
          <p:nvPr/>
        </p:nvSpPr>
        <p:spPr>
          <a:xfrm>
            <a:off x="1917700" y="546100"/>
            <a:ext cx="469900" cy="1397000"/>
          </a:xfrm>
          <a:prstGeom prst="rect">
            <a:avLst/>
          </a:prstGeom>
          <a:blipFill>
            <a:blip r:embed="rId18" cstate="print"/>
            <a:stretch>
              <a:fillRect/>
            </a:stretch>
          </a:blipFill>
        </p:spPr>
        <p:txBody>
          <a:bodyPr wrap="square" lIns="0" tIns="0" rIns="0" bIns="0" rtlCol="0"/>
          <a:lstStyle/>
          <a:p>
            <a:endParaRPr/>
          </a:p>
        </p:txBody>
      </p:sp>
      <p:sp>
        <p:nvSpPr>
          <p:cNvPr id="19" name="object 19"/>
          <p:cNvSpPr/>
          <p:nvPr/>
        </p:nvSpPr>
        <p:spPr>
          <a:xfrm>
            <a:off x="2946400" y="546100"/>
            <a:ext cx="1435100" cy="1397000"/>
          </a:xfrm>
          <a:prstGeom prst="rect">
            <a:avLst/>
          </a:prstGeom>
          <a:blipFill>
            <a:blip r:embed="rId19" cstate="print"/>
            <a:stretch>
              <a:fillRect/>
            </a:stretch>
          </a:blipFill>
        </p:spPr>
        <p:txBody>
          <a:bodyPr wrap="square" lIns="0" tIns="0" rIns="0" bIns="0" rtlCol="0"/>
          <a:lstStyle/>
          <a:p>
            <a:endParaRPr/>
          </a:p>
        </p:txBody>
      </p:sp>
      <p:sp>
        <p:nvSpPr>
          <p:cNvPr id="20" name="object 20"/>
          <p:cNvSpPr/>
          <p:nvPr/>
        </p:nvSpPr>
        <p:spPr>
          <a:xfrm>
            <a:off x="8496300" y="546100"/>
            <a:ext cx="850900" cy="1397000"/>
          </a:xfrm>
          <a:prstGeom prst="rect">
            <a:avLst/>
          </a:prstGeom>
          <a:blipFill>
            <a:blip r:embed="rId20" cstate="print"/>
            <a:stretch>
              <a:fillRect/>
            </a:stretch>
          </a:blipFill>
        </p:spPr>
        <p:txBody>
          <a:bodyPr wrap="square" lIns="0" tIns="0" rIns="0" bIns="0" rtlCol="0"/>
          <a:lstStyle/>
          <a:p>
            <a:endParaRPr/>
          </a:p>
        </p:txBody>
      </p:sp>
      <p:sp>
        <p:nvSpPr>
          <p:cNvPr id="21" name="object 21"/>
          <p:cNvSpPr/>
          <p:nvPr/>
        </p:nvSpPr>
        <p:spPr>
          <a:xfrm>
            <a:off x="8623300" y="5753100"/>
            <a:ext cx="914400" cy="1397000"/>
          </a:xfrm>
          <a:prstGeom prst="rect">
            <a:avLst/>
          </a:prstGeom>
          <a:blipFill>
            <a:blip r:embed="rId21" cstate="print"/>
            <a:stretch>
              <a:fillRect/>
            </a:stretch>
          </a:blipFill>
        </p:spPr>
        <p:txBody>
          <a:bodyPr wrap="square" lIns="0" tIns="0" rIns="0" bIns="0" rtlCol="0"/>
          <a:lstStyle/>
          <a:p>
            <a:endParaRPr/>
          </a:p>
        </p:txBody>
      </p:sp>
      <p:sp>
        <p:nvSpPr>
          <p:cNvPr id="22" name="object 22"/>
          <p:cNvSpPr/>
          <p:nvPr/>
        </p:nvSpPr>
        <p:spPr>
          <a:xfrm>
            <a:off x="3340100" y="5753100"/>
            <a:ext cx="711200" cy="1397000"/>
          </a:xfrm>
          <a:prstGeom prst="rect">
            <a:avLst/>
          </a:prstGeom>
          <a:blipFill>
            <a:blip r:embed="rId22" cstate="print"/>
            <a:stretch>
              <a:fillRect/>
            </a:stretch>
          </a:blipFill>
        </p:spPr>
        <p:txBody>
          <a:bodyPr wrap="square" lIns="0" tIns="0" rIns="0" bIns="0" rtlCol="0"/>
          <a:lstStyle/>
          <a:p>
            <a:endParaRPr/>
          </a:p>
        </p:txBody>
      </p:sp>
      <p:sp>
        <p:nvSpPr>
          <p:cNvPr id="23" name="object 23"/>
          <p:cNvSpPr/>
          <p:nvPr/>
        </p:nvSpPr>
        <p:spPr>
          <a:xfrm>
            <a:off x="7442200" y="546100"/>
            <a:ext cx="495300" cy="1397000"/>
          </a:xfrm>
          <a:prstGeom prst="rect">
            <a:avLst/>
          </a:prstGeom>
          <a:blipFill>
            <a:blip r:embed="rId23"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0160000" cy="7620000"/>
          </a:xfrm>
          <a:custGeom>
            <a:avLst/>
            <a:gdLst/>
            <a:ahLst/>
            <a:cxnLst/>
            <a:rect l="l" t="t" r="r" b="b"/>
            <a:pathLst>
              <a:path w="10160000" h="7620000">
                <a:moveTo>
                  <a:pt x="0" y="0"/>
                </a:moveTo>
                <a:lnTo>
                  <a:pt x="10160000" y="0"/>
                </a:lnTo>
                <a:lnTo>
                  <a:pt x="10160000" y="7620000"/>
                </a:lnTo>
                <a:lnTo>
                  <a:pt x="0" y="7620000"/>
                </a:lnTo>
                <a:lnTo>
                  <a:pt x="0" y="0"/>
                </a:lnTo>
                <a:close/>
              </a:path>
            </a:pathLst>
          </a:custGeom>
          <a:solidFill>
            <a:srgbClr val="FFFDFD"/>
          </a:solidFill>
        </p:spPr>
        <p:txBody>
          <a:bodyPr wrap="square" lIns="0" tIns="0" rIns="0" bIns="0" rtlCol="0"/>
          <a:lstStyle/>
          <a:p>
            <a:endParaRPr/>
          </a:p>
        </p:txBody>
      </p:sp>
      <p:sp>
        <p:nvSpPr>
          <p:cNvPr id="3" name="object 3"/>
          <p:cNvSpPr txBox="1"/>
          <p:nvPr/>
        </p:nvSpPr>
        <p:spPr>
          <a:xfrm>
            <a:off x="1713407" y="3589215"/>
            <a:ext cx="7264896" cy="553998"/>
          </a:xfrm>
          <a:prstGeom prst="rect">
            <a:avLst/>
          </a:prstGeom>
        </p:spPr>
        <p:txBody>
          <a:bodyPr vert="horz" wrap="square" lIns="0" tIns="0" rIns="0" bIns="0" rtlCol="0">
            <a:spAutoFit/>
          </a:bodyPr>
          <a:lstStyle/>
          <a:p>
            <a:pPr marL="12700">
              <a:lnSpc>
                <a:spcPct val="100000"/>
              </a:lnSpc>
            </a:pPr>
            <a:r>
              <a:rPr sz="3600" b="1" spc="150" dirty="0">
                <a:latin typeface="Gill Sans MT"/>
                <a:cs typeface="Gill Sans MT"/>
              </a:rPr>
              <a:t>Mobile </a:t>
            </a:r>
            <a:r>
              <a:rPr sz="3600" b="1" spc="135" dirty="0">
                <a:latin typeface="Gill Sans MT"/>
                <a:cs typeface="Gill Sans MT"/>
              </a:rPr>
              <a:t>device</a:t>
            </a:r>
            <a:r>
              <a:rPr sz="3600" b="1" spc="-45" dirty="0">
                <a:latin typeface="Gill Sans MT"/>
                <a:cs typeface="Gill Sans MT"/>
              </a:rPr>
              <a:t> </a:t>
            </a:r>
            <a:r>
              <a:rPr sz="3600" b="1" spc="135" dirty="0">
                <a:latin typeface="Gill Sans MT"/>
                <a:cs typeface="Gill Sans MT"/>
              </a:rPr>
              <a:t>manufacturers</a:t>
            </a:r>
            <a:endParaRPr sz="3600" dirty="0">
              <a:latin typeface="Gill Sans MT"/>
              <a:cs typeface="Gill Sans MT"/>
            </a:endParaRPr>
          </a:p>
        </p:txBody>
      </p:sp>
      <p:sp>
        <p:nvSpPr>
          <p:cNvPr id="4" name="object 4"/>
          <p:cNvSpPr txBox="1"/>
          <p:nvPr/>
        </p:nvSpPr>
        <p:spPr>
          <a:xfrm>
            <a:off x="3576243" y="1054100"/>
            <a:ext cx="1435100" cy="501015"/>
          </a:xfrm>
          <a:prstGeom prst="rect">
            <a:avLst/>
          </a:prstGeom>
        </p:spPr>
        <p:txBody>
          <a:bodyPr vert="horz" wrap="square" lIns="0" tIns="0" rIns="0" bIns="0" rtlCol="0">
            <a:spAutoFit/>
          </a:bodyPr>
          <a:lstStyle/>
          <a:p>
            <a:pPr marL="12700">
              <a:lnSpc>
                <a:spcPct val="100000"/>
              </a:lnSpc>
            </a:pPr>
            <a:r>
              <a:rPr sz="3200" dirty="0">
                <a:latin typeface="Gill Sans MT"/>
                <a:cs typeface="Gill Sans MT"/>
              </a:rPr>
              <a:t>Samsung</a:t>
            </a:r>
            <a:endParaRPr sz="3200">
              <a:latin typeface="Gill Sans MT"/>
              <a:cs typeface="Gill Sans MT"/>
            </a:endParaRPr>
          </a:p>
        </p:txBody>
      </p:sp>
      <p:sp>
        <p:nvSpPr>
          <p:cNvPr id="5" name="object 5"/>
          <p:cNvSpPr txBox="1"/>
          <p:nvPr/>
        </p:nvSpPr>
        <p:spPr>
          <a:xfrm>
            <a:off x="5229225" y="2336800"/>
            <a:ext cx="1024890" cy="501015"/>
          </a:xfrm>
          <a:prstGeom prst="rect">
            <a:avLst/>
          </a:prstGeom>
        </p:spPr>
        <p:txBody>
          <a:bodyPr vert="horz" wrap="square" lIns="0" tIns="0" rIns="0" bIns="0" rtlCol="0">
            <a:spAutoFit/>
          </a:bodyPr>
          <a:lstStyle/>
          <a:p>
            <a:pPr marL="12700">
              <a:lnSpc>
                <a:spcPct val="100000"/>
              </a:lnSpc>
            </a:pPr>
            <a:r>
              <a:rPr sz="3200" dirty="0">
                <a:latin typeface="Gill Sans MT"/>
                <a:cs typeface="Gill Sans MT"/>
              </a:rPr>
              <a:t>Nokia</a:t>
            </a:r>
            <a:endParaRPr sz="3200">
              <a:latin typeface="Gill Sans MT"/>
              <a:cs typeface="Gill Sans MT"/>
            </a:endParaRPr>
          </a:p>
        </p:txBody>
      </p:sp>
      <p:sp>
        <p:nvSpPr>
          <p:cNvPr id="6" name="object 6"/>
          <p:cNvSpPr txBox="1"/>
          <p:nvPr/>
        </p:nvSpPr>
        <p:spPr>
          <a:xfrm>
            <a:off x="1260276" y="5727700"/>
            <a:ext cx="2180590" cy="501015"/>
          </a:xfrm>
          <a:prstGeom prst="rect">
            <a:avLst/>
          </a:prstGeom>
        </p:spPr>
        <p:txBody>
          <a:bodyPr vert="horz" wrap="square" lIns="0" tIns="0" rIns="0" bIns="0" rtlCol="0">
            <a:spAutoFit/>
          </a:bodyPr>
          <a:lstStyle/>
          <a:p>
            <a:pPr marL="12700">
              <a:lnSpc>
                <a:spcPct val="100000"/>
              </a:lnSpc>
            </a:pPr>
            <a:r>
              <a:rPr sz="3200" spc="-10" dirty="0">
                <a:latin typeface="Gill Sans MT"/>
                <a:cs typeface="Gill Sans MT"/>
              </a:rPr>
              <a:t>SonyEricsson</a:t>
            </a:r>
            <a:endParaRPr sz="3200">
              <a:latin typeface="Gill Sans MT"/>
              <a:cs typeface="Gill Sans MT"/>
            </a:endParaRPr>
          </a:p>
        </p:txBody>
      </p:sp>
      <p:sp>
        <p:nvSpPr>
          <p:cNvPr id="7" name="object 7"/>
          <p:cNvSpPr txBox="1"/>
          <p:nvPr/>
        </p:nvSpPr>
        <p:spPr>
          <a:xfrm>
            <a:off x="6429082" y="5727700"/>
            <a:ext cx="986790" cy="501015"/>
          </a:xfrm>
          <a:prstGeom prst="rect">
            <a:avLst/>
          </a:prstGeom>
        </p:spPr>
        <p:txBody>
          <a:bodyPr vert="horz" wrap="square" lIns="0" tIns="0" rIns="0" bIns="0" rtlCol="0">
            <a:spAutoFit/>
          </a:bodyPr>
          <a:lstStyle/>
          <a:p>
            <a:pPr marL="12700">
              <a:lnSpc>
                <a:spcPct val="100000"/>
              </a:lnSpc>
            </a:pPr>
            <a:r>
              <a:rPr sz="3200" dirty="0">
                <a:latin typeface="Gill Sans MT"/>
                <a:cs typeface="Gill Sans MT"/>
              </a:rPr>
              <a:t>Apple</a:t>
            </a:r>
            <a:endParaRPr sz="3200">
              <a:latin typeface="Gill Sans MT"/>
              <a:cs typeface="Gill Sans MT"/>
            </a:endParaRPr>
          </a:p>
        </p:txBody>
      </p:sp>
      <p:sp>
        <p:nvSpPr>
          <p:cNvPr id="8" name="object 8"/>
          <p:cNvSpPr txBox="1"/>
          <p:nvPr/>
        </p:nvSpPr>
        <p:spPr>
          <a:xfrm>
            <a:off x="4818164" y="5054600"/>
            <a:ext cx="525780" cy="501015"/>
          </a:xfrm>
          <a:prstGeom prst="rect">
            <a:avLst/>
          </a:prstGeom>
        </p:spPr>
        <p:txBody>
          <a:bodyPr vert="horz" wrap="square" lIns="0" tIns="0" rIns="0" bIns="0" rtlCol="0">
            <a:spAutoFit/>
          </a:bodyPr>
          <a:lstStyle/>
          <a:p>
            <a:pPr marL="12700">
              <a:lnSpc>
                <a:spcPct val="100000"/>
              </a:lnSpc>
            </a:pPr>
            <a:r>
              <a:rPr sz="3200" spc="-5" dirty="0">
                <a:latin typeface="Gill Sans MT"/>
                <a:cs typeface="Gill Sans MT"/>
              </a:rPr>
              <a:t>LG</a:t>
            </a:r>
            <a:endParaRPr sz="3200">
              <a:latin typeface="Gill Sans MT"/>
              <a:cs typeface="Gill Sans MT"/>
            </a:endParaRPr>
          </a:p>
        </p:txBody>
      </p:sp>
      <p:sp>
        <p:nvSpPr>
          <p:cNvPr id="9" name="object 9"/>
          <p:cNvSpPr txBox="1"/>
          <p:nvPr/>
        </p:nvSpPr>
        <p:spPr>
          <a:xfrm>
            <a:off x="1145877" y="2501900"/>
            <a:ext cx="986790" cy="501015"/>
          </a:xfrm>
          <a:prstGeom prst="rect">
            <a:avLst/>
          </a:prstGeom>
        </p:spPr>
        <p:txBody>
          <a:bodyPr vert="horz" wrap="square" lIns="0" tIns="0" rIns="0" bIns="0" rtlCol="0">
            <a:spAutoFit/>
          </a:bodyPr>
          <a:lstStyle/>
          <a:p>
            <a:pPr marL="12700">
              <a:lnSpc>
                <a:spcPct val="100000"/>
              </a:lnSpc>
            </a:pPr>
            <a:r>
              <a:rPr sz="3200" dirty="0">
                <a:latin typeface="Gill Sans MT"/>
                <a:cs typeface="Gill Sans MT"/>
              </a:rPr>
              <a:t>BenQ</a:t>
            </a:r>
            <a:endParaRPr sz="3200">
              <a:latin typeface="Gill Sans MT"/>
              <a:cs typeface="Gill Sans MT"/>
            </a:endParaRPr>
          </a:p>
        </p:txBody>
      </p:sp>
      <p:sp>
        <p:nvSpPr>
          <p:cNvPr id="10" name="object 10"/>
          <p:cNvSpPr txBox="1"/>
          <p:nvPr/>
        </p:nvSpPr>
        <p:spPr>
          <a:xfrm>
            <a:off x="5505348" y="381000"/>
            <a:ext cx="1564640" cy="501015"/>
          </a:xfrm>
          <a:prstGeom prst="rect">
            <a:avLst/>
          </a:prstGeom>
        </p:spPr>
        <p:txBody>
          <a:bodyPr vert="horz" wrap="square" lIns="0" tIns="0" rIns="0" bIns="0" rtlCol="0">
            <a:spAutoFit/>
          </a:bodyPr>
          <a:lstStyle/>
          <a:p>
            <a:pPr marL="12700">
              <a:lnSpc>
                <a:spcPct val="100000"/>
              </a:lnSpc>
            </a:pPr>
            <a:r>
              <a:rPr sz="3200" spc="-15" dirty="0">
                <a:latin typeface="Gill Sans MT"/>
                <a:cs typeface="Gill Sans MT"/>
              </a:rPr>
              <a:t>Motorola</a:t>
            </a:r>
            <a:endParaRPr sz="3200">
              <a:latin typeface="Gill Sans MT"/>
              <a:cs typeface="Gill Sans MT"/>
            </a:endParaRPr>
          </a:p>
        </p:txBody>
      </p:sp>
      <p:sp>
        <p:nvSpPr>
          <p:cNvPr id="11" name="object 11"/>
          <p:cNvSpPr txBox="1"/>
          <p:nvPr/>
        </p:nvSpPr>
        <p:spPr>
          <a:xfrm>
            <a:off x="7728940" y="4572000"/>
            <a:ext cx="952500" cy="501015"/>
          </a:xfrm>
          <a:prstGeom prst="rect">
            <a:avLst/>
          </a:prstGeom>
        </p:spPr>
        <p:txBody>
          <a:bodyPr vert="horz" wrap="square" lIns="0" tIns="0" rIns="0" bIns="0" rtlCol="0">
            <a:spAutoFit/>
          </a:bodyPr>
          <a:lstStyle/>
          <a:p>
            <a:pPr marL="12700">
              <a:lnSpc>
                <a:spcPct val="100000"/>
              </a:lnSpc>
            </a:pPr>
            <a:r>
              <a:rPr sz="3200" dirty="0">
                <a:latin typeface="Gill Sans MT"/>
                <a:cs typeface="Gill Sans MT"/>
              </a:rPr>
              <a:t>Sharp</a:t>
            </a:r>
            <a:endParaRPr sz="3200">
              <a:latin typeface="Gill Sans MT"/>
              <a:cs typeface="Gill Sans MT"/>
            </a:endParaRPr>
          </a:p>
        </p:txBody>
      </p:sp>
      <p:sp>
        <p:nvSpPr>
          <p:cNvPr id="12" name="object 12"/>
          <p:cNvSpPr txBox="1"/>
          <p:nvPr/>
        </p:nvSpPr>
        <p:spPr>
          <a:xfrm>
            <a:off x="834628" y="4572000"/>
            <a:ext cx="974725" cy="501015"/>
          </a:xfrm>
          <a:prstGeom prst="rect">
            <a:avLst/>
          </a:prstGeom>
        </p:spPr>
        <p:txBody>
          <a:bodyPr vert="horz" wrap="square" lIns="0" tIns="0" rIns="0" bIns="0" rtlCol="0">
            <a:spAutoFit/>
          </a:bodyPr>
          <a:lstStyle/>
          <a:p>
            <a:pPr marL="12700">
              <a:lnSpc>
                <a:spcPct val="100000"/>
              </a:lnSpc>
            </a:pPr>
            <a:r>
              <a:rPr sz="3200" dirty="0">
                <a:latin typeface="Gill Sans MT"/>
                <a:cs typeface="Gill Sans MT"/>
              </a:rPr>
              <a:t>Sa</a:t>
            </a:r>
            <a:r>
              <a:rPr sz="3200" spc="-65" dirty="0">
                <a:latin typeface="Gill Sans MT"/>
                <a:cs typeface="Gill Sans MT"/>
              </a:rPr>
              <a:t>ny</a:t>
            </a:r>
            <a:r>
              <a:rPr sz="3200" dirty="0">
                <a:latin typeface="Gill Sans MT"/>
                <a:cs typeface="Gill Sans MT"/>
              </a:rPr>
              <a:t>o</a:t>
            </a:r>
            <a:endParaRPr sz="3200">
              <a:latin typeface="Gill Sans MT"/>
              <a:cs typeface="Gill Sans MT"/>
            </a:endParaRPr>
          </a:p>
        </p:txBody>
      </p:sp>
      <p:sp>
        <p:nvSpPr>
          <p:cNvPr id="13" name="object 13"/>
          <p:cNvSpPr txBox="1"/>
          <p:nvPr/>
        </p:nvSpPr>
        <p:spPr>
          <a:xfrm>
            <a:off x="6850760" y="1320800"/>
            <a:ext cx="1363345" cy="501015"/>
          </a:xfrm>
          <a:prstGeom prst="rect">
            <a:avLst/>
          </a:prstGeom>
        </p:spPr>
        <p:txBody>
          <a:bodyPr vert="horz" wrap="square" lIns="0" tIns="0" rIns="0" bIns="0" rtlCol="0">
            <a:spAutoFit/>
          </a:bodyPr>
          <a:lstStyle/>
          <a:p>
            <a:pPr marL="12700">
              <a:lnSpc>
                <a:spcPct val="100000"/>
              </a:lnSpc>
            </a:pPr>
            <a:r>
              <a:rPr sz="3200" spc="-245" dirty="0">
                <a:latin typeface="Gill Sans MT"/>
                <a:cs typeface="Gill Sans MT"/>
              </a:rPr>
              <a:t>K</a:t>
            </a:r>
            <a:r>
              <a:rPr sz="3200" spc="-65" dirty="0">
                <a:latin typeface="Gill Sans MT"/>
                <a:cs typeface="Gill Sans MT"/>
              </a:rPr>
              <a:t>y</a:t>
            </a:r>
            <a:r>
              <a:rPr sz="3200" dirty="0">
                <a:latin typeface="Gill Sans MT"/>
                <a:cs typeface="Gill Sans MT"/>
              </a:rPr>
              <a:t>ocera</a:t>
            </a:r>
            <a:endParaRPr sz="3200">
              <a:latin typeface="Gill Sans MT"/>
              <a:cs typeface="Gill Sans MT"/>
            </a:endParaRPr>
          </a:p>
        </p:txBody>
      </p:sp>
      <p:sp>
        <p:nvSpPr>
          <p:cNvPr id="14" name="object 14"/>
          <p:cNvSpPr txBox="1"/>
          <p:nvPr/>
        </p:nvSpPr>
        <p:spPr>
          <a:xfrm>
            <a:off x="1713407" y="762000"/>
            <a:ext cx="690245" cy="501015"/>
          </a:xfrm>
          <a:prstGeom prst="rect">
            <a:avLst/>
          </a:prstGeom>
        </p:spPr>
        <p:txBody>
          <a:bodyPr vert="horz" wrap="square" lIns="0" tIns="0" rIns="0" bIns="0" rtlCol="0">
            <a:spAutoFit/>
          </a:bodyPr>
          <a:lstStyle/>
          <a:p>
            <a:pPr marL="12700">
              <a:lnSpc>
                <a:spcPct val="100000"/>
              </a:lnSpc>
            </a:pPr>
            <a:r>
              <a:rPr sz="3200" dirty="0">
                <a:latin typeface="Gill Sans MT"/>
                <a:cs typeface="Gill Sans MT"/>
              </a:rPr>
              <a:t>RIM</a:t>
            </a:r>
            <a:endParaRPr sz="3200">
              <a:latin typeface="Gill Sans MT"/>
              <a:cs typeface="Gill Sans MT"/>
            </a:endParaRPr>
          </a:p>
        </p:txBody>
      </p:sp>
      <p:sp>
        <p:nvSpPr>
          <p:cNvPr id="15" name="object 15"/>
          <p:cNvSpPr txBox="1"/>
          <p:nvPr/>
        </p:nvSpPr>
        <p:spPr>
          <a:xfrm>
            <a:off x="2822473" y="2032000"/>
            <a:ext cx="808990" cy="501015"/>
          </a:xfrm>
          <a:prstGeom prst="rect">
            <a:avLst/>
          </a:prstGeom>
        </p:spPr>
        <p:txBody>
          <a:bodyPr vert="horz" wrap="square" lIns="0" tIns="0" rIns="0" bIns="0" rtlCol="0">
            <a:spAutoFit/>
          </a:bodyPr>
          <a:lstStyle/>
          <a:p>
            <a:pPr marL="12700">
              <a:lnSpc>
                <a:spcPct val="100000"/>
              </a:lnSpc>
            </a:pPr>
            <a:r>
              <a:rPr sz="3200" dirty="0">
                <a:latin typeface="Gill Sans MT"/>
                <a:cs typeface="Gill Sans MT"/>
              </a:rPr>
              <a:t>Palm</a:t>
            </a:r>
            <a:endParaRPr sz="3200">
              <a:latin typeface="Gill Sans MT"/>
              <a:cs typeface="Gill Sans MT"/>
            </a:endParaRPr>
          </a:p>
        </p:txBody>
      </p:sp>
      <p:sp>
        <p:nvSpPr>
          <p:cNvPr id="16" name="object 16"/>
          <p:cNvSpPr txBox="1"/>
          <p:nvPr/>
        </p:nvSpPr>
        <p:spPr>
          <a:xfrm>
            <a:off x="7658887" y="2755900"/>
            <a:ext cx="1092200" cy="501015"/>
          </a:xfrm>
          <a:prstGeom prst="rect">
            <a:avLst/>
          </a:prstGeom>
        </p:spPr>
        <p:txBody>
          <a:bodyPr vert="horz" wrap="square" lIns="0" tIns="0" rIns="0" bIns="0" rtlCol="0">
            <a:spAutoFit/>
          </a:bodyPr>
          <a:lstStyle/>
          <a:p>
            <a:pPr marL="12700">
              <a:lnSpc>
                <a:spcPct val="100000"/>
              </a:lnSpc>
            </a:pPr>
            <a:r>
              <a:rPr sz="3200" spc="-5" dirty="0">
                <a:latin typeface="Gill Sans MT"/>
                <a:cs typeface="Gill Sans MT"/>
              </a:rPr>
              <a:t>Fujitsu</a:t>
            </a:r>
            <a:endParaRPr sz="3200">
              <a:latin typeface="Gill Sans MT"/>
              <a:cs typeface="Gill Sans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p:txBody>
          <a:bodyPr/>
          <a:lstStyle/>
          <a:p>
            <a:r>
              <a:rPr lang="en-US" dirty="0"/>
              <a:t>Mobile Device Characteristics</a:t>
            </a:r>
          </a:p>
        </p:txBody>
      </p:sp>
      <p:sp>
        <p:nvSpPr>
          <p:cNvPr id="14" name="Content Placeholder 13">
            <a:extLst>
              <a:ext uri="{FF2B5EF4-FFF2-40B4-BE49-F238E27FC236}">
                <a16:creationId xmlns:a16="http://schemas.microsoft.com/office/drawing/2014/main" xmlns="" id="{8517C848-A5E4-40D7-A544-4EE11679AD40}"/>
              </a:ext>
            </a:extLst>
          </p:cNvPr>
          <p:cNvSpPr>
            <a:spLocks noGrp="1"/>
          </p:cNvSpPr>
          <p:nvPr>
            <p:ph idx="1"/>
          </p:nvPr>
        </p:nvSpPr>
        <p:spPr/>
        <p:txBody>
          <a:bodyPr/>
          <a:lstStyle/>
          <a:p>
            <a:r>
              <a:rPr lang="en-US" dirty="0"/>
              <a:t>Cell phones designed for one handed use</a:t>
            </a:r>
          </a:p>
          <a:p>
            <a:r>
              <a:rPr lang="en-US" dirty="0"/>
              <a:t>Limited processing power and  battery life</a:t>
            </a:r>
          </a:p>
          <a:p>
            <a:r>
              <a:rPr lang="en-US" dirty="0"/>
              <a:t>Rich in sensors</a:t>
            </a:r>
          </a:p>
          <a:p>
            <a:r>
              <a:rPr lang="en-US" dirty="0"/>
              <a:t>Truly ubiquitous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CB0CD6-F4CA-4F07-B1C7-9B8E60D6B897}"/>
              </a:ext>
            </a:extLst>
          </p:cNvPr>
          <p:cNvSpPr>
            <a:spLocks noGrp="1"/>
          </p:cNvSpPr>
          <p:nvPr>
            <p:ph type="title"/>
          </p:nvPr>
        </p:nvSpPr>
        <p:spPr/>
        <p:txBody>
          <a:bodyPr/>
          <a:lstStyle/>
          <a:p>
            <a:r>
              <a:rPr lang="en-US" dirty="0"/>
              <a:t>Mobile Operating System</a:t>
            </a:r>
          </a:p>
        </p:txBody>
      </p:sp>
      <p:sp>
        <p:nvSpPr>
          <p:cNvPr id="3" name="Content Placeholder 2">
            <a:extLst>
              <a:ext uri="{FF2B5EF4-FFF2-40B4-BE49-F238E27FC236}">
                <a16:creationId xmlns:a16="http://schemas.microsoft.com/office/drawing/2014/main" xmlns="" id="{8D0AB4A3-4D8F-475D-B786-53DE0278489F}"/>
              </a:ext>
            </a:extLst>
          </p:cNvPr>
          <p:cNvSpPr>
            <a:spLocks noGrp="1"/>
          </p:cNvSpPr>
          <p:nvPr>
            <p:ph idx="1"/>
          </p:nvPr>
        </p:nvSpPr>
        <p:spPr/>
        <p:txBody>
          <a:bodyPr/>
          <a:lstStyle/>
          <a:p>
            <a:pPr marL="0" indent="0">
              <a:buNone/>
            </a:pPr>
            <a:r>
              <a:rPr lang="en-US" b="1" dirty="0"/>
              <a:t>Embedded</a:t>
            </a:r>
            <a:r>
              <a:rPr lang="en-US" dirty="0"/>
              <a:t> operating systems</a:t>
            </a:r>
          </a:p>
          <a:p>
            <a:endParaRPr lang="en-US" dirty="0"/>
          </a:p>
          <a:p>
            <a:r>
              <a:rPr lang="en-US" dirty="0"/>
              <a:t>Android OS</a:t>
            </a:r>
          </a:p>
          <a:p>
            <a:r>
              <a:rPr lang="en-US" dirty="0"/>
              <a:t>iOS</a:t>
            </a:r>
          </a:p>
          <a:p>
            <a:r>
              <a:rPr lang="en-US" dirty="0"/>
              <a:t>Windows OS</a:t>
            </a:r>
          </a:p>
          <a:p>
            <a:r>
              <a:rPr lang="en-US" dirty="0"/>
              <a:t>Blackberry OS</a:t>
            </a:r>
          </a:p>
          <a:p>
            <a:r>
              <a:rPr lang="en-US" dirty="0"/>
              <a:t>Symbian OS </a:t>
            </a:r>
          </a:p>
          <a:p>
            <a:pPr lvl="1"/>
            <a:endParaRPr lang="en-US" dirty="0"/>
          </a:p>
          <a:p>
            <a:pPr lvl="1"/>
            <a:endParaRPr lang="en-US" dirty="0"/>
          </a:p>
        </p:txBody>
      </p:sp>
      <p:pic>
        <p:nvPicPr>
          <p:cNvPr id="4" name="Picture 3">
            <a:extLst>
              <a:ext uri="{FF2B5EF4-FFF2-40B4-BE49-F238E27FC236}">
                <a16:creationId xmlns:a16="http://schemas.microsoft.com/office/drawing/2014/main" xmlns="" id="{C9D76944-9256-7A45-BEC5-E961E6F04277}"/>
              </a:ext>
            </a:extLst>
          </p:cNvPr>
          <p:cNvPicPr>
            <a:picLocks noChangeAspect="1"/>
          </p:cNvPicPr>
          <p:nvPr/>
        </p:nvPicPr>
        <p:blipFill>
          <a:blip r:embed="rId3"/>
          <a:stretch>
            <a:fillRect/>
          </a:stretch>
        </p:blipFill>
        <p:spPr>
          <a:xfrm>
            <a:off x="5209106" y="2514600"/>
            <a:ext cx="4231102" cy="3706446"/>
          </a:xfrm>
          <a:prstGeom prst="rect">
            <a:avLst/>
          </a:prstGeom>
        </p:spPr>
      </p:pic>
    </p:spTree>
    <p:extLst>
      <p:ext uri="{BB962C8B-B14F-4D97-AF65-F5344CB8AC3E}">
        <p14:creationId xmlns:p14="http://schemas.microsoft.com/office/powerpoint/2010/main" val="2293043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a:t>
            </a:r>
          </a:p>
        </p:txBody>
      </p:sp>
      <p:sp>
        <p:nvSpPr>
          <p:cNvPr id="3" name="Content Placeholder 2"/>
          <p:cNvSpPr>
            <a:spLocks noGrp="1"/>
          </p:cNvSpPr>
          <p:nvPr>
            <p:ph idx="1"/>
          </p:nvPr>
        </p:nvSpPr>
        <p:spPr>
          <a:xfrm>
            <a:off x="1249680" y="1617649"/>
            <a:ext cx="8021319" cy="4859351"/>
          </a:xfrm>
        </p:spPr>
        <p:txBody>
          <a:bodyPr>
            <a:noAutofit/>
          </a:bodyPr>
          <a:lstStyle/>
          <a:p>
            <a:pPr>
              <a:lnSpc>
                <a:spcPct val="100000"/>
              </a:lnSpc>
            </a:pPr>
            <a:r>
              <a:rPr lang="en-US" sz="2200" dirty="0"/>
              <a:t>Released in 2007</a:t>
            </a:r>
          </a:p>
          <a:p>
            <a:pPr>
              <a:lnSpc>
                <a:spcPct val="100000"/>
              </a:lnSpc>
            </a:pPr>
            <a:r>
              <a:rPr lang="en-US" sz="2200" dirty="0"/>
              <a:t>Based on Linux kernel - Open source</a:t>
            </a:r>
          </a:p>
          <a:p>
            <a:pPr>
              <a:lnSpc>
                <a:spcPct val="100000"/>
              </a:lnSpc>
            </a:pPr>
            <a:r>
              <a:rPr lang="en-US" sz="2200" dirty="0"/>
              <a:t>Bought by Google</a:t>
            </a:r>
          </a:p>
          <a:p>
            <a:pPr>
              <a:lnSpc>
                <a:spcPct val="100000"/>
              </a:lnSpc>
            </a:pPr>
            <a:r>
              <a:rPr lang="en-US" sz="2200" dirty="0"/>
              <a:t>OS Names come in tasty flavors…</a:t>
            </a:r>
          </a:p>
          <a:p>
            <a:pPr lvl="1">
              <a:lnSpc>
                <a:spcPct val="100000"/>
              </a:lnSpc>
            </a:pPr>
            <a:r>
              <a:rPr lang="en-US" sz="2200" dirty="0"/>
              <a:t>Cupcake, Donut, Éclair, </a:t>
            </a:r>
            <a:r>
              <a:rPr lang="en-US" sz="2200" dirty="0" err="1"/>
              <a:t>Froyo</a:t>
            </a:r>
            <a:r>
              <a:rPr lang="en-US" sz="2200" dirty="0"/>
              <a:t>, …., Nougat, Oreo</a:t>
            </a:r>
          </a:p>
          <a:p>
            <a:pPr>
              <a:lnSpc>
                <a:spcPct val="100000"/>
              </a:lnSpc>
            </a:pPr>
            <a:r>
              <a:rPr lang="en-US" sz="2200" dirty="0"/>
              <a:t>Update Ecosystem</a:t>
            </a:r>
          </a:p>
          <a:p>
            <a:pPr lvl="1">
              <a:lnSpc>
                <a:spcPct val="100000"/>
              </a:lnSpc>
            </a:pPr>
            <a:r>
              <a:rPr lang="en-US" sz="2200" dirty="0"/>
              <a:t>Google releases an update to the OS</a:t>
            </a:r>
          </a:p>
          <a:p>
            <a:pPr lvl="1">
              <a:lnSpc>
                <a:spcPct val="100000"/>
              </a:lnSpc>
            </a:pPr>
            <a:r>
              <a:rPr lang="en-US" sz="2200" dirty="0"/>
              <a:t>Manufacturers must write device drivers to support </a:t>
            </a:r>
          </a:p>
          <a:p>
            <a:pPr lvl="1">
              <a:lnSpc>
                <a:spcPct val="100000"/>
              </a:lnSpc>
            </a:pPr>
            <a:r>
              <a:rPr lang="en-US" sz="2200" dirty="0"/>
              <a:t>Manufacturers, and carriers, can add custom software (if unwanted, this is called </a:t>
            </a:r>
            <a:r>
              <a:rPr lang="en-US" sz="2200" b="1" dirty="0" smtClean="0"/>
              <a:t>bloatware</a:t>
            </a:r>
            <a:endParaRPr lang="en-US" sz="2200" dirty="0"/>
          </a:p>
          <a:p>
            <a:pPr>
              <a:lnSpc>
                <a:spcPct val="100000"/>
              </a:lnSpc>
            </a:pPr>
            <a:r>
              <a:rPr lang="en-US" sz="2200" dirty="0" smtClean="0"/>
              <a:t>Also supports </a:t>
            </a:r>
            <a:r>
              <a:rPr lang="en-US" sz="2200" dirty="0"/>
              <a:t>Android </a:t>
            </a:r>
            <a:r>
              <a:rPr lang="en-US" sz="2200" dirty="0" smtClean="0"/>
              <a:t>Shield</a:t>
            </a:r>
            <a:r>
              <a:rPr lang="en-US" sz="2200" dirty="0" smtClean="0"/>
              <a:t>, </a:t>
            </a:r>
            <a:r>
              <a:rPr lang="en-US" sz="2200" dirty="0"/>
              <a:t>Tablet, etc.</a:t>
            </a:r>
          </a:p>
        </p:txBody>
      </p:sp>
      <p:pic>
        <p:nvPicPr>
          <p:cNvPr id="4" name="Picture 3">
            <a:extLst>
              <a:ext uri="{FF2B5EF4-FFF2-40B4-BE49-F238E27FC236}">
                <a16:creationId xmlns:a16="http://schemas.microsoft.com/office/drawing/2014/main" xmlns="" id="{6094A6ED-75A4-3241-BB3A-06BD57FB8376}"/>
              </a:ext>
            </a:extLst>
          </p:cNvPr>
          <p:cNvPicPr>
            <a:picLocks noChangeAspect="1"/>
          </p:cNvPicPr>
          <p:nvPr/>
        </p:nvPicPr>
        <p:blipFill>
          <a:blip r:embed="rId3"/>
          <a:stretch>
            <a:fillRect/>
          </a:stretch>
        </p:blipFill>
        <p:spPr>
          <a:xfrm>
            <a:off x="8525773" y="421895"/>
            <a:ext cx="1195754" cy="1195754"/>
          </a:xfrm>
          <a:prstGeom prst="rect">
            <a:avLst/>
          </a:prstGeom>
        </p:spPr>
      </p:pic>
    </p:spTree>
    <p:extLst>
      <p:ext uri="{BB962C8B-B14F-4D97-AF65-F5344CB8AC3E}">
        <p14:creationId xmlns:p14="http://schemas.microsoft.com/office/powerpoint/2010/main" val="940843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iOS</a:t>
            </a:r>
            <a:endParaRPr lang="en-US" dirty="0"/>
          </a:p>
        </p:txBody>
      </p:sp>
      <p:sp>
        <p:nvSpPr>
          <p:cNvPr id="3" name="Content Placeholder 2"/>
          <p:cNvSpPr>
            <a:spLocks noGrp="1"/>
          </p:cNvSpPr>
          <p:nvPr>
            <p:ph idx="1"/>
          </p:nvPr>
        </p:nvSpPr>
        <p:spPr>
          <a:xfrm>
            <a:off x="1254094" y="1587712"/>
            <a:ext cx="7301492" cy="4648200"/>
          </a:xfrm>
        </p:spPr>
        <p:txBody>
          <a:bodyPr>
            <a:noAutofit/>
          </a:bodyPr>
          <a:lstStyle/>
          <a:p>
            <a:pPr>
              <a:lnSpc>
                <a:spcPct val="100000"/>
              </a:lnSpc>
            </a:pPr>
            <a:r>
              <a:rPr lang="en-US" sz="2200" dirty="0"/>
              <a:t>Released in  2007</a:t>
            </a:r>
          </a:p>
          <a:p>
            <a:pPr>
              <a:lnSpc>
                <a:spcPct val="100000"/>
              </a:lnSpc>
            </a:pPr>
            <a:r>
              <a:rPr lang="en-US" sz="2200" dirty="0"/>
              <a:t>Programmed in C, C++, Objective C, and </a:t>
            </a:r>
            <a:r>
              <a:rPr lang="en-US" sz="2200" dirty="0" smtClean="0"/>
              <a:t>Swift</a:t>
            </a:r>
          </a:p>
          <a:p>
            <a:pPr>
              <a:lnSpc>
                <a:spcPct val="100000"/>
              </a:lnSpc>
            </a:pPr>
            <a:r>
              <a:rPr lang="en-US" sz="2200" dirty="0" smtClean="0"/>
              <a:t>Closed source</a:t>
            </a:r>
            <a:endParaRPr lang="en-US" sz="2200" dirty="0"/>
          </a:p>
          <a:p>
            <a:pPr>
              <a:lnSpc>
                <a:spcPct val="100000"/>
              </a:lnSpc>
            </a:pPr>
            <a:r>
              <a:rPr lang="en-US" sz="2200" dirty="0"/>
              <a:t>the foundation of the iPhone</a:t>
            </a:r>
          </a:p>
          <a:p>
            <a:pPr>
              <a:lnSpc>
                <a:spcPct val="100000"/>
              </a:lnSpc>
            </a:pPr>
            <a:r>
              <a:rPr lang="en-US" sz="2200" dirty="0" smtClean="0"/>
              <a:t>Update Ecosystem</a:t>
            </a:r>
          </a:p>
          <a:p>
            <a:pPr lvl="1">
              <a:lnSpc>
                <a:spcPct val="100000"/>
              </a:lnSpc>
            </a:pPr>
            <a:r>
              <a:rPr lang="en-US" sz="2200" dirty="0" smtClean="0"/>
              <a:t>Apple releases an update to the OS</a:t>
            </a:r>
          </a:p>
          <a:p>
            <a:pPr lvl="1">
              <a:lnSpc>
                <a:spcPct val="100000"/>
              </a:lnSpc>
            </a:pPr>
            <a:r>
              <a:rPr lang="en-US" sz="2200" dirty="0" smtClean="0"/>
              <a:t>Apple is the manufacturer; OS created for those devices</a:t>
            </a:r>
          </a:p>
          <a:p>
            <a:pPr lvl="1">
              <a:lnSpc>
                <a:spcPct val="100000"/>
              </a:lnSpc>
            </a:pPr>
            <a:r>
              <a:rPr lang="en-US" sz="2200" dirty="0" smtClean="0"/>
              <a:t>Carriers can release software through the App Store</a:t>
            </a:r>
          </a:p>
          <a:p>
            <a:pPr>
              <a:lnSpc>
                <a:spcPct val="100000"/>
              </a:lnSpc>
            </a:pPr>
            <a:r>
              <a:rPr lang="en-US" sz="2200" dirty="0"/>
              <a:t>Also supports iPod touch, iPad, Apple Watch, and Apple TV</a:t>
            </a:r>
          </a:p>
          <a:p>
            <a:pPr marL="0" indent="0">
              <a:lnSpc>
                <a:spcPct val="100000"/>
              </a:lnSpc>
              <a:buNone/>
            </a:pPr>
            <a:endParaRPr lang="en-US" sz="2200" dirty="0"/>
          </a:p>
        </p:txBody>
      </p:sp>
      <p:pic>
        <p:nvPicPr>
          <p:cNvPr id="4" name="Picture 3">
            <a:extLst>
              <a:ext uri="{FF2B5EF4-FFF2-40B4-BE49-F238E27FC236}">
                <a16:creationId xmlns:a16="http://schemas.microsoft.com/office/drawing/2014/main" xmlns="" id="{03A853F5-BB80-4247-86FE-BEBA7685B8BF}"/>
              </a:ext>
            </a:extLst>
          </p:cNvPr>
          <p:cNvPicPr>
            <a:picLocks noChangeAspect="1"/>
          </p:cNvPicPr>
          <p:nvPr/>
        </p:nvPicPr>
        <p:blipFill>
          <a:blip r:embed="rId3"/>
          <a:stretch>
            <a:fillRect/>
          </a:stretch>
        </p:blipFill>
        <p:spPr>
          <a:xfrm>
            <a:off x="7594600" y="254212"/>
            <a:ext cx="3079750" cy="1333500"/>
          </a:xfrm>
          <a:prstGeom prst="rect">
            <a:avLst/>
          </a:prstGeom>
        </p:spPr>
      </p:pic>
    </p:spTree>
    <p:extLst>
      <p:ext uri="{BB962C8B-B14F-4D97-AF65-F5344CB8AC3E}">
        <p14:creationId xmlns:p14="http://schemas.microsoft.com/office/powerpoint/2010/main" val="2134104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p:txBody>
          <a:bodyPr/>
          <a:lstStyle/>
          <a:p>
            <a:r>
              <a:rPr lang="en-US" dirty="0" smtClean="0"/>
              <a:t>G - </a:t>
            </a:r>
            <a:r>
              <a:rPr lang="en-US" dirty="0"/>
              <a:t>1/2/3/4 G</a:t>
            </a:r>
          </a:p>
        </p:txBody>
      </p:sp>
      <p:sp>
        <p:nvSpPr>
          <p:cNvPr id="10" name="Content Placeholder 9">
            <a:extLst>
              <a:ext uri="{FF2B5EF4-FFF2-40B4-BE49-F238E27FC236}">
                <a16:creationId xmlns:a16="http://schemas.microsoft.com/office/drawing/2014/main" xmlns="" id="{AB447776-78BE-467D-AEA2-9D20319A2AEB}"/>
              </a:ext>
            </a:extLst>
          </p:cNvPr>
          <p:cNvSpPr>
            <a:spLocks noGrp="1"/>
          </p:cNvSpPr>
          <p:nvPr>
            <p:ph idx="1"/>
          </p:nvPr>
        </p:nvSpPr>
        <p:spPr/>
        <p:txBody>
          <a:bodyPr/>
          <a:lstStyle/>
          <a:p>
            <a:r>
              <a:rPr lang="en-US" dirty="0"/>
              <a:t>G refers to the different generations of mobile technology</a:t>
            </a:r>
          </a:p>
          <a:p>
            <a:endParaRPr lang="en-US" dirty="0"/>
          </a:p>
          <a:p>
            <a:r>
              <a:rPr lang="en-US" dirty="0"/>
              <a:t>First generation (1G) </a:t>
            </a:r>
          </a:p>
          <a:p>
            <a:r>
              <a:rPr lang="en-US" dirty="0"/>
              <a:t>Second generation (2G)  </a:t>
            </a:r>
          </a:p>
          <a:p>
            <a:r>
              <a:rPr lang="en-US" dirty="0"/>
              <a:t>Third generation (3G</a:t>
            </a:r>
            <a:r>
              <a:rPr lang="en-US" dirty="0" smtClean="0"/>
              <a:t>)</a:t>
            </a:r>
          </a:p>
          <a:p>
            <a:r>
              <a:rPr lang="en-US" dirty="0" smtClean="0"/>
              <a:t>Fourth generation (4G)</a:t>
            </a: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SLIDE_ID_2" val="{A466269C-90EB-4139-AEA3-3CEF0C1BB446}"/>
  <p:tag name="GENSWF_ADVANCE_TIME" val="21.029"/>
  <p:tag name="ISPRING_CUSTOM_TIMING_USED" val="1"/>
</p:tagLst>
</file>

<file path=ppt/theme/theme1.xml><?xml version="1.0" encoding="utf-8"?>
<a:theme xmlns:a="http://schemas.openxmlformats.org/drawingml/2006/main" name="Theme2">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04B663"/>
      </a:accent4>
      <a:accent5>
        <a:srgbClr val="DF8822"/>
      </a:accent5>
      <a:accent6>
        <a:srgbClr val="BC410A"/>
      </a:accent6>
      <a:hlink>
        <a:srgbClr val="5977C4"/>
      </a:hlink>
      <a:folHlink>
        <a:srgbClr val="0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DC811A91-CB18-45D6-9419-650BF40B7ECF}" vid="{598A585A-E07E-4BD6-A205-C0FCB7E06E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3972</TotalTime>
  <Words>1001</Words>
  <Application>Microsoft Office PowerPoint</Application>
  <PresentationFormat>Custom</PresentationFormat>
  <Paragraphs>167</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Gill Sans MT</vt:lpstr>
      <vt:lpstr>Theme2</vt:lpstr>
      <vt:lpstr>Mobile Devices</vt:lpstr>
      <vt:lpstr>PowerPoint Presentation</vt:lpstr>
      <vt:lpstr>PowerPoint Presentation</vt:lpstr>
      <vt:lpstr>PowerPoint Presentation</vt:lpstr>
      <vt:lpstr>Mobile Device Characteristics</vt:lpstr>
      <vt:lpstr>Mobile Operating System</vt:lpstr>
      <vt:lpstr>Android</vt:lpstr>
      <vt:lpstr>iOS</vt:lpstr>
      <vt:lpstr>G - 1/2/3/4 G</vt:lpstr>
      <vt:lpstr>Early mobile phones</vt:lpstr>
      <vt:lpstr>First generation cellular networks</vt:lpstr>
      <vt:lpstr>Second generation cellular networks</vt:lpstr>
      <vt:lpstr>Third generation cellular networks</vt:lpstr>
      <vt:lpstr>Fourth generation cellular networks</vt:lpstr>
      <vt:lpstr>Fifth generation cellular networks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Portable Devices</dc:title>
  <dc:creator>Aditi</dc:creator>
  <cp:lastModifiedBy>template</cp:lastModifiedBy>
  <cp:revision>107</cp:revision>
  <dcterms:created xsi:type="dcterms:W3CDTF">2017-09-17T17:41:43Z</dcterms:created>
  <dcterms:modified xsi:type="dcterms:W3CDTF">2018-02-09T16:58:19Z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2007-02-08T00:00:00Z</vt:filetime>
  </property>
  <property fmtid="{D5CDD505-2E9C-101B-9397-08002B2CF9AE}" pid="3" name="Creator">
    <vt:lpwstr>Apple Keynote 3.0.2</vt:lpwstr>
  </property>
  <property fmtid="{D5CDD505-2E9C-101B-9397-08002B2CF9AE}" pid="4" name="LastSaved">
    <vt:filetime>2017-09-17T00:00:00Z</vt:filetime>
  </property>
</Properties>
</file>