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4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4"/>
  </p:notesMasterIdLst>
  <p:sldIdLst>
    <p:sldId id="333" r:id="rId2"/>
    <p:sldId id="342" r:id="rId3"/>
    <p:sldId id="268" r:id="rId4"/>
    <p:sldId id="275" r:id="rId5"/>
    <p:sldId id="276" r:id="rId6"/>
    <p:sldId id="278" r:id="rId7"/>
    <p:sldId id="294" r:id="rId8"/>
    <p:sldId id="320" r:id="rId9"/>
    <p:sldId id="340" r:id="rId10"/>
    <p:sldId id="341" r:id="rId11"/>
    <p:sldId id="290" r:id="rId12"/>
    <p:sldId id="343" r:id="rId13"/>
  </p:sldIdLst>
  <p:sldSz cx="10160000" cy="7620000"/>
  <p:notesSz cx="10160000" cy="7620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61" autoAdjust="0"/>
  </p:normalViewPr>
  <p:slideViewPr>
    <p:cSldViewPr>
      <p:cViewPr varScale="1">
        <p:scale>
          <a:sx n="52" d="100"/>
          <a:sy n="52" d="100"/>
        </p:scale>
        <p:origin x="153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382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54688" y="0"/>
            <a:ext cx="4403725" cy="382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FEE36-FC62-4629-AB9F-96F910FFDA0E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65500" y="95250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16000" y="3667125"/>
            <a:ext cx="8128000" cy="3000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237413"/>
            <a:ext cx="4402138" cy="382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54688" y="7237413"/>
            <a:ext cx="4403725" cy="382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AACF7-9FF6-4221-B90D-353A7A93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9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BFF0-98BA-4A6A-9F4D-E62125AF03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3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Hoe do we decide which mobile device we need to purchase?</a:t>
            </a:r>
          </a:p>
          <a:p>
            <a:r>
              <a:rPr lang="en-US" dirty="0"/>
              <a:t>There are different capabilities on the basis of which we can decide which model is from others.</a:t>
            </a:r>
          </a:p>
          <a:p>
            <a:r>
              <a:rPr lang="en-US" dirty="0"/>
              <a:t>In this slide, we discuss such different capabilities.</a:t>
            </a:r>
          </a:p>
          <a:p>
            <a:endParaRPr lang="en-US" dirty="0"/>
          </a:p>
          <a:p>
            <a:r>
              <a:rPr lang="en-US" dirty="0"/>
              <a:t>The new capability of face recognition as secure authentication  is a new way to unlock, authenticate and pay.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AACF7-9FF6-4221-B90D-353A7A9371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GSM is the most popular technologies used for mobile phones.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AACF7-9FF6-4221-B90D-353A7A9371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5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*www.gps.gov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AACF7-9FF6-4221-B90D-353A7A9371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511" y="1065904"/>
            <a:ext cx="6400823" cy="2857657"/>
          </a:xfrm>
        </p:spPr>
        <p:txBody>
          <a:bodyPr bIns="0" anchor="b">
            <a:normAutofit/>
          </a:bodyPr>
          <a:lstStyle>
            <a:lvl1pPr algn="l"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50511" y="3923561"/>
            <a:ext cx="6400823" cy="108624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78" b="0">
                <a:solidFill>
                  <a:schemeClr val="tx1"/>
                </a:solidFill>
              </a:defRPr>
            </a:lvl1pPr>
            <a:lvl2pPr marL="380996" indent="0" algn="ctr">
              <a:buNone/>
              <a:defRPr sz="1667"/>
            </a:lvl2pPr>
            <a:lvl3pPr marL="761992" indent="0" algn="ctr">
              <a:buNone/>
              <a:defRPr sz="1500"/>
            </a:lvl3pPr>
            <a:lvl4pPr marL="1142989" indent="0" algn="ctr">
              <a:buNone/>
              <a:defRPr sz="1333"/>
            </a:lvl4pPr>
            <a:lvl5pPr marL="1523985" indent="0" algn="ctr">
              <a:buNone/>
              <a:defRPr sz="1333"/>
            </a:lvl5pPr>
            <a:lvl6pPr marL="1904981" indent="0" algn="ctr">
              <a:buNone/>
              <a:defRPr sz="1333"/>
            </a:lvl6pPr>
            <a:lvl7pPr marL="2285977" indent="0" algn="ctr">
              <a:buNone/>
              <a:defRPr sz="1333"/>
            </a:lvl7pPr>
            <a:lvl8pPr marL="2666973" indent="0" algn="ctr">
              <a:buNone/>
              <a:defRPr sz="1333"/>
            </a:lvl8pPr>
            <a:lvl9pPr marL="3047970" indent="0" algn="ctr">
              <a:buNone/>
              <a:defRPr sz="1333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287" y="7207710"/>
            <a:ext cx="113665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2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681" y="1828800"/>
            <a:ext cx="7301492" cy="43688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250511" y="1421741"/>
            <a:ext cx="7305040" cy="17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28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510" y="1951256"/>
            <a:ext cx="6404602" cy="2277851"/>
          </a:xfrm>
        </p:spPr>
        <p:txBody>
          <a:bodyPr anchor="b">
            <a:normAutofit/>
          </a:bodyPr>
          <a:lstStyle>
            <a:lvl1pPr algn="l">
              <a:defRPr sz="35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0511" y="4229107"/>
            <a:ext cx="6404602" cy="1125477"/>
          </a:xfrm>
        </p:spPr>
        <p:txBody>
          <a:bodyPr tIns="91440">
            <a:normAutofit/>
          </a:bodyPr>
          <a:lstStyle>
            <a:lvl1pPr marL="0" indent="0" algn="l">
              <a:buNone/>
              <a:defRPr sz="2222">
                <a:solidFill>
                  <a:schemeClr val="tx1"/>
                </a:solidFill>
              </a:defRPr>
            </a:lvl1pPr>
            <a:lvl2pPr marL="3809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8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8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81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77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97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020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0511" y="1828800"/>
            <a:ext cx="3473190" cy="436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0913" y="1828800"/>
            <a:ext cx="3472947" cy="436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54094" y="421895"/>
            <a:ext cx="7301492" cy="1165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250511" y="1421741"/>
            <a:ext cx="7305040" cy="17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5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2368" y="1828800"/>
            <a:ext cx="3473073" cy="89104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44" b="0" cap="none" baseline="0">
                <a:solidFill>
                  <a:schemeClr val="accent1"/>
                </a:solidFill>
              </a:defRPr>
            </a:lvl1pPr>
            <a:lvl2pPr marL="380996" indent="0">
              <a:buNone/>
              <a:defRPr sz="1667" b="1"/>
            </a:lvl2pPr>
            <a:lvl3pPr marL="761992" indent="0">
              <a:buNone/>
              <a:defRPr sz="1500" b="1"/>
            </a:lvl3pPr>
            <a:lvl4pPr marL="1142989" indent="0">
              <a:buNone/>
              <a:defRPr sz="1333" b="1"/>
            </a:lvl4pPr>
            <a:lvl5pPr marL="1523985" indent="0">
              <a:buNone/>
              <a:defRPr sz="1333" b="1"/>
            </a:lvl5pPr>
            <a:lvl6pPr marL="1904981" indent="0">
              <a:buNone/>
              <a:defRPr sz="1333" b="1"/>
            </a:lvl6pPr>
            <a:lvl7pPr marL="2285977" indent="0">
              <a:buNone/>
              <a:defRPr sz="1333" b="1"/>
            </a:lvl7pPr>
            <a:lvl8pPr marL="2666973" indent="0">
              <a:buNone/>
              <a:defRPr sz="1333" b="1"/>
            </a:lvl8pPr>
            <a:lvl9pPr marL="3047970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2368" y="2729978"/>
            <a:ext cx="3473073" cy="345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0913" y="1828801"/>
            <a:ext cx="3472947" cy="89137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44" b="0" cap="none" baseline="0">
                <a:solidFill>
                  <a:schemeClr val="accent1"/>
                </a:solidFill>
              </a:defRPr>
            </a:lvl1pPr>
            <a:lvl2pPr marL="380996" indent="0">
              <a:buNone/>
              <a:defRPr sz="1667" b="1"/>
            </a:lvl2pPr>
            <a:lvl3pPr marL="761992" indent="0">
              <a:buNone/>
              <a:defRPr sz="1500" b="1"/>
            </a:lvl3pPr>
            <a:lvl4pPr marL="1142989" indent="0">
              <a:buNone/>
              <a:defRPr sz="1333" b="1"/>
            </a:lvl4pPr>
            <a:lvl5pPr marL="1523985" indent="0">
              <a:buNone/>
              <a:defRPr sz="1333" b="1"/>
            </a:lvl5pPr>
            <a:lvl6pPr marL="1904981" indent="0">
              <a:buNone/>
              <a:defRPr sz="1333" b="1"/>
            </a:lvl6pPr>
            <a:lvl7pPr marL="2285977" indent="0">
              <a:buNone/>
              <a:defRPr sz="1333" b="1"/>
            </a:lvl7pPr>
            <a:lvl8pPr marL="2666973" indent="0">
              <a:buNone/>
              <a:defRPr sz="1333" b="1"/>
            </a:lvl8pPr>
            <a:lvl9pPr marL="3047970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0913" y="2726889"/>
            <a:ext cx="3472947" cy="345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54094" y="421895"/>
            <a:ext cx="7301492" cy="1165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250511" y="1421741"/>
            <a:ext cx="7305040" cy="17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495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4094" y="421895"/>
            <a:ext cx="7301492" cy="1165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250511" y="1421741"/>
            <a:ext cx="7305040" cy="17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094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16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799838"/>
            <a:ext cx="10160000" cy="825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520855"/>
            <a:ext cx="10160000" cy="62744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801117"/>
            <a:ext cx="10160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4094" y="421895"/>
            <a:ext cx="7301492" cy="116581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4094" y="1988553"/>
            <a:ext cx="7301492" cy="436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9111307" y="6802397"/>
            <a:ext cx="771144" cy="559531"/>
          </a:xfrm>
          <a:prstGeom prst="rect">
            <a:avLst/>
          </a:prstGeom>
        </p:spPr>
        <p:txBody>
          <a:bodyPr vert="horz" lIns="101600" tIns="50800" rIns="101600" bIns="5080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8DBE3D-117D-42EE-ADA8-9F891399CB73}" type="slidenum">
              <a:rPr lang="en-US" sz="2000" b="0" smtClean="0">
                <a:solidFill>
                  <a:schemeClr val="bg1"/>
                </a:solidFill>
              </a:rPr>
              <a:pPr/>
              <a:t>‹#›</a:t>
            </a:fld>
            <a:endParaRPr lang="en-U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95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</p:sldLayoutIdLst>
  <p:txStyles>
    <p:titleStyle>
      <a:lvl1pPr algn="l" defTabSz="761992" rtl="0" eaLnBrk="1" latinLnBrk="0" hangingPunct="1">
        <a:lnSpc>
          <a:spcPct val="90000"/>
        </a:lnSpc>
        <a:spcBef>
          <a:spcPct val="0"/>
        </a:spcBef>
        <a:buNone/>
        <a:defRPr sz="3556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3997" indent="-253997" algn="l" defTabSz="761992" rtl="0" eaLnBrk="1" latinLnBrk="0" hangingPunct="1">
        <a:lnSpc>
          <a:spcPct val="120000"/>
        </a:lnSpc>
        <a:spcBef>
          <a:spcPts val="11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2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61992" indent="-253997" algn="l" defTabSz="761992" rtl="0" eaLnBrk="1" latinLnBrk="0" hangingPunct="1">
        <a:lnSpc>
          <a:spcPct val="120000"/>
        </a:lnSpc>
        <a:spcBef>
          <a:spcPts val="55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78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69987" indent="-253997" algn="l" defTabSz="761992" rtl="0" eaLnBrk="1" latinLnBrk="0" hangingPunct="1">
        <a:lnSpc>
          <a:spcPct val="120000"/>
        </a:lnSpc>
        <a:spcBef>
          <a:spcPts val="55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7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77982" indent="-253997" algn="l" defTabSz="761992" rtl="0" eaLnBrk="1" latinLnBrk="0" hangingPunct="1">
        <a:lnSpc>
          <a:spcPct val="120000"/>
        </a:lnSpc>
        <a:spcBef>
          <a:spcPts val="55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56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85977" indent="-253997" algn="l" defTabSz="761992" rtl="0" eaLnBrk="1" latinLnBrk="0" hangingPunct="1">
        <a:lnSpc>
          <a:spcPct val="120000"/>
        </a:lnSpc>
        <a:spcBef>
          <a:spcPts val="55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3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93972" indent="-253997" algn="l" defTabSz="1015990" rtl="0" eaLnBrk="1" latinLnBrk="0" hangingPunct="1">
        <a:lnSpc>
          <a:spcPct val="120000"/>
        </a:lnSpc>
        <a:spcBef>
          <a:spcPts val="55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33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lnSpc>
          <a:spcPct val="120000"/>
        </a:lnSpc>
        <a:spcBef>
          <a:spcPts val="55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33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lnSpc>
          <a:spcPct val="120000"/>
        </a:lnSpc>
        <a:spcBef>
          <a:spcPts val="55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33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lnSpc>
          <a:spcPct val="120000"/>
        </a:lnSpc>
        <a:spcBef>
          <a:spcPts val="55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33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96" algn="l" defTabSz="7619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92" algn="l" defTabSz="7619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89" algn="l" defTabSz="7619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85" algn="l" defTabSz="7619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81" algn="l" defTabSz="7619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77" algn="l" defTabSz="7619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973" algn="l" defTabSz="7619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970" algn="l" defTabSz="7619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S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Portable Devices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COMPUTER LITERACY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533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JAIL breaking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Has been prone to numerous hackings by adding functions not supported by Apple</a:t>
            </a:r>
          </a:p>
          <a:p>
            <a:endParaRPr lang="en-US"/>
          </a:p>
          <a:p>
            <a:r>
              <a:rPr lang="en-US"/>
              <a:t>Before this was done in order to install third party applications, but since there is no longer a need, this is done to modify current applications</a:t>
            </a:r>
          </a:p>
          <a:p>
            <a:endParaRPr lang="en-US"/>
          </a:p>
          <a:p>
            <a:r>
              <a:rPr lang="en-US"/>
              <a:t>The more the iOS has been updated, the fewer the jailbreaking incidences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5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Lite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Flash Lite is a development platform  created by Macromedia, based on their  hugely successful Flash web application  platform.</a:t>
            </a:r>
          </a:p>
          <a:p>
            <a:r>
              <a:rPr lang="en-US" dirty="0"/>
              <a:t>v1.1 - most widely deployed, limited  v2.x - improved experience, language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8BCA-9C8F-499E-BBFD-C9770619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17FAA-C996-4E13-B5F4-90F5E171E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positioning systems – U.S owned utility owned </a:t>
            </a:r>
          </a:p>
          <a:p>
            <a:r>
              <a:rPr lang="en-US" dirty="0"/>
              <a:t>Provides positioning, navigation and timing services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Space</a:t>
            </a:r>
          </a:p>
          <a:p>
            <a:pPr lvl="1"/>
            <a:r>
              <a:rPr lang="en-US" dirty="0"/>
              <a:t>Roads &amp; highways</a:t>
            </a:r>
          </a:p>
          <a:p>
            <a:pPr lvl="1"/>
            <a:r>
              <a:rPr lang="en-US" dirty="0"/>
              <a:t>Environment &amp; Agriculture</a:t>
            </a:r>
          </a:p>
        </p:txBody>
      </p:sp>
    </p:spTree>
    <p:extLst>
      <p:ext uri="{BB962C8B-B14F-4D97-AF65-F5344CB8AC3E}">
        <p14:creationId xmlns:p14="http://schemas.microsoft.com/office/powerpoint/2010/main" val="348203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1B04-5E9E-4646-B8F2-36F7678E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DB21D-3F15-40E4-9955-D511F84D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Has wireless connectivity</a:t>
            </a:r>
          </a:p>
          <a:p>
            <a:r>
              <a:rPr lang="en-US" dirty="0"/>
              <a:t>Ability to access the Internet without the need of a computer</a:t>
            </a:r>
          </a:p>
          <a:p>
            <a:r>
              <a:rPr lang="en-US" dirty="0"/>
              <a:t>Able to retrieve news, sport scores, weather &amp; etc. with a data plan</a:t>
            </a:r>
          </a:p>
          <a:p>
            <a:r>
              <a:rPr lang="en-US" dirty="0"/>
              <a:t>Wi-Fi</a:t>
            </a:r>
          </a:p>
          <a:p>
            <a:r>
              <a:rPr lang="en-US" dirty="0"/>
              <a:t>Able to receive e-mails</a:t>
            </a:r>
          </a:p>
          <a:p>
            <a:r>
              <a:rPr lang="en-US" dirty="0"/>
              <a:t>Bluetooth</a:t>
            </a:r>
          </a:p>
          <a:p>
            <a:r>
              <a:rPr lang="en-US" dirty="0"/>
              <a:t>Better camera with flash function</a:t>
            </a:r>
          </a:p>
        </p:txBody>
      </p:sp>
    </p:spTree>
    <p:extLst>
      <p:ext uri="{BB962C8B-B14F-4D97-AF65-F5344CB8AC3E}">
        <p14:creationId xmlns:p14="http://schemas.microsoft.com/office/powerpoint/2010/main" val="52690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0160000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08943" y="5289550"/>
            <a:ext cx="1460500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Gill Sans MT"/>
                <a:cs typeface="Gill Sans MT"/>
              </a:rPr>
              <a:t>cameras</a:t>
            </a:r>
            <a:endParaRPr sz="34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535" y="5848350"/>
            <a:ext cx="2134235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Gill Sans MT"/>
                <a:cs typeface="Gill Sans MT"/>
              </a:rPr>
              <a:t>mic</a:t>
            </a:r>
            <a:r>
              <a:rPr sz="3400" spc="-85" dirty="0">
                <a:latin typeface="Gill Sans MT"/>
                <a:cs typeface="Gill Sans MT"/>
              </a:rPr>
              <a:t>r</a:t>
            </a:r>
            <a:r>
              <a:rPr sz="3400" dirty="0">
                <a:latin typeface="Gill Sans MT"/>
                <a:cs typeface="Gill Sans MT"/>
              </a:rPr>
              <a:t>ophone</a:t>
            </a:r>
            <a:endParaRPr sz="34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3361" y="2175743"/>
            <a:ext cx="2432050" cy="118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 marR="5080" indent="-137795">
              <a:lnSpc>
                <a:spcPct val="112700"/>
              </a:lnSpc>
              <a:tabLst>
                <a:tab pos="1420495" algn="l"/>
              </a:tabLst>
            </a:pPr>
            <a:r>
              <a:rPr sz="3400" dirty="0">
                <a:latin typeface="Gill Sans MT"/>
                <a:cs typeface="Gill Sans MT"/>
              </a:rPr>
              <a:t>PTT	</a:t>
            </a:r>
            <a:r>
              <a:rPr sz="3400" spc="-5" dirty="0">
                <a:latin typeface="Gill Sans MT"/>
                <a:cs typeface="Gill Sans MT"/>
              </a:rPr>
              <a:t>GPRS  </a:t>
            </a:r>
            <a:r>
              <a:rPr sz="3400" dirty="0">
                <a:latin typeface="Gill Sans MT"/>
                <a:cs typeface="Gill Sans MT"/>
              </a:rPr>
              <a:t>CDMA</a:t>
            </a:r>
            <a:endParaRPr sz="34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7536" y="4006850"/>
            <a:ext cx="1172845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Gill Sans MT"/>
                <a:cs typeface="Gill Sans MT"/>
              </a:rPr>
              <a:t>colour</a:t>
            </a:r>
            <a:endParaRPr sz="34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19184" y="1085850"/>
            <a:ext cx="2839085" cy="112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Gill Sans MT"/>
                <a:cs typeface="Gill Sans MT"/>
              </a:rPr>
              <a:t>Bluetooth</a:t>
            </a:r>
            <a:r>
              <a:rPr sz="3400" spc="-425" dirty="0">
                <a:latin typeface="Gill Sans MT"/>
                <a:cs typeface="Gill Sans MT"/>
              </a:rPr>
              <a:t> </a:t>
            </a:r>
            <a:r>
              <a:rPr sz="3400" spc="-95" dirty="0">
                <a:latin typeface="Gill Sans MT"/>
                <a:cs typeface="Gill Sans MT"/>
              </a:rPr>
              <a:t>WAP</a:t>
            </a:r>
            <a:endParaRPr sz="3400">
              <a:latin typeface="Gill Sans MT"/>
              <a:cs typeface="Gill Sans MT"/>
            </a:endParaRPr>
          </a:p>
          <a:p>
            <a:pPr marR="5080" algn="r">
              <a:lnSpc>
                <a:spcPct val="100000"/>
              </a:lnSpc>
              <a:spcBef>
                <a:spcPts val="620"/>
              </a:spcBef>
            </a:pPr>
            <a:r>
              <a:rPr sz="3400" spc="-5" dirty="0">
                <a:latin typeface="Gill Sans MT"/>
                <a:cs typeface="Gill Sans MT"/>
              </a:rPr>
              <a:t>GPS</a:t>
            </a:r>
            <a:endParaRPr sz="34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461567" y="184150"/>
            <a:ext cx="5332730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100" dirty="0">
                <a:solidFill>
                  <a:srgbClr val="FF6100"/>
                </a:solidFill>
              </a:rPr>
              <a:t>Mobile phone</a:t>
            </a:r>
            <a:r>
              <a:rPr sz="4100" spc="-95" dirty="0">
                <a:solidFill>
                  <a:srgbClr val="FF6100"/>
                </a:solidFill>
              </a:rPr>
              <a:t> </a:t>
            </a:r>
            <a:r>
              <a:rPr sz="4100" spc="-5" dirty="0">
                <a:solidFill>
                  <a:srgbClr val="FF6100"/>
                </a:solidFill>
              </a:rPr>
              <a:t>capabilities</a:t>
            </a:r>
            <a:endParaRPr sz="4100" dirty="0"/>
          </a:p>
        </p:txBody>
      </p:sp>
      <p:sp>
        <p:nvSpPr>
          <p:cNvPr id="13" name="object 13"/>
          <p:cNvSpPr txBox="1"/>
          <p:nvPr/>
        </p:nvSpPr>
        <p:spPr>
          <a:xfrm>
            <a:off x="768436" y="2175743"/>
            <a:ext cx="2767330" cy="236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3420" marR="5080" indent="850900">
              <a:lnSpc>
                <a:spcPct val="112700"/>
              </a:lnSpc>
            </a:pPr>
            <a:r>
              <a:rPr sz="3400" dirty="0">
                <a:latin typeface="Gill Sans MT"/>
                <a:cs typeface="Gill Sans MT"/>
              </a:rPr>
              <a:t>TDMA  </a:t>
            </a:r>
            <a:r>
              <a:rPr sz="3400" spc="-5" dirty="0">
                <a:latin typeface="Gill Sans MT"/>
                <a:cs typeface="Gill Sans MT"/>
              </a:rPr>
              <a:t>GSM</a:t>
            </a:r>
            <a:endParaRPr sz="3400" dirty="0">
              <a:latin typeface="Gill Sans MT"/>
              <a:cs typeface="Gill Sans MT"/>
            </a:endParaRPr>
          </a:p>
          <a:p>
            <a:pPr marL="12700" marR="377825" indent="645160">
              <a:lnSpc>
                <a:spcPts val="3900"/>
              </a:lnSpc>
              <a:spcBef>
                <a:spcPts val="1600"/>
              </a:spcBef>
            </a:pPr>
            <a:r>
              <a:rPr sz="3400" dirty="0">
                <a:latin typeface="Gill Sans MT"/>
                <a:cs typeface="Gill Sans MT"/>
              </a:rPr>
              <a:t>ringtones  monoch</a:t>
            </a:r>
            <a:r>
              <a:rPr sz="3400" spc="-85" dirty="0">
                <a:latin typeface="Gill Sans MT"/>
                <a:cs typeface="Gill Sans MT"/>
              </a:rPr>
              <a:t>r</a:t>
            </a:r>
            <a:r>
              <a:rPr sz="3400" dirty="0">
                <a:latin typeface="Gill Sans MT"/>
                <a:cs typeface="Gill Sans MT"/>
              </a:rPr>
              <a:t>ome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550058" y="4692650"/>
            <a:ext cx="2283460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Gill Sans MT"/>
                <a:cs typeface="Gill Sans MT"/>
              </a:rPr>
              <a:t>text</a:t>
            </a:r>
            <a:r>
              <a:rPr sz="3400" spc="-15" dirty="0">
                <a:latin typeface="Gill Sans MT"/>
                <a:cs typeface="Gill Sans MT"/>
              </a:rPr>
              <a:t> </a:t>
            </a:r>
            <a:r>
              <a:rPr sz="3400" spc="-5" dirty="0">
                <a:latin typeface="Gill Sans MT"/>
                <a:cs typeface="Gill Sans MT"/>
              </a:rPr>
              <a:t>graphics</a:t>
            </a:r>
            <a:endParaRPr sz="34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9271" y="4692650"/>
            <a:ext cx="1194435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Gill Sans MT"/>
                <a:cs typeface="Gill Sans MT"/>
              </a:rPr>
              <a:t>images</a:t>
            </a:r>
            <a:endParaRPr sz="340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3050" y="4613889"/>
            <a:ext cx="1370965" cy="1207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7305">
              <a:lnSpc>
                <a:spcPct val="115199"/>
              </a:lnSpc>
            </a:pPr>
            <a:r>
              <a:rPr sz="3400" spc="-15" dirty="0">
                <a:latin typeface="Gill Sans MT"/>
                <a:cs typeface="Gill Sans MT"/>
              </a:rPr>
              <a:t>voice  </a:t>
            </a:r>
            <a:r>
              <a:rPr sz="3400" dirty="0">
                <a:latin typeface="Gill Sans MT"/>
                <a:cs typeface="Gill Sans MT"/>
              </a:rPr>
              <a:t>spea</a:t>
            </a:r>
            <a:r>
              <a:rPr sz="3400" spc="-110" dirty="0">
                <a:latin typeface="Gill Sans MT"/>
                <a:cs typeface="Gill Sans MT"/>
              </a:rPr>
              <a:t>k</a:t>
            </a:r>
            <a:r>
              <a:rPr sz="3400" dirty="0">
                <a:latin typeface="Gill Sans MT"/>
                <a:cs typeface="Gill Sans MT"/>
              </a:rPr>
              <a:t>er</a:t>
            </a:r>
            <a:endParaRPr sz="3400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34884" y="1133916"/>
            <a:ext cx="1924050" cy="163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56005">
              <a:lnSpc>
                <a:spcPct val="156900"/>
              </a:lnSpc>
            </a:pPr>
            <a:r>
              <a:rPr sz="3400" dirty="0">
                <a:latin typeface="Gill Sans MT"/>
                <a:cs typeface="Gill Sans MT"/>
              </a:rPr>
              <a:t>WiFi  EDGE</a:t>
            </a:r>
            <a:endParaRPr sz="340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32715" y="2825750"/>
            <a:ext cx="3679825" cy="239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ct val="100000"/>
              </a:lnSpc>
              <a:tabLst>
                <a:tab pos="1350010" algn="l"/>
              </a:tabLst>
            </a:pPr>
            <a:r>
              <a:rPr sz="3400" dirty="0">
                <a:latin typeface="Gill Sans MT"/>
                <a:cs typeface="Gill Sans MT"/>
              </a:rPr>
              <a:t>UMTS	</a:t>
            </a:r>
            <a:r>
              <a:rPr sz="3400" spc="-65" dirty="0">
                <a:latin typeface="Gill Sans MT"/>
                <a:cs typeface="Gill Sans MT"/>
              </a:rPr>
              <a:t>W-CDMA</a:t>
            </a:r>
            <a:endParaRPr sz="3400">
              <a:latin typeface="Gill Sans MT"/>
              <a:cs typeface="Gill Sans MT"/>
            </a:endParaRPr>
          </a:p>
          <a:p>
            <a:pPr marL="1828164">
              <a:lnSpc>
                <a:spcPts val="3990"/>
              </a:lnSpc>
              <a:spcBef>
                <a:spcPts val="1320"/>
              </a:spcBef>
            </a:pPr>
            <a:r>
              <a:rPr sz="3400" dirty="0">
                <a:latin typeface="Gill Sans MT"/>
                <a:cs typeface="Gill Sans MT"/>
              </a:rPr>
              <a:t>NFC</a:t>
            </a:r>
            <a:endParaRPr sz="3400">
              <a:latin typeface="Gill Sans MT"/>
              <a:cs typeface="Gill Sans MT"/>
            </a:endParaRPr>
          </a:p>
          <a:p>
            <a:pPr marL="12700">
              <a:lnSpc>
                <a:spcPts val="3990"/>
              </a:lnSpc>
            </a:pPr>
            <a:r>
              <a:rPr sz="3400" dirty="0">
                <a:latin typeface="Gill Sans MT"/>
                <a:cs typeface="Gill Sans MT"/>
              </a:rPr>
              <a:t>RFID</a:t>
            </a:r>
            <a:endParaRPr sz="3400">
              <a:latin typeface="Gill Sans MT"/>
              <a:cs typeface="Gill Sans MT"/>
            </a:endParaRPr>
          </a:p>
          <a:p>
            <a:pPr marL="2384425">
              <a:lnSpc>
                <a:spcPct val="100000"/>
              </a:lnSpc>
              <a:spcBef>
                <a:spcPts val="1320"/>
              </a:spcBef>
            </a:pPr>
            <a:r>
              <a:rPr sz="3400" dirty="0">
                <a:latin typeface="Gill Sans MT"/>
                <a:cs typeface="Gill Sans MT"/>
              </a:rPr>
              <a:t>WiMax</a:t>
            </a:r>
            <a:endParaRPr sz="3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AE8AE2F7-4980-4C35-A298-6968B67F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GSM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F079BC5-4580-4F8B-B06A-BC5F3692D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GSM is the most popular standard for  mobile phones worldwide used by 2.2  billion people on over 210 networks.*</a:t>
            </a:r>
          </a:p>
          <a:p>
            <a:endParaRPr lang="en-US" dirty="0"/>
          </a:p>
          <a:p>
            <a:r>
              <a:rPr lang="en-US" dirty="0"/>
              <a:t>US Operators = T-Mobile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DCEAD9-AF1E-4916-B924-E36CE1341322}"/>
              </a:ext>
            </a:extLst>
          </p:cNvPr>
          <p:cNvSpPr/>
          <p:nvPr/>
        </p:nvSpPr>
        <p:spPr>
          <a:xfrm>
            <a:off x="3937000" y="5828268"/>
            <a:ext cx="5014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/>
                <a:cs typeface="Gill Sans MT"/>
                <a:hlinkClick r:id="rId3"/>
              </a:rPr>
              <a:t>* according to this </a:t>
            </a:r>
            <a:r>
              <a:rPr lang="en-US" u="heavy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/>
                <a:cs typeface="Gill Sans MT"/>
                <a:hlinkClick r:id="rId3"/>
              </a:rPr>
              <a:t>http://en.wikipedia.org/wiki/GSM</a:t>
            </a:r>
            <a:endParaRPr lang="en-US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GPRS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FCE235-75E3-4BC6-A82E-2F7CB96A9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Packet Radio Services</a:t>
            </a:r>
          </a:p>
          <a:p>
            <a:endParaRPr lang="en-US" dirty="0"/>
          </a:p>
          <a:p>
            <a:r>
              <a:rPr lang="en-US" dirty="0"/>
              <a:t>A mobile data service for use on GSM  networks.</a:t>
            </a:r>
          </a:p>
          <a:p>
            <a:endParaRPr lang="en-US" dirty="0"/>
          </a:p>
          <a:p>
            <a:r>
              <a:rPr lang="en-US" dirty="0"/>
              <a:t>Part of the 2.5G standards family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D872CA-6792-4652-AA33-90D02F3C2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Division Multiple Access</a:t>
            </a:r>
          </a:p>
          <a:p>
            <a:endParaRPr lang="en-US" dirty="0"/>
          </a:p>
          <a:p>
            <a:r>
              <a:rPr lang="en-US" dirty="0"/>
              <a:t>A second generation (2G) standard for  mobile phones.</a:t>
            </a:r>
          </a:p>
          <a:p>
            <a:endParaRPr lang="en-US" dirty="0"/>
          </a:p>
          <a:p>
            <a:r>
              <a:rPr lang="en-US" dirty="0"/>
              <a:t>US Operators = </a:t>
            </a:r>
            <a:r>
              <a:rPr lang="en-US" dirty="0" err="1"/>
              <a:t>Sprint,Verizon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Application Protocol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63A199-9717-4690-AFBC-1A111AF86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used to describe lightweight  protocol which used Wireless Markup  Language (WML).</a:t>
            </a:r>
          </a:p>
          <a:p>
            <a:endParaRPr lang="en-US" dirty="0"/>
          </a:p>
          <a:p>
            <a:r>
              <a:rPr lang="en-US" dirty="0"/>
              <a:t>Currently used to refer to Mobile Web,  which uses XHTML MP/Basic + CSS.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birth of WAP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end of the 1990’s:</a:t>
            </a:r>
          </a:p>
          <a:p>
            <a:r>
              <a:rPr lang="en-US"/>
              <a:t>Data service bearers available: CSD (circuit  switched data/dialup)/CDPD</a:t>
            </a:r>
          </a:p>
          <a:p>
            <a:r>
              <a:rPr lang="en-US"/>
              <a:t>Date connnection speeds: CSD=9.6kbs/  CDPD=14.4kbs</a:t>
            </a:r>
          </a:p>
          <a:p>
            <a:r>
              <a:rPr lang="en-US"/>
              <a:t>Light weight protocol needed to transfer  data.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Emergency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“NO SERVICE” DOESN’T ALWAYS MEAN NO SERVICE.</a:t>
            </a:r>
          </a:p>
          <a:p>
            <a:r>
              <a:rPr lang="en-US"/>
              <a:t>CAN’T MAKE A CALL? KEEP YOUR PHONE ON.</a:t>
            </a:r>
          </a:p>
          <a:p>
            <a:r>
              <a:rPr lang="en-US"/>
              <a:t> ESTABLISH AN ICE CONTACT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450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A466269C-90EB-4139-AEA3-3CEF0C1BB446}"/>
  <p:tag name="GENSWF_ADVANCE_TIME" val="21.029"/>
  <p:tag name="ISPRING_CUSTOM_TIMING_USED" val="1"/>
</p:tagLst>
</file>

<file path=ppt/theme/theme1.xml><?xml version="1.0" encoding="utf-8"?>
<a:theme xmlns:a="http://schemas.openxmlformats.org/drawingml/2006/main" name="Theme2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DC811A91-CB18-45D6-9419-650BF40B7ECF}" vid="{598A585A-E07E-4BD6-A205-C0FCB7E06E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450</Words>
  <Application>Microsoft Office PowerPoint</Application>
  <PresentationFormat>Custom</PresentationFormat>
  <Paragraphs>85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Gill Sans MT</vt:lpstr>
      <vt:lpstr>Theme2</vt:lpstr>
      <vt:lpstr>Portable Devices</vt:lpstr>
      <vt:lpstr>Benefits</vt:lpstr>
      <vt:lpstr>Mobile phone capabilities</vt:lpstr>
      <vt:lpstr>GSM</vt:lpstr>
      <vt:lpstr>GPRS</vt:lpstr>
      <vt:lpstr>CDMA</vt:lpstr>
      <vt:lpstr>Wireless Application Protocol</vt:lpstr>
      <vt:lpstr>The birth of WAP</vt:lpstr>
      <vt:lpstr>Emergency call</vt:lpstr>
      <vt:lpstr>JAIL breaking</vt:lpstr>
      <vt:lpstr>Flash Lite</vt:lpstr>
      <vt:lpstr>GPS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Devices</dc:title>
  <dc:creator>Aditi</dc:creator>
  <cp:lastModifiedBy>Singh, Aditi</cp:lastModifiedBy>
  <cp:revision>86</cp:revision>
  <dcterms:created xsi:type="dcterms:W3CDTF">2017-09-17T17:41:43Z</dcterms:created>
  <dcterms:modified xsi:type="dcterms:W3CDTF">2017-09-29T14:11:43Z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2007-02-08T00:00:00Z</vt:filetime>
  </property>
  <property fmtid="{D5CDD505-2E9C-101B-9397-08002B2CF9AE}" pid="3" name="Creator">
    <vt:lpwstr>Apple Keynote 3.0.2</vt:lpwstr>
  </property>
  <property fmtid="{D5CDD505-2E9C-101B-9397-08002B2CF9AE}" pid="4" name="LastSaved">
    <vt:filetime>2017-09-17T00:00:00Z</vt:filetime>
  </property>
</Properties>
</file>