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91" r:id="rId25"/>
    <p:sldId id="292" r:id="rId26"/>
    <p:sldId id="294" r:id="rId27"/>
    <p:sldId id="297" r:id="rId28"/>
    <p:sldId id="299" r:id="rId29"/>
    <p:sldId id="298" r:id="rId30"/>
    <p:sldId id="300" r:id="rId31"/>
    <p:sldId id="301" r:id="rId32"/>
    <p:sldId id="302" r:id="rId33"/>
    <p:sldId id="303" r:id="rId34"/>
    <p:sldId id="304" r:id="rId35"/>
    <p:sldId id="305" r:id="rId36"/>
    <p:sldId id="307" r:id="rId37"/>
    <p:sldId id="309" r:id="rId38"/>
    <p:sldId id="310" r:id="rId39"/>
    <p:sldId id="311" r:id="rId40"/>
    <p:sldId id="313" r:id="rId41"/>
    <p:sldId id="314" r:id="rId42"/>
    <p:sldId id="285" r:id="rId43"/>
    <p:sldId id="289" r:id="rId44"/>
    <p:sldId id="290" r:id="rId45"/>
    <p:sldId id="293" r:id="rId46"/>
    <p:sldId id="295" r:id="rId47"/>
    <p:sldId id="31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4660"/>
  </p:normalViewPr>
  <p:slideViewPr>
    <p:cSldViewPr snapToGrid="0">
      <p:cViewPr varScale="1">
        <p:scale>
          <a:sx n="107" d="100"/>
          <a:sy n="107" d="100"/>
        </p:scale>
        <p:origin x="3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BDC251-BA21-49A0-BAD3-124A69B170E1}"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2E0E2-3640-4367-BC8F-537423E48583}" type="slidenum">
              <a:rPr lang="en-US" smtClean="0"/>
              <a:t>‹#›</a:t>
            </a:fld>
            <a:endParaRPr lang="en-US"/>
          </a:p>
        </p:txBody>
      </p:sp>
    </p:spTree>
    <p:extLst>
      <p:ext uri="{BB962C8B-B14F-4D97-AF65-F5344CB8AC3E}">
        <p14:creationId xmlns:p14="http://schemas.microsoft.com/office/powerpoint/2010/main" val="292567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BDC251-BA21-49A0-BAD3-124A69B170E1}"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2E0E2-3640-4367-BC8F-537423E48583}" type="slidenum">
              <a:rPr lang="en-US" smtClean="0"/>
              <a:t>‹#›</a:t>
            </a:fld>
            <a:endParaRPr lang="en-US"/>
          </a:p>
        </p:txBody>
      </p:sp>
    </p:spTree>
    <p:extLst>
      <p:ext uri="{BB962C8B-B14F-4D97-AF65-F5344CB8AC3E}">
        <p14:creationId xmlns:p14="http://schemas.microsoft.com/office/powerpoint/2010/main" val="365969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BDC251-BA21-49A0-BAD3-124A69B170E1}"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2E0E2-3640-4367-BC8F-537423E48583}" type="slidenum">
              <a:rPr lang="en-US" smtClean="0"/>
              <a:t>‹#›</a:t>
            </a:fld>
            <a:endParaRPr lang="en-US"/>
          </a:p>
        </p:txBody>
      </p:sp>
    </p:spTree>
    <p:extLst>
      <p:ext uri="{BB962C8B-B14F-4D97-AF65-F5344CB8AC3E}">
        <p14:creationId xmlns:p14="http://schemas.microsoft.com/office/powerpoint/2010/main" val="3347429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BDC251-BA21-49A0-BAD3-124A69B170E1}"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2E0E2-3640-4367-BC8F-537423E48583}" type="slidenum">
              <a:rPr lang="en-US" smtClean="0"/>
              <a:t>‹#›</a:t>
            </a:fld>
            <a:endParaRPr lang="en-US"/>
          </a:p>
        </p:txBody>
      </p:sp>
    </p:spTree>
    <p:extLst>
      <p:ext uri="{BB962C8B-B14F-4D97-AF65-F5344CB8AC3E}">
        <p14:creationId xmlns:p14="http://schemas.microsoft.com/office/powerpoint/2010/main" val="3505847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BDC251-BA21-49A0-BAD3-124A69B170E1}"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2E0E2-3640-4367-BC8F-537423E48583}" type="slidenum">
              <a:rPr lang="en-US" smtClean="0"/>
              <a:t>‹#›</a:t>
            </a:fld>
            <a:endParaRPr lang="en-US"/>
          </a:p>
        </p:txBody>
      </p:sp>
    </p:spTree>
    <p:extLst>
      <p:ext uri="{BB962C8B-B14F-4D97-AF65-F5344CB8AC3E}">
        <p14:creationId xmlns:p14="http://schemas.microsoft.com/office/powerpoint/2010/main" val="269969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BDC251-BA21-49A0-BAD3-124A69B170E1}"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2E0E2-3640-4367-BC8F-537423E48583}" type="slidenum">
              <a:rPr lang="en-US" smtClean="0"/>
              <a:t>‹#›</a:t>
            </a:fld>
            <a:endParaRPr lang="en-US"/>
          </a:p>
        </p:txBody>
      </p:sp>
    </p:spTree>
    <p:extLst>
      <p:ext uri="{BB962C8B-B14F-4D97-AF65-F5344CB8AC3E}">
        <p14:creationId xmlns:p14="http://schemas.microsoft.com/office/powerpoint/2010/main" val="3040016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BDC251-BA21-49A0-BAD3-124A69B170E1}" type="datetimeFigureOut">
              <a:rPr lang="en-US" smtClean="0"/>
              <a:t>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52E0E2-3640-4367-BC8F-537423E48583}" type="slidenum">
              <a:rPr lang="en-US" smtClean="0"/>
              <a:t>‹#›</a:t>
            </a:fld>
            <a:endParaRPr lang="en-US"/>
          </a:p>
        </p:txBody>
      </p:sp>
    </p:spTree>
    <p:extLst>
      <p:ext uri="{BB962C8B-B14F-4D97-AF65-F5344CB8AC3E}">
        <p14:creationId xmlns:p14="http://schemas.microsoft.com/office/powerpoint/2010/main" val="964486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BDC251-BA21-49A0-BAD3-124A69B170E1}" type="datetimeFigureOut">
              <a:rPr lang="en-US" smtClean="0"/>
              <a:t>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52E0E2-3640-4367-BC8F-537423E48583}" type="slidenum">
              <a:rPr lang="en-US" smtClean="0"/>
              <a:t>‹#›</a:t>
            </a:fld>
            <a:endParaRPr lang="en-US"/>
          </a:p>
        </p:txBody>
      </p:sp>
    </p:spTree>
    <p:extLst>
      <p:ext uri="{BB962C8B-B14F-4D97-AF65-F5344CB8AC3E}">
        <p14:creationId xmlns:p14="http://schemas.microsoft.com/office/powerpoint/2010/main" val="1571779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DC251-BA21-49A0-BAD3-124A69B170E1}" type="datetimeFigureOut">
              <a:rPr lang="en-US" smtClean="0"/>
              <a:t>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52E0E2-3640-4367-BC8F-537423E48583}" type="slidenum">
              <a:rPr lang="en-US" smtClean="0"/>
              <a:t>‹#›</a:t>
            </a:fld>
            <a:endParaRPr lang="en-US"/>
          </a:p>
        </p:txBody>
      </p:sp>
    </p:spTree>
    <p:extLst>
      <p:ext uri="{BB962C8B-B14F-4D97-AF65-F5344CB8AC3E}">
        <p14:creationId xmlns:p14="http://schemas.microsoft.com/office/powerpoint/2010/main" val="232277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BDC251-BA21-49A0-BAD3-124A69B170E1}"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2E0E2-3640-4367-BC8F-537423E48583}" type="slidenum">
              <a:rPr lang="en-US" smtClean="0"/>
              <a:t>‹#›</a:t>
            </a:fld>
            <a:endParaRPr lang="en-US"/>
          </a:p>
        </p:txBody>
      </p:sp>
    </p:spTree>
    <p:extLst>
      <p:ext uri="{BB962C8B-B14F-4D97-AF65-F5344CB8AC3E}">
        <p14:creationId xmlns:p14="http://schemas.microsoft.com/office/powerpoint/2010/main" val="117144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BDC251-BA21-49A0-BAD3-124A69B170E1}"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2E0E2-3640-4367-BC8F-537423E48583}" type="slidenum">
              <a:rPr lang="en-US" smtClean="0"/>
              <a:t>‹#›</a:t>
            </a:fld>
            <a:endParaRPr lang="en-US"/>
          </a:p>
        </p:txBody>
      </p:sp>
    </p:spTree>
    <p:extLst>
      <p:ext uri="{BB962C8B-B14F-4D97-AF65-F5344CB8AC3E}">
        <p14:creationId xmlns:p14="http://schemas.microsoft.com/office/powerpoint/2010/main" val="615456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DC251-BA21-49A0-BAD3-124A69B170E1}" type="datetimeFigureOut">
              <a:rPr lang="en-US" smtClean="0"/>
              <a:t>2/21/2018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2E0E2-3640-4367-BC8F-537423E48583}" type="slidenum">
              <a:rPr lang="en-US" smtClean="0"/>
              <a:t>‹#›</a:t>
            </a:fld>
            <a:endParaRPr lang="en-US"/>
          </a:p>
        </p:txBody>
      </p:sp>
    </p:spTree>
    <p:extLst>
      <p:ext uri="{BB962C8B-B14F-4D97-AF65-F5344CB8AC3E}">
        <p14:creationId xmlns:p14="http://schemas.microsoft.com/office/powerpoint/2010/main" val="157910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Literacy HQ</a:t>
            </a:r>
            <a:endParaRPr lang="en-US" dirty="0"/>
          </a:p>
        </p:txBody>
      </p:sp>
    </p:spTree>
    <p:extLst>
      <p:ext uri="{BB962C8B-B14F-4D97-AF65-F5344CB8AC3E}">
        <p14:creationId xmlns:p14="http://schemas.microsoft.com/office/powerpoint/2010/main" val="3061559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Q5.  Which of the following is </a:t>
            </a:r>
            <a:r>
              <a:rPr lang="en-US" b="1" dirty="0" smtClean="0"/>
              <a:t>not</a:t>
            </a:r>
            <a:r>
              <a:rPr lang="en-US" dirty="0" smtClean="0"/>
              <a:t> an example of mass storage?</a:t>
            </a:r>
          </a:p>
          <a:p>
            <a:pPr marL="0" indent="0">
              <a:buNone/>
            </a:pPr>
            <a:endParaRPr lang="en-US" dirty="0"/>
          </a:p>
          <a:p>
            <a:pPr marL="514350" indent="-514350">
              <a:buFont typeface="+mj-lt"/>
              <a:buAutoNum type="alphaLcParenR"/>
            </a:pPr>
            <a:r>
              <a:rPr lang="en-US" dirty="0" smtClean="0"/>
              <a:t>RAM</a:t>
            </a:r>
          </a:p>
          <a:p>
            <a:pPr marL="514350" indent="-514350">
              <a:buFont typeface="+mj-lt"/>
              <a:buAutoNum type="alphaLcParenR"/>
            </a:pPr>
            <a:r>
              <a:rPr lang="en-US" dirty="0" smtClean="0"/>
              <a:t>Hard disk drive</a:t>
            </a:r>
          </a:p>
          <a:p>
            <a:pPr marL="514350" indent="-514350">
              <a:buFont typeface="+mj-lt"/>
              <a:buAutoNum type="alphaLcParenR"/>
            </a:pPr>
            <a:r>
              <a:rPr lang="en-US" dirty="0" smtClean="0"/>
              <a:t>Solid state drive</a:t>
            </a:r>
          </a:p>
          <a:p>
            <a:pPr marL="514350" indent="-514350">
              <a:buFont typeface="+mj-lt"/>
              <a:buAutoNum type="alphaLcParenR"/>
            </a:pPr>
            <a:r>
              <a:rPr lang="en-US" dirty="0" smtClean="0"/>
              <a:t>USB drive</a:t>
            </a:r>
          </a:p>
          <a:p>
            <a:pPr marL="514350" indent="-514350">
              <a:buFont typeface="+mj-lt"/>
              <a:buAutoNum type="alphaLcParenR"/>
            </a:pPr>
            <a:r>
              <a:rPr lang="en-US" dirty="0" smtClean="0"/>
              <a:t>Flash memory</a:t>
            </a:r>
          </a:p>
        </p:txBody>
      </p:sp>
    </p:spTree>
    <p:extLst>
      <p:ext uri="{BB962C8B-B14F-4D97-AF65-F5344CB8AC3E}">
        <p14:creationId xmlns:p14="http://schemas.microsoft.com/office/powerpoint/2010/main" val="330829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Q5.  Which of the following is </a:t>
            </a:r>
            <a:r>
              <a:rPr lang="en-US" b="1" dirty="0" smtClean="0"/>
              <a:t>not</a:t>
            </a:r>
            <a:r>
              <a:rPr lang="en-US" dirty="0" smtClean="0"/>
              <a:t> an example of mass storage?</a:t>
            </a:r>
          </a:p>
          <a:p>
            <a:pPr marL="0" indent="0">
              <a:buNone/>
            </a:pPr>
            <a:endParaRPr lang="en-US" dirty="0"/>
          </a:p>
          <a:p>
            <a:pPr marL="514350" indent="-514350">
              <a:buFont typeface="+mj-lt"/>
              <a:buAutoNum type="alphaLcParenR"/>
            </a:pPr>
            <a:r>
              <a:rPr lang="en-US" b="1" dirty="0" smtClean="0">
                <a:solidFill>
                  <a:schemeClr val="accent2"/>
                </a:solidFill>
              </a:rPr>
              <a:t>RAM</a:t>
            </a:r>
          </a:p>
          <a:p>
            <a:pPr marL="514350" indent="-514350">
              <a:buFont typeface="+mj-lt"/>
              <a:buAutoNum type="alphaLcParenR"/>
            </a:pPr>
            <a:r>
              <a:rPr lang="en-US" dirty="0" smtClean="0"/>
              <a:t>Hard disk drive</a:t>
            </a:r>
          </a:p>
          <a:p>
            <a:pPr marL="514350" indent="-514350">
              <a:buFont typeface="+mj-lt"/>
              <a:buAutoNum type="alphaLcParenR"/>
            </a:pPr>
            <a:r>
              <a:rPr lang="en-US" dirty="0" smtClean="0"/>
              <a:t>Solid state drive</a:t>
            </a:r>
          </a:p>
          <a:p>
            <a:pPr marL="514350" indent="-514350">
              <a:buFont typeface="+mj-lt"/>
              <a:buAutoNum type="alphaLcParenR"/>
            </a:pPr>
            <a:r>
              <a:rPr lang="en-US" dirty="0" smtClean="0"/>
              <a:t>USB drive</a:t>
            </a:r>
          </a:p>
          <a:p>
            <a:pPr marL="514350" indent="-514350">
              <a:buFont typeface="+mj-lt"/>
              <a:buAutoNum type="alphaLcParenR"/>
            </a:pPr>
            <a:r>
              <a:rPr lang="en-US" dirty="0" smtClean="0"/>
              <a:t>Flash memory</a:t>
            </a:r>
          </a:p>
        </p:txBody>
      </p:sp>
    </p:spTree>
    <p:extLst>
      <p:ext uri="{BB962C8B-B14F-4D97-AF65-F5344CB8AC3E}">
        <p14:creationId xmlns:p14="http://schemas.microsoft.com/office/powerpoint/2010/main" val="696714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Q6.  What formula would you use in Microsoft Excel to determine the number of cells that contained a given word?</a:t>
            </a:r>
          </a:p>
          <a:p>
            <a:pPr marL="0" indent="0">
              <a:buNone/>
            </a:pPr>
            <a:endParaRPr lang="en-US" dirty="0"/>
          </a:p>
          <a:p>
            <a:pPr marL="514350" indent="-514350">
              <a:buFont typeface="+mj-lt"/>
              <a:buAutoNum type="alphaLcParenR"/>
            </a:pPr>
            <a:r>
              <a:rPr lang="en-US" dirty="0" smtClean="0"/>
              <a:t>SUM</a:t>
            </a:r>
          </a:p>
          <a:p>
            <a:pPr marL="514350" indent="-514350">
              <a:buFont typeface="+mj-lt"/>
              <a:buAutoNum type="alphaLcParenR"/>
            </a:pPr>
            <a:r>
              <a:rPr lang="en-US" dirty="0" smtClean="0"/>
              <a:t>AVERAGE</a:t>
            </a:r>
          </a:p>
          <a:p>
            <a:pPr marL="514350" indent="-514350">
              <a:buFont typeface="+mj-lt"/>
              <a:buAutoNum type="alphaLcParenR"/>
            </a:pPr>
            <a:r>
              <a:rPr lang="en-US" dirty="0" smtClean="0"/>
              <a:t>TOTAL</a:t>
            </a:r>
          </a:p>
          <a:p>
            <a:pPr marL="514350" indent="-514350">
              <a:buFont typeface="+mj-lt"/>
              <a:buAutoNum type="alphaLcParenR"/>
            </a:pPr>
            <a:r>
              <a:rPr lang="en-US" dirty="0" smtClean="0"/>
              <a:t>COUNTIF</a:t>
            </a:r>
          </a:p>
          <a:p>
            <a:pPr marL="514350" indent="-514350">
              <a:buFont typeface="+mj-lt"/>
              <a:buAutoNum type="alphaLcParenR"/>
            </a:pPr>
            <a:r>
              <a:rPr lang="en-US" dirty="0" smtClean="0"/>
              <a:t>CORRELATION</a:t>
            </a:r>
          </a:p>
        </p:txBody>
      </p:sp>
    </p:spTree>
    <p:extLst>
      <p:ext uri="{BB962C8B-B14F-4D97-AF65-F5344CB8AC3E}">
        <p14:creationId xmlns:p14="http://schemas.microsoft.com/office/powerpoint/2010/main" val="3017050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Q6.  What formula would you use in Microsoft Excel to determine the number of cells that contained a given word?</a:t>
            </a:r>
          </a:p>
          <a:p>
            <a:pPr marL="0" indent="0">
              <a:buNone/>
            </a:pPr>
            <a:endParaRPr lang="en-US" dirty="0" smtClean="0"/>
          </a:p>
          <a:p>
            <a:pPr marL="514350" indent="-514350">
              <a:buFont typeface="+mj-lt"/>
              <a:buAutoNum type="alphaLcParenR"/>
            </a:pPr>
            <a:r>
              <a:rPr lang="en-US" dirty="0" smtClean="0"/>
              <a:t>SUM</a:t>
            </a:r>
          </a:p>
          <a:p>
            <a:pPr marL="514350" indent="-514350">
              <a:buFont typeface="+mj-lt"/>
              <a:buAutoNum type="alphaLcParenR"/>
            </a:pPr>
            <a:r>
              <a:rPr lang="en-US" dirty="0" smtClean="0"/>
              <a:t>AVERAGE</a:t>
            </a:r>
          </a:p>
          <a:p>
            <a:pPr marL="514350" indent="-514350">
              <a:buFont typeface="+mj-lt"/>
              <a:buAutoNum type="alphaLcParenR"/>
            </a:pPr>
            <a:r>
              <a:rPr lang="en-US" dirty="0" smtClean="0"/>
              <a:t>TOTAL</a:t>
            </a:r>
          </a:p>
          <a:p>
            <a:pPr marL="514350" indent="-514350">
              <a:buFont typeface="+mj-lt"/>
              <a:buAutoNum type="alphaLcParenR"/>
            </a:pPr>
            <a:r>
              <a:rPr lang="en-US" b="1" dirty="0" smtClean="0">
                <a:solidFill>
                  <a:schemeClr val="accent2"/>
                </a:solidFill>
              </a:rPr>
              <a:t>COUNTIF</a:t>
            </a:r>
          </a:p>
          <a:p>
            <a:pPr marL="514350" indent="-514350">
              <a:buFont typeface="+mj-lt"/>
              <a:buAutoNum type="alphaLcParenR"/>
            </a:pPr>
            <a:r>
              <a:rPr lang="en-US" dirty="0" smtClean="0"/>
              <a:t>CORRELATION</a:t>
            </a:r>
          </a:p>
        </p:txBody>
      </p:sp>
    </p:spTree>
    <p:extLst>
      <p:ext uri="{BB962C8B-B14F-4D97-AF65-F5344CB8AC3E}">
        <p14:creationId xmlns:p14="http://schemas.microsoft.com/office/powerpoint/2010/main" val="911075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Q7.  What formula would you use in Microsoft Excel to add up all the total of all values within a specified range?</a:t>
            </a:r>
          </a:p>
          <a:p>
            <a:pPr marL="0" indent="0">
              <a:buNone/>
            </a:pPr>
            <a:endParaRPr lang="en-US" dirty="0"/>
          </a:p>
          <a:p>
            <a:pPr marL="514350" indent="-514350">
              <a:buFont typeface="+mj-lt"/>
              <a:buAutoNum type="alphaLcParenR"/>
            </a:pPr>
            <a:r>
              <a:rPr lang="en-US" dirty="0" smtClean="0"/>
              <a:t>SUM</a:t>
            </a:r>
          </a:p>
          <a:p>
            <a:pPr marL="514350" indent="-514350">
              <a:buFont typeface="+mj-lt"/>
              <a:buAutoNum type="alphaLcParenR"/>
            </a:pPr>
            <a:r>
              <a:rPr lang="en-US" dirty="0" smtClean="0"/>
              <a:t>AVERAGE</a:t>
            </a:r>
          </a:p>
          <a:p>
            <a:pPr marL="514350" indent="-514350">
              <a:buFont typeface="+mj-lt"/>
              <a:buAutoNum type="alphaLcParenR"/>
            </a:pPr>
            <a:r>
              <a:rPr lang="en-US" dirty="0" smtClean="0"/>
              <a:t>TOTAL</a:t>
            </a:r>
          </a:p>
          <a:p>
            <a:pPr marL="514350" indent="-514350">
              <a:buFont typeface="+mj-lt"/>
              <a:buAutoNum type="alphaLcParenR"/>
            </a:pPr>
            <a:r>
              <a:rPr lang="en-US" dirty="0" smtClean="0"/>
              <a:t>COUNTIF</a:t>
            </a:r>
          </a:p>
          <a:p>
            <a:pPr marL="514350" indent="-514350">
              <a:buFont typeface="+mj-lt"/>
              <a:buAutoNum type="alphaLcParenR"/>
            </a:pPr>
            <a:r>
              <a:rPr lang="en-US" dirty="0" smtClean="0"/>
              <a:t>CORRELATION</a:t>
            </a:r>
          </a:p>
        </p:txBody>
      </p:sp>
    </p:spTree>
    <p:extLst>
      <p:ext uri="{BB962C8B-B14F-4D97-AF65-F5344CB8AC3E}">
        <p14:creationId xmlns:p14="http://schemas.microsoft.com/office/powerpoint/2010/main" val="292168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Q7.  What formula would you use in Microsoft Excel to add up all the total of all values within a specified range?</a:t>
            </a:r>
          </a:p>
          <a:p>
            <a:pPr marL="0" indent="0">
              <a:buNone/>
            </a:pPr>
            <a:endParaRPr lang="en-US" dirty="0"/>
          </a:p>
          <a:p>
            <a:pPr marL="514350" indent="-514350">
              <a:buFont typeface="+mj-lt"/>
              <a:buAutoNum type="alphaLcParenR"/>
            </a:pPr>
            <a:r>
              <a:rPr lang="en-US" b="1" dirty="0" smtClean="0">
                <a:solidFill>
                  <a:schemeClr val="accent2"/>
                </a:solidFill>
              </a:rPr>
              <a:t>SUM</a:t>
            </a:r>
          </a:p>
          <a:p>
            <a:pPr marL="514350" indent="-514350">
              <a:buFont typeface="+mj-lt"/>
              <a:buAutoNum type="alphaLcParenR"/>
            </a:pPr>
            <a:r>
              <a:rPr lang="en-US" dirty="0" smtClean="0"/>
              <a:t>AVERAGE</a:t>
            </a:r>
          </a:p>
          <a:p>
            <a:pPr marL="514350" indent="-514350">
              <a:buFont typeface="+mj-lt"/>
              <a:buAutoNum type="alphaLcParenR"/>
            </a:pPr>
            <a:r>
              <a:rPr lang="en-US" dirty="0" smtClean="0"/>
              <a:t>TOTAL</a:t>
            </a:r>
          </a:p>
          <a:p>
            <a:pPr marL="514350" indent="-514350">
              <a:buFont typeface="+mj-lt"/>
              <a:buAutoNum type="alphaLcParenR"/>
            </a:pPr>
            <a:r>
              <a:rPr lang="en-US" dirty="0" smtClean="0"/>
              <a:t>COUNTIF</a:t>
            </a:r>
          </a:p>
          <a:p>
            <a:pPr marL="514350" indent="-514350">
              <a:buFont typeface="+mj-lt"/>
              <a:buAutoNum type="alphaLcParenR"/>
            </a:pPr>
            <a:r>
              <a:rPr lang="en-US" dirty="0" smtClean="0"/>
              <a:t>CORRELATION</a:t>
            </a:r>
          </a:p>
        </p:txBody>
      </p:sp>
    </p:spTree>
    <p:extLst>
      <p:ext uri="{BB962C8B-B14F-4D97-AF65-F5344CB8AC3E}">
        <p14:creationId xmlns:p14="http://schemas.microsoft.com/office/powerpoint/2010/main" val="360850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Q8.  Which operating system is currently the most popularly used server OS?</a:t>
            </a:r>
          </a:p>
          <a:p>
            <a:pPr marL="0" indent="0">
              <a:buNone/>
            </a:pPr>
            <a:endParaRPr lang="en-US" dirty="0"/>
          </a:p>
          <a:p>
            <a:pPr marL="514350" indent="-514350">
              <a:buFont typeface="+mj-lt"/>
              <a:buAutoNum type="alphaLcParenR"/>
            </a:pPr>
            <a:r>
              <a:rPr lang="en-US" dirty="0" smtClean="0"/>
              <a:t>Windows</a:t>
            </a:r>
          </a:p>
          <a:p>
            <a:pPr marL="514350" indent="-514350">
              <a:buFont typeface="+mj-lt"/>
              <a:buAutoNum type="alphaLcParenR"/>
            </a:pPr>
            <a:r>
              <a:rPr lang="en-US" dirty="0" smtClean="0"/>
              <a:t>Mac</a:t>
            </a:r>
          </a:p>
          <a:p>
            <a:pPr marL="514350" indent="-514350">
              <a:buFont typeface="+mj-lt"/>
              <a:buAutoNum type="alphaLcParenR"/>
            </a:pPr>
            <a:r>
              <a:rPr lang="en-US" dirty="0" smtClean="0"/>
              <a:t>Linux</a:t>
            </a:r>
          </a:p>
          <a:p>
            <a:pPr marL="514350" indent="-514350">
              <a:buFont typeface="+mj-lt"/>
              <a:buAutoNum type="alphaLcParenR"/>
            </a:pPr>
            <a:r>
              <a:rPr lang="en-US" dirty="0" smtClean="0"/>
              <a:t>Chrome</a:t>
            </a:r>
          </a:p>
          <a:p>
            <a:pPr marL="514350" indent="-514350">
              <a:buFont typeface="+mj-lt"/>
              <a:buAutoNum type="alphaLcParenR"/>
            </a:pPr>
            <a:r>
              <a:rPr lang="en-US" dirty="0" smtClean="0"/>
              <a:t>Android</a:t>
            </a:r>
          </a:p>
        </p:txBody>
      </p:sp>
    </p:spTree>
    <p:extLst>
      <p:ext uri="{BB962C8B-B14F-4D97-AF65-F5344CB8AC3E}">
        <p14:creationId xmlns:p14="http://schemas.microsoft.com/office/powerpoint/2010/main" val="389718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Q8.  Which operating system is currently the most popularly used server OS?</a:t>
            </a:r>
          </a:p>
          <a:p>
            <a:pPr marL="0" indent="0">
              <a:buNone/>
            </a:pPr>
            <a:endParaRPr lang="en-US" dirty="0"/>
          </a:p>
          <a:p>
            <a:pPr marL="514350" indent="-514350">
              <a:buFont typeface="+mj-lt"/>
              <a:buAutoNum type="alphaLcParenR"/>
            </a:pPr>
            <a:r>
              <a:rPr lang="en-US" dirty="0" smtClean="0"/>
              <a:t>Windows</a:t>
            </a:r>
          </a:p>
          <a:p>
            <a:pPr marL="514350" indent="-514350">
              <a:buFont typeface="+mj-lt"/>
              <a:buAutoNum type="alphaLcParenR"/>
            </a:pPr>
            <a:r>
              <a:rPr lang="en-US" dirty="0" smtClean="0"/>
              <a:t>Mac</a:t>
            </a:r>
          </a:p>
          <a:p>
            <a:pPr marL="514350" indent="-514350">
              <a:buFont typeface="+mj-lt"/>
              <a:buAutoNum type="alphaLcParenR"/>
            </a:pPr>
            <a:r>
              <a:rPr lang="en-US" b="1" dirty="0" smtClean="0">
                <a:solidFill>
                  <a:schemeClr val="accent2"/>
                </a:solidFill>
              </a:rPr>
              <a:t>Linux</a:t>
            </a:r>
          </a:p>
          <a:p>
            <a:pPr marL="514350" indent="-514350">
              <a:buFont typeface="+mj-lt"/>
              <a:buAutoNum type="alphaLcParenR"/>
            </a:pPr>
            <a:r>
              <a:rPr lang="en-US" dirty="0" smtClean="0"/>
              <a:t>Chrome</a:t>
            </a:r>
          </a:p>
          <a:p>
            <a:pPr marL="514350" indent="-514350">
              <a:buFont typeface="+mj-lt"/>
              <a:buAutoNum type="alphaLcParenR"/>
            </a:pPr>
            <a:r>
              <a:rPr lang="en-US" dirty="0" smtClean="0"/>
              <a:t>Android</a:t>
            </a:r>
          </a:p>
        </p:txBody>
      </p:sp>
    </p:spTree>
    <p:extLst>
      <p:ext uri="{BB962C8B-B14F-4D97-AF65-F5344CB8AC3E}">
        <p14:creationId xmlns:p14="http://schemas.microsoft.com/office/powerpoint/2010/main" val="3202182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Q9.  Which operating system is currently the most popularly used embedded OS?</a:t>
            </a:r>
          </a:p>
          <a:p>
            <a:pPr marL="0" indent="0">
              <a:buNone/>
            </a:pPr>
            <a:endParaRPr lang="en-US" dirty="0"/>
          </a:p>
          <a:p>
            <a:pPr marL="514350" indent="-514350">
              <a:buFont typeface="+mj-lt"/>
              <a:buAutoNum type="alphaLcParenR"/>
            </a:pPr>
            <a:r>
              <a:rPr lang="en-US" dirty="0" smtClean="0"/>
              <a:t>Windows</a:t>
            </a:r>
          </a:p>
          <a:p>
            <a:pPr marL="514350" indent="-514350">
              <a:buFont typeface="+mj-lt"/>
              <a:buAutoNum type="alphaLcParenR"/>
            </a:pPr>
            <a:r>
              <a:rPr lang="en-US" dirty="0" smtClean="0"/>
              <a:t>Mac</a:t>
            </a:r>
          </a:p>
          <a:p>
            <a:pPr marL="514350" indent="-514350">
              <a:buFont typeface="+mj-lt"/>
              <a:buAutoNum type="alphaLcParenR"/>
            </a:pPr>
            <a:r>
              <a:rPr lang="en-US" dirty="0" smtClean="0"/>
              <a:t>Linux</a:t>
            </a:r>
          </a:p>
          <a:p>
            <a:pPr marL="514350" indent="-514350">
              <a:buFont typeface="+mj-lt"/>
              <a:buAutoNum type="alphaLcParenR"/>
            </a:pPr>
            <a:r>
              <a:rPr lang="en-US" dirty="0" smtClean="0"/>
              <a:t>Chrome</a:t>
            </a:r>
          </a:p>
          <a:p>
            <a:pPr marL="514350" indent="-514350">
              <a:buFont typeface="+mj-lt"/>
              <a:buAutoNum type="alphaLcParenR"/>
            </a:pPr>
            <a:r>
              <a:rPr lang="en-US" dirty="0" smtClean="0"/>
              <a:t>Android</a:t>
            </a:r>
          </a:p>
        </p:txBody>
      </p:sp>
    </p:spTree>
    <p:extLst>
      <p:ext uri="{BB962C8B-B14F-4D97-AF65-F5344CB8AC3E}">
        <p14:creationId xmlns:p14="http://schemas.microsoft.com/office/powerpoint/2010/main" val="3800905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Q9.  Which operating system is currently the most popularly used embedded OS?</a:t>
            </a:r>
          </a:p>
          <a:p>
            <a:pPr marL="0" indent="0">
              <a:buNone/>
            </a:pPr>
            <a:endParaRPr lang="en-US" dirty="0"/>
          </a:p>
          <a:p>
            <a:pPr marL="514350" indent="-514350">
              <a:buFont typeface="+mj-lt"/>
              <a:buAutoNum type="alphaLcParenR"/>
            </a:pPr>
            <a:r>
              <a:rPr lang="en-US" dirty="0" smtClean="0"/>
              <a:t>Windows</a:t>
            </a:r>
          </a:p>
          <a:p>
            <a:pPr marL="514350" indent="-514350">
              <a:buFont typeface="+mj-lt"/>
              <a:buAutoNum type="alphaLcParenR"/>
            </a:pPr>
            <a:r>
              <a:rPr lang="en-US" dirty="0" smtClean="0"/>
              <a:t>Mac</a:t>
            </a:r>
          </a:p>
          <a:p>
            <a:pPr marL="514350" indent="-514350">
              <a:buFont typeface="+mj-lt"/>
              <a:buAutoNum type="alphaLcParenR"/>
            </a:pPr>
            <a:r>
              <a:rPr lang="en-US" dirty="0" smtClean="0"/>
              <a:t>Linux</a:t>
            </a:r>
          </a:p>
          <a:p>
            <a:pPr marL="514350" indent="-514350">
              <a:buFont typeface="+mj-lt"/>
              <a:buAutoNum type="alphaLcParenR"/>
            </a:pPr>
            <a:r>
              <a:rPr lang="en-US" dirty="0" smtClean="0"/>
              <a:t>Chrome</a:t>
            </a:r>
          </a:p>
          <a:p>
            <a:pPr marL="514350" indent="-514350">
              <a:buFont typeface="+mj-lt"/>
              <a:buAutoNum type="alphaLcParenR"/>
            </a:pPr>
            <a:r>
              <a:rPr lang="en-US" b="1" dirty="0" smtClean="0">
                <a:solidFill>
                  <a:schemeClr val="accent2"/>
                </a:solidFill>
              </a:rPr>
              <a:t>Android</a:t>
            </a:r>
          </a:p>
        </p:txBody>
      </p:sp>
    </p:spTree>
    <p:extLst>
      <p:ext uri="{BB962C8B-B14F-4D97-AF65-F5344CB8AC3E}">
        <p14:creationId xmlns:p14="http://schemas.microsoft.com/office/powerpoint/2010/main" val="111814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 </a:t>
            </a:r>
            <a:r>
              <a:rPr lang="en-US" dirty="0" smtClean="0"/>
              <a:t>Which of the following is </a:t>
            </a:r>
            <a:r>
              <a:rPr lang="en-US" b="1" dirty="0" smtClean="0"/>
              <a:t>not</a:t>
            </a:r>
            <a:r>
              <a:rPr lang="en-US" dirty="0" smtClean="0"/>
              <a:t> a part of the system unit?</a:t>
            </a:r>
          </a:p>
          <a:p>
            <a:endParaRPr lang="en-US" dirty="0"/>
          </a:p>
          <a:p>
            <a:pPr marL="514350" indent="-514350">
              <a:buFont typeface="+mj-lt"/>
              <a:buAutoNum type="alphaLcParenR"/>
            </a:pPr>
            <a:r>
              <a:rPr lang="en-US" dirty="0" smtClean="0"/>
              <a:t>Internal speaker</a:t>
            </a:r>
          </a:p>
          <a:p>
            <a:pPr marL="514350" indent="-514350">
              <a:buFont typeface="+mj-lt"/>
              <a:buAutoNum type="alphaLcParenR"/>
            </a:pPr>
            <a:r>
              <a:rPr lang="en-US" dirty="0" smtClean="0"/>
              <a:t>Mouse</a:t>
            </a:r>
          </a:p>
          <a:p>
            <a:pPr marL="514350" indent="-514350">
              <a:buFont typeface="+mj-lt"/>
              <a:buAutoNum type="alphaLcParenR"/>
            </a:pPr>
            <a:r>
              <a:rPr lang="en-US" dirty="0" smtClean="0"/>
              <a:t>Motherboard</a:t>
            </a:r>
          </a:p>
          <a:p>
            <a:pPr marL="514350" indent="-514350">
              <a:buFont typeface="+mj-lt"/>
              <a:buAutoNum type="alphaLcParenR"/>
            </a:pPr>
            <a:r>
              <a:rPr lang="en-US" dirty="0" smtClean="0"/>
              <a:t>Drive bays</a:t>
            </a:r>
          </a:p>
          <a:p>
            <a:pPr marL="514350" indent="-514350">
              <a:buFont typeface="+mj-lt"/>
              <a:buAutoNum type="alphaLcParenR"/>
            </a:pPr>
            <a:r>
              <a:rPr lang="en-US" dirty="0" smtClean="0"/>
              <a:t>Cooling fans</a:t>
            </a:r>
            <a:endParaRPr lang="en-US" dirty="0"/>
          </a:p>
        </p:txBody>
      </p:sp>
    </p:spTree>
    <p:extLst>
      <p:ext uri="{BB962C8B-B14F-4D97-AF65-F5344CB8AC3E}">
        <p14:creationId xmlns:p14="http://schemas.microsoft.com/office/powerpoint/2010/main" val="1026200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Q10.  Which operating system is currently the most popularly used standalone OS?</a:t>
            </a:r>
          </a:p>
          <a:p>
            <a:pPr marL="0" indent="0">
              <a:buNone/>
            </a:pPr>
            <a:endParaRPr lang="en-US" dirty="0"/>
          </a:p>
          <a:p>
            <a:pPr marL="514350" indent="-514350">
              <a:buFont typeface="+mj-lt"/>
              <a:buAutoNum type="alphaLcParenR"/>
            </a:pPr>
            <a:r>
              <a:rPr lang="en-US" dirty="0" smtClean="0"/>
              <a:t>Windows</a:t>
            </a:r>
          </a:p>
          <a:p>
            <a:pPr marL="514350" indent="-514350">
              <a:buFont typeface="+mj-lt"/>
              <a:buAutoNum type="alphaLcParenR"/>
            </a:pPr>
            <a:r>
              <a:rPr lang="en-US" dirty="0" smtClean="0"/>
              <a:t>Mac</a:t>
            </a:r>
          </a:p>
          <a:p>
            <a:pPr marL="514350" indent="-514350">
              <a:buFont typeface="+mj-lt"/>
              <a:buAutoNum type="alphaLcParenR"/>
            </a:pPr>
            <a:r>
              <a:rPr lang="en-US" dirty="0" smtClean="0"/>
              <a:t>Linux</a:t>
            </a:r>
          </a:p>
          <a:p>
            <a:pPr marL="514350" indent="-514350">
              <a:buFont typeface="+mj-lt"/>
              <a:buAutoNum type="alphaLcParenR"/>
            </a:pPr>
            <a:r>
              <a:rPr lang="en-US" dirty="0" smtClean="0"/>
              <a:t>Chrome</a:t>
            </a:r>
          </a:p>
          <a:p>
            <a:pPr marL="514350" indent="-514350">
              <a:buFont typeface="+mj-lt"/>
              <a:buAutoNum type="alphaLcParenR"/>
            </a:pPr>
            <a:r>
              <a:rPr lang="en-US" dirty="0" smtClean="0"/>
              <a:t>Android</a:t>
            </a:r>
          </a:p>
        </p:txBody>
      </p:sp>
    </p:spTree>
    <p:extLst>
      <p:ext uri="{BB962C8B-B14F-4D97-AF65-F5344CB8AC3E}">
        <p14:creationId xmlns:p14="http://schemas.microsoft.com/office/powerpoint/2010/main" val="2333775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Q10.  Which operating system is currently the most popularly used standalone OS?</a:t>
            </a:r>
          </a:p>
          <a:p>
            <a:pPr marL="0" indent="0">
              <a:buNone/>
            </a:pPr>
            <a:endParaRPr lang="en-US" dirty="0"/>
          </a:p>
          <a:p>
            <a:pPr marL="514350" indent="-514350">
              <a:buFont typeface="+mj-lt"/>
              <a:buAutoNum type="alphaLcParenR"/>
            </a:pPr>
            <a:r>
              <a:rPr lang="en-US" b="1" dirty="0" smtClean="0">
                <a:solidFill>
                  <a:schemeClr val="accent2"/>
                </a:solidFill>
              </a:rPr>
              <a:t>Windows</a:t>
            </a:r>
          </a:p>
          <a:p>
            <a:pPr marL="514350" indent="-514350">
              <a:buFont typeface="+mj-lt"/>
              <a:buAutoNum type="alphaLcParenR"/>
            </a:pPr>
            <a:r>
              <a:rPr lang="en-US" dirty="0" smtClean="0"/>
              <a:t>Mac</a:t>
            </a:r>
          </a:p>
          <a:p>
            <a:pPr marL="514350" indent="-514350">
              <a:buFont typeface="+mj-lt"/>
              <a:buAutoNum type="alphaLcParenR"/>
            </a:pPr>
            <a:r>
              <a:rPr lang="en-US" dirty="0" smtClean="0"/>
              <a:t>Linux</a:t>
            </a:r>
          </a:p>
          <a:p>
            <a:pPr marL="514350" indent="-514350">
              <a:buFont typeface="+mj-lt"/>
              <a:buAutoNum type="alphaLcParenR"/>
            </a:pPr>
            <a:r>
              <a:rPr lang="en-US" dirty="0" smtClean="0"/>
              <a:t>Chrome</a:t>
            </a:r>
          </a:p>
          <a:p>
            <a:pPr marL="514350" indent="-514350">
              <a:buFont typeface="+mj-lt"/>
              <a:buAutoNum type="alphaLcParenR"/>
            </a:pPr>
            <a:r>
              <a:rPr lang="en-US" dirty="0" smtClean="0"/>
              <a:t>Android</a:t>
            </a:r>
          </a:p>
        </p:txBody>
      </p:sp>
    </p:spTree>
    <p:extLst>
      <p:ext uri="{BB962C8B-B14F-4D97-AF65-F5344CB8AC3E}">
        <p14:creationId xmlns:p14="http://schemas.microsoft.com/office/powerpoint/2010/main" val="633513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Q11.  The ALU is responsible for</a:t>
            </a:r>
          </a:p>
          <a:p>
            <a:pPr marL="0" indent="0">
              <a:buNone/>
            </a:pPr>
            <a:endParaRPr lang="en-US" dirty="0"/>
          </a:p>
          <a:p>
            <a:pPr marL="514350" indent="-514350">
              <a:buFont typeface="+mj-lt"/>
              <a:buAutoNum type="alphaLcParenR"/>
            </a:pPr>
            <a:r>
              <a:rPr lang="en-US" dirty="0" smtClean="0"/>
              <a:t>Memory access</a:t>
            </a:r>
          </a:p>
          <a:p>
            <a:pPr marL="514350" indent="-514350">
              <a:buFont typeface="+mj-lt"/>
              <a:buAutoNum type="alphaLcParenR"/>
            </a:pPr>
            <a:r>
              <a:rPr lang="en-US" dirty="0" smtClean="0"/>
              <a:t>Hardware diagnostic tests</a:t>
            </a:r>
          </a:p>
          <a:p>
            <a:pPr marL="514350" indent="-514350">
              <a:buFont typeface="+mj-lt"/>
              <a:buAutoNum type="alphaLcParenR"/>
            </a:pPr>
            <a:r>
              <a:rPr lang="en-US" dirty="0" smtClean="0"/>
              <a:t>Logic/arithmetic operations</a:t>
            </a:r>
          </a:p>
          <a:p>
            <a:pPr marL="514350" indent="-514350">
              <a:buFont typeface="+mj-lt"/>
              <a:buAutoNum type="alphaLcParenR"/>
            </a:pPr>
            <a:r>
              <a:rPr lang="en-US" dirty="0" smtClean="0"/>
              <a:t>User authentication</a:t>
            </a:r>
          </a:p>
          <a:p>
            <a:pPr marL="514350" indent="-514350">
              <a:buFont typeface="+mj-lt"/>
              <a:buAutoNum type="alphaLcParenR"/>
            </a:pPr>
            <a:r>
              <a:rPr lang="en-US" dirty="0" smtClean="0"/>
              <a:t>None of the above</a:t>
            </a:r>
          </a:p>
        </p:txBody>
      </p:sp>
    </p:spTree>
    <p:extLst>
      <p:ext uri="{BB962C8B-B14F-4D97-AF65-F5344CB8AC3E}">
        <p14:creationId xmlns:p14="http://schemas.microsoft.com/office/powerpoint/2010/main" val="2997272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Q11.  The ALU is responsible for</a:t>
            </a:r>
          </a:p>
          <a:p>
            <a:pPr marL="0" indent="0">
              <a:buNone/>
            </a:pPr>
            <a:endParaRPr lang="en-US" dirty="0"/>
          </a:p>
          <a:p>
            <a:pPr marL="514350" indent="-514350">
              <a:buFont typeface="+mj-lt"/>
              <a:buAutoNum type="alphaLcParenR"/>
            </a:pPr>
            <a:r>
              <a:rPr lang="en-US" dirty="0" smtClean="0"/>
              <a:t>Memory access</a:t>
            </a:r>
          </a:p>
          <a:p>
            <a:pPr marL="514350" indent="-514350">
              <a:buFont typeface="+mj-lt"/>
              <a:buAutoNum type="alphaLcParenR"/>
            </a:pPr>
            <a:r>
              <a:rPr lang="en-US" dirty="0" smtClean="0"/>
              <a:t>Hardware diagnostic tests</a:t>
            </a:r>
          </a:p>
          <a:p>
            <a:pPr marL="514350" indent="-514350">
              <a:buFont typeface="+mj-lt"/>
              <a:buAutoNum type="alphaLcParenR"/>
            </a:pPr>
            <a:r>
              <a:rPr lang="en-US" b="1" dirty="0" smtClean="0">
                <a:solidFill>
                  <a:schemeClr val="accent2"/>
                </a:solidFill>
              </a:rPr>
              <a:t>Logic/arithmetic operations</a:t>
            </a:r>
          </a:p>
          <a:p>
            <a:pPr marL="514350" indent="-514350">
              <a:buFont typeface="+mj-lt"/>
              <a:buAutoNum type="alphaLcParenR"/>
            </a:pPr>
            <a:r>
              <a:rPr lang="en-US" dirty="0" smtClean="0"/>
              <a:t>User authentication</a:t>
            </a:r>
          </a:p>
          <a:p>
            <a:pPr marL="514350" indent="-514350">
              <a:buFont typeface="+mj-lt"/>
              <a:buAutoNum type="alphaLcParenR"/>
            </a:pPr>
            <a:r>
              <a:rPr lang="en-US" dirty="0" smtClean="0"/>
              <a:t>None of the above</a:t>
            </a:r>
          </a:p>
        </p:txBody>
      </p:sp>
    </p:spTree>
    <p:extLst>
      <p:ext uri="{BB962C8B-B14F-4D97-AF65-F5344CB8AC3E}">
        <p14:creationId xmlns:p14="http://schemas.microsoft.com/office/powerpoint/2010/main" val="4230221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Q12.  What is the function of the operating system?</a:t>
            </a:r>
          </a:p>
          <a:p>
            <a:pPr marL="0" indent="0">
              <a:buNone/>
            </a:pPr>
            <a:endParaRPr lang="en-US" dirty="0"/>
          </a:p>
          <a:p>
            <a:pPr marL="514350" indent="-514350">
              <a:buFont typeface="+mj-lt"/>
              <a:buAutoNum type="alphaLcParenR"/>
            </a:pPr>
            <a:r>
              <a:rPr lang="en-US" dirty="0" smtClean="0"/>
              <a:t>Provides a way for the user to interact with the computer</a:t>
            </a:r>
          </a:p>
          <a:p>
            <a:pPr marL="514350" indent="-514350">
              <a:buFont typeface="+mj-lt"/>
              <a:buAutoNum type="alphaLcParenR"/>
            </a:pPr>
            <a:r>
              <a:rPr lang="en-US" dirty="0" smtClean="0"/>
              <a:t>Manages the computer’s hardware and peripheral devices</a:t>
            </a:r>
          </a:p>
          <a:p>
            <a:pPr marL="514350" indent="-514350">
              <a:buFont typeface="+mj-lt"/>
              <a:buAutoNum type="alphaLcParenR"/>
            </a:pPr>
            <a:r>
              <a:rPr lang="en-US" dirty="0" smtClean="0"/>
              <a:t>Manages the memory and storage</a:t>
            </a:r>
          </a:p>
          <a:p>
            <a:pPr marL="514350" indent="-514350">
              <a:buFont typeface="+mj-lt"/>
              <a:buAutoNum type="alphaLcParenR"/>
            </a:pPr>
            <a:r>
              <a:rPr lang="en-US" dirty="0" smtClean="0"/>
              <a:t>Provides a consistent means for software applications to work with the CPU</a:t>
            </a:r>
          </a:p>
          <a:p>
            <a:pPr marL="514350" indent="-514350">
              <a:buFont typeface="+mj-lt"/>
              <a:buAutoNum type="alphaLcParenR"/>
            </a:pPr>
            <a:r>
              <a:rPr lang="en-US" dirty="0" smtClean="0"/>
              <a:t>All of the above</a:t>
            </a:r>
          </a:p>
        </p:txBody>
      </p:sp>
    </p:spTree>
    <p:extLst>
      <p:ext uri="{BB962C8B-B14F-4D97-AF65-F5344CB8AC3E}">
        <p14:creationId xmlns:p14="http://schemas.microsoft.com/office/powerpoint/2010/main" val="1660152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Q12.  What is the function of the operating system?</a:t>
            </a:r>
          </a:p>
          <a:p>
            <a:pPr marL="0" indent="0">
              <a:buNone/>
            </a:pPr>
            <a:endParaRPr lang="en-US" dirty="0"/>
          </a:p>
          <a:p>
            <a:pPr marL="514350" indent="-514350">
              <a:buFont typeface="+mj-lt"/>
              <a:buAutoNum type="alphaLcParenR"/>
            </a:pPr>
            <a:r>
              <a:rPr lang="en-US" dirty="0" smtClean="0"/>
              <a:t>Provides a way for the user to interact with the computer</a:t>
            </a:r>
          </a:p>
          <a:p>
            <a:pPr marL="514350" indent="-514350">
              <a:buFont typeface="+mj-lt"/>
              <a:buAutoNum type="alphaLcParenR"/>
            </a:pPr>
            <a:r>
              <a:rPr lang="en-US" dirty="0" smtClean="0"/>
              <a:t>Manages the computer’s hardware and peripheral devices</a:t>
            </a:r>
          </a:p>
          <a:p>
            <a:pPr marL="514350" indent="-514350">
              <a:buFont typeface="+mj-lt"/>
              <a:buAutoNum type="alphaLcParenR"/>
            </a:pPr>
            <a:r>
              <a:rPr lang="en-US" dirty="0" smtClean="0"/>
              <a:t>Manages the memory and storage</a:t>
            </a:r>
          </a:p>
          <a:p>
            <a:pPr marL="514350" indent="-514350">
              <a:buFont typeface="+mj-lt"/>
              <a:buAutoNum type="alphaLcParenR"/>
            </a:pPr>
            <a:r>
              <a:rPr lang="en-US" dirty="0" smtClean="0"/>
              <a:t>Provides a consistent means for software applications to work with the CPU</a:t>
            </a:r>
          </a:p>
          <a:p>
            <a:pPr marL="514350" indent="-514350">
              <a:buFont typeface="+mj-lt"/>
              <a:buAutoNum type="alphaLcParenR"/>
            </a:pPr>
            <a:r>
              <a:rPr lang="en-US" b="1" dirty="0" smtClean="0">
                <a:solidFill>
                  <a:schemeClr val="accent2"/>
                </a:solidFill>
              </a:rPr>
              <a:t>All of the above</a:t>
            </a:r>
          </a:p>
        </p:txBody>
      </p:sp>
    </p:spTree>
    <p:extLst>
      <p:ext uri="{BB962C8B-B14F-4D97-AF65-F5344CB8AC3E}">
        <p14:creationId xmlns:p14="http://schemas.microsoft.com/office/powerpoint/2010/main" val="3636553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Q13.  What is Moore’s Law?</a:t>
            </a:r>
          </a:p>
          <a:p>
            <a:pPr marL="0" indent="0">
              <a:buNone/>
            </a:pPr>
            <a:endParaRPr lang="en-US" dirty="0"/>
          </a:p>
          <a:p>
            <a:pPr marL="514350" indent="-514350">
              <a:buFont typeface="+mj-lt"/>
              <a:buAutoNum type="alphaLcParenR"/>
            </a:pPr>
            <a:r>
              <a:rPr lang="en-US" dirty="0" smtClean="0"/>
              <a:t>The observation that the number of pixels on a screen doubles every year.</a:t>
            </a:r>
          </a:p>
          <a:p>
            <a:pPr marL="514350" indent="-514350">
              <a:buFont typeface="+mj-lt"/>
              <a:buAutoNum type="alphaLcParenR"/>
            </a:pPr>
            <a:r>
              <a:rPr lang="en-US" dirty="0" smtClean="0"/>
              <a:t>The observation that the number of transistors in an integrated circuit doubles every two years.</a:t>
            </a:r>
          </a:p>
          <a:p>
            <a:pPr marL="514350" indent="-514350">
              <a:buFont typeface="+mj-lt"/>
              <a:buAutoNum type="alphaLcParenR"/>
            </a:pPr>
            <a:r>
              <a:rPr lang="en-US" dirty="0" smtClean="0"/>
              <a:t>The observation that the prices of computers doubles every two years.</a:t>
            </a:r>
          </a:p>
          <a:p>
            <a:pPr marL="514350" indent="-514350">
              <a:buFont typeface="+mj-lt"/>
              <a:buAutoNum type="alphaLcParenR"/>
            </a:pPr>
            <a:r>
              <a:rPr lang="en-US" dirty="0" smtClean="0"/>
              <a:t>The observation that the number of processors doubles every two years.</a:t>
            </a:r>
          </a:p>
          <a:p>
            <a:pPr marL="514350" indent="-514350">
              <a:buFont typeface="+mj-lt"/>
              <a:buAutoNum type="alphaLcParenR"/>
            </a:pPr>
            <a:r>
              <a:rPr lang="en-US" dirty="0" smtClean="0"/>
              <a:t>None of the above.</a:t>
            </a:r>
            <a:endParaRPr lang="en-US" b="1" dirty="0" smtClean="0">
              <a:solidFill>
                <a:schemeClr val="accent2"/>
              </a:solidFill>
            </a:endParaRPr>
          </a:p>
        </p:txBody>
      </p:sp>
    </p:spTree>
    <p:extLst>
      <p:ext uri="{BB962C8B-B14F-4D97-AF65-F5344CB8AC3E}">
        <p14:creationId xmlns:p14="http://schemas.microsoft.com/office/powerpoint/2010/main" val="1450645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Q13.  What is Moore’s Law?</a:t>
            </a:r>
          </a:p>
          <a:p>
            <a:pPr marL="0" indent="0">
              <a:buNone/>
            </a:pPr>
            <a:endParaRPr lang="en-US" dirty="0"/>
          </a:p>
          <a:p>
            <a:pPr marL="514350" indent="-514350">
              <a:buFont typeface="+mj-lt"/>
              <a:buAutoNum type="alphaLcParenR"/>
            </a:pPr>
            <a:r>
              <a:rPr lang="en-US" dirty="0" smtClean="0"/>
              <a:t>The observation that the number of pixels on a screen doubles every year.</a:t>
            </a:r>
          </a:p>
          <a:p>
            <a:pPr marL="514350" indent="-514350">
              <a:buFont typeface="+mj-lt"/>
              <a:buAutoNum type="alphaLcParenR"/>
            </a:pPr>
            <a:r>
              <a:rPr lang="en-US" b="1" dirty="0" smtClean="0">
                <a:solidFill>
                  <a:schemeClr val="accent2"/>
                </a:solidFill>
              </a:rPr>
              <a:t>The observation that the number of transistors in an integrated circuit doubles every two years.</a:t>
            </a:r>
          </a:p>
          <a:p>
            <a:pPr marL="514350" indent="-514350">
              <a:buFont typeface="+mj-lt"/>
              <a:buAutoNum type="alphaLcParenR"/>
            </a:pPr>
            <a:r>
              <a:rPr lang="en-US" dirty="0" smtClean="0"/>
              <a:t>The observation that the prices of computers doubles every two years.</a:t>
            </a:r>
          </a:p>
          <a:p>
            <a:pPr marL="514350" indent="-514350">
              <a:buFont typeface="+mj-lt"/>
              <a:buAutoNum type="alphaLcParenR"/>
            </a:pPr>
            <a:r>
              <a:rPr lang="en-US" dirty="0" smtClean="0"/>
              <a:t>The observation that the number of processors doubles every two years.</a:t>
            </a:r>
          </a:p>
          <a:p>
            <a:pPr marL="514350" indent="-514350">
              <a:buFont typeface="+mj-lt"/>
              <a:buAutoNum type="alphaLcParenR"/>
            </a:pPr>
            <a:r>
              <a:rPr lang="en-US" dirty="0" smtClean="0"/>
              <a:t>None of the above.</a:t>
            </a:r>
            <a:endParaRPr lang="en-US" b="1" dirty="0" smtClean="0">
              <a:solidFill>
                <a:schemeClr val="accent2"/>
              </a:solidFill>
            </a:endParaRPr>
          </a:p>
        </p:txBody>
      </p:sp>
    </p:spTree>
    <p:extLst>
      <p:ext uri="{BB962C8B-B14F-4D97-AF65-F5344CB8AC3E}">
        <p14:creationId xmlns:p14="http://schemas.microsoft.com/office/powerpoint/2010/main" val="1001427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Q14. A cell-phone runs on</a:t>
            </a:r>
          </a:p>
          <a:p>
            <a:pPr marL="0" indent="0">
              <a:buNone/>
            </a:pPr>
            <a:endParaRPr lang="en-US" dirty="0"/>
          </a:p>
          <a:p>
            <a:pPr marL="514350" indent="-514350">
              <a:buAutoNum type="alphaLcParenR"/>
            </a:pPr>
            <a:r>
              <a:rPr lang="en-US" dirty="0" smtClean="0"/>
              <a:t>A standalone operating system</a:t>
            </a:r>
          </a:p>
          <a:p>
            <a:pPr marL="514350" indent="-514350">
              <a:buAutoNum type="alphaLcParenR"/>
            </a:pPr>
            <a:r>
              <a:rPr lang="en-US" dirty="0" smtClean="0"/>
              <a:t>A server operating system</a:t>
            </a:r>
          </a:p>
          <a:p>
            <a:pPr marL="514350" indent="-514350">
              <a:buAutoNum type="alphaLcParenR"/>
            </a:pPr>
            <a:r>
              <a:rPr lang="en-US" dirty="0" smtClean="0"/>
              <a:t>An embedded operating system</a:t>
            </a:r>
          </a:p>
          <a:p>
            <a:pPr marL="514350" indent="-514350">
              <a:buAutoNum type="alphaLcParenR"/>
            </a:pPr>
            <a:r>
              <a:rPr lang="en-US" dirty="0" smtClean="0"/>
              <a:t>All of the above</a:t>
            </a:r>
          </a:p>
          <a:p>
            <a:pPr marL="514350" indent="-514350">
              <a:buAutoNum type="alphaLcParenR"/>
            </a:pPr>
            <a:r>
              <a:rPr lang="en-US" dirty="0" smtClean="0"/>
              <a:t>None of the above</a:t>
            </a:r>
          </a:p>
          <a:p>
            <a:pPr marL="514350" indent="-514350">
              <a:buAutoNum type="alphaLcParenR"/>
            </a:pPr>
            <a:endParaRPr lang="en-US" dirty="0" smtClean="0"/>
          </a:p>
          <a:p>
            <a:pPr marL="0" indent="0">
              <a:buNone/>
            </a:pPr>
            <a:endParaRPr lang="en-US" dirty="0"/>
          </a:p>
        </p:txBody>
      </p:sp>
    </p:spTree>
    <p:extLst>
      <p:ext uri="{BB962C8B-B14F-4D97-AF65-F5344CB8AC3E}">
        <p14:creationId xmlns:p14="http://schemas.microsoft.com/office/powerpoint/2010/main" val="4025227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Q14. A cell-phone runs on</a:t>
            </a:r>
          </a:p>
          <a:p>
            <a:pPr marL="0" indent="0">
              <a:buNone/>
            </a:pPr>
            <a:endParaRPr lang="en-US" dirty="0"/>
          </a:p>
          <a:p>
            <a:pPr marL="514350" indent="-514350">
              <a:buAutoNum type="alphaLcParenR"/>
            </a:pPr>
            <a:r>
              <a:rPr lang="en-US" dirty="0" smtClean="0"/>
              <a:t>A standalone operating system</a:t>
            </a:r>
          </a:p>
          <a:p>
            <a:pPr marL="514350" indent="-514350">
              <a:buAutoNum type="alphaLcParenR"/>
            </a:pPr>
            <a:r>
              <a:rPr lang="en-US" dirty="0" smtClean="0"/>
              <a:t>A server operating system</a:t>
            </a:r>
          </a:p>
          <a:p>
            <a:pPr marL="514350" indent="-514350">
              <a:buAutoNum type="alphaLcParenR"/>
            </a:pPr>
            <a:r>
              <a:rPr lang="en-US" b="1" dirty="0" smtClean="0">
                <a:solidFill>
                  <a:schemeClr val="accent2"/>
                </a:solidFill>
              </a:rPr>
              <a:t>An embedded operating system</a:t>
            </a:r>
          </a:p>
          <a:p>
            <a:pPr marL="514350" indent="-514350">
              <a:buAutoNum type="alphaLcParenR"/>
            </a:pPr>
            <a:r>
              <a:rPr lang="en-US" dirty="0" smtClean="0"/>
              <a:t>All of the above</a:t>
            </a:r>
          </a:p>
          <a:p>
            <a:pPr marL="514350" indent="-514350">
              <a:buAutoNum type="alphaLcParenR"/>
            </a:pPr>
            <a:r>
              <a:rPr lang="en-US" dirty="0" smtClean="0"/>
              <a:t>None of the above</a:t>
            </a:r>
          </a:p>
          <a:p>
            <a:pPr marL="514350" indent="-514350">
              <a:buAutoNum type="alphaLcParenR"/>
            </a:pPr>
            <a:endParaRPr lang="en-US" dirty="0" smtClean="0"/>
          </a:p>
          <a:p>
            <a:pPr marL="0" indent="0">
              <a:buNone/>
            </a:pPr>
            <a:endParaRPr lang="en-US" dirty="0"/>
          </a:p>
        </p:txBody>
      </p:sp>
    </p:spTree>
    <p:extLst>
      <p:ext uri="{BB962C8B-B14F-4D97-AF65-F5344CB8AC3E}">
        <p14:creationId xmlns:p14="http://schemas.microsoft.com/office/powerpoint/2010/main" val="2470688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 Which of the following is </a:t>
            </a:r>
            <a:r>
              <a:rPr lang="en-US" b="1" dirty="0" smtClean="0"/>
              <a:t>not</a:t>
            </a:r>
            <a:r>
              <a:rPr lang="en-US" dirty="0" smtClean="0"/>
              <a:t> a part of the system unit?</a:t>
            </a:r>
          </a:p>
          <a:p>
            <a:endParaRPr lang="en-US" dirty="0"/>
          </a:p>
          <a:p>
            <a:pPr marL="514350" indent="-514350">
              <a:buFont typeface="+mj-lt"/>
              <a:buAutoNum type="alphaLcParenR"/>
            </a:pPr>
            <a:r>
              <a:rPr lang="en-US" dirty="0" smtClean="0"/>
              <a:t>Internal speaker</a:t>
            </a:r>
          </a:p>
          <a:p>
            <a:pPr marL="514350" indent="-514350">
              <a:buFont typeface="+mj-lt"/>
              <a:buAutoNum type="alphaLcParenR"/>
            </a:pPr>
            <a:r>
              <a:rPr lang="en-US" b="1" dirty="0" smtClean="0">
                <a:solidFill>
                  <a:schemeClr val="accent2"/>
                </a:solidFill>
              </a:rPr>
              <a:t>Mouse</a:t>
            </a:r>
          </a:p>
          <a:p>
            <a:pPr marL="514350" indent="-514350">
              <a:buFont typeface="+mj-lt"/>
              <a:buAutoNum type="alphaLcParenR"/>
            </a:pPr>
            <a:r>
              <a:rPr lang="en-US" dirty="0" smtClean="0"/>
              <a:t>Motherboard</a:t>
            </a:r>
          </a:p>
          <a:p>
            <a:pPr marL="514350" indent="-514350">
              <a:buFont typeface="+mj-lt"/>
              <a:buAutoNum type="alphaLcParenR"/>
            </a:pPr>
            <a:r>
              <a:rPr lang="en-US" dirty="0" smtClean="0"/>
              <a:t>Drive bays</a:t>
            </a:r>
          </a:p>
          <a:p>
            <a:pPr marL="514350" indent="-514350">
              <a:buFont typeface="+mj-lt"/>
              <a:buAutoNum type="alphaLcParenR"/>
            </a:pPr>
            <a:r>
              <a:rPr lang="en-US" dirty="0" smtClean="0"/>
              <a:t>Cooling fans</a:t>
            </a:r>
            <a:endParaRPr lang="en-US" dirty="0"/>
          </a:p>
        </p:txBody>
      </p:sp>
      <p:sp>
        <p:nvSpPr>
          <p:cNvPr id="4" name="Content Placeholder 2">
            <a:extLst>
              <a:ext uri="{FF2B5EF4-FFF2-40B4-BE49-F238E27FC236}">
                <a16:creationId xmlns="" xmlns:a16="http://schemas.microsoft.com/office/drawing/2014/main" id="{8143D57C-3AAC-427B-9682-8478A332F6DC}"/>
              </a:ext>
            </a:extLst>
          </p:cNvPr>
          <p:cNvSpPr txBox="1">
            <a:spLocks/>
          </p:cNvSpPr>
          <p:nvPr/>
        </p:nvSpPr>
        <p:spPr>
          <a:xfrm>
            <a:off x="7458634" y="1832667"/>
            <a:ext cx="3446785" cy="3931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accent1"/>
                </a:solidFill>
              </a:rPr>
              <a:t>Remember… system unit includes:</a:t>
            </a:r>
          </a:p>
          <a:p>
            <a:r>
              <a:rPr lang="en-US" dirty="0" smtClean="0">
                <a:solidFill>
                  <a:schemeClr val="accent1"/>
                </a:solidFill>
              </a:rPr>
              <a:t>Motherboard</a:t>
            </a:r>
          </a:p>
          <a:p>
            <a:r>
              <a:rPr lang="en-US" dirty="0" smtClean="0">
                <a:solidFill>
                  <a:schemeClr val="accent1"/>
                </a:solidFill>
              </a:rPr>
              <a:t>Power Supply</a:t>
            </a:r>
          </a:p>
          <a:p>
            <a:r>
              <a:rPr lang="en-US" dirty="0" smtClean="0">
                <a:solidFill>
                  <a:schemeClr val="accent1"/>
                </a:solidFill>
              </a:rPr>
              <a:t>Cooling fans</a:t>
            </a:r>
          </a:p>
          <a:p>
            <a:r>
              <a:rPr lang="en-US" dirty="0" smtClean="0">
                <a:solidFill>
                  <a:schemeClr val="accent1"/>
                </a:solidFill>
              </a:rPr>
              <a:t>Internal Speaker</a:t>
            </a:r>
          </a:p>
          <a:p>
            <a:r>
              <a:rPr lang="en-US" dirty="0" smtClean="0">
                <a:solidFill>
                  <a:schemeClr val="accent1"/>
                </a:solidFill>
              </a:rPr>
              <a:t>Drive bays</a:t>
            </a:r>
          </a:p>
          <a:p>
            <a:r>
              <a:rPr lang="en-US" dirty="0" smtClean="0">
                <a:solidFill>
                  <a:schemeClr val="accent1"/>
                </a:solidFill>
              </a:rPr>
              <a:t>Expansion slots </a:t>
            </a:r>
            <a:endParaRPr lang="en-US" dirty="0">
              <a:solidFill>
                <a:schemeClr val="accent1"/>
              </a:solidFill>
            </a:endParaRPr>
          </a:p>
        </p:txBody>
      </p:sp>
    </p:spTree>
    <p:extLst>
      <p:ext uri="{BB962C8B-B14F-4D97-AF65-F5344CB8AC3E}">
        <p14:creationId xmlns:p14="http://schemas.microsoft.com/office/powerpoint/2010/main" val="1776048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Q15. _______________ </a:t>
            </a:r>
            <a:r>
              <a:rPr lang="en-US" dirty="0" smtClean="0"/>
              <a:t>describes a method where more than one processor can perform at the same time</a:t>
            </a:r>
            <a:r>
              <a:rPr lang="en-US" dirty="0" smtClean="0"/>
              <a:t>.</a:t>
            </a:r>
          </a:p>
          <a:p>
            <a:pPr marL="0" indent="0">
              <a:buNone/>
            </a:pPr>
            <a:endParaRPr lang="en-US" dirty="0"/>
          </a:p>
          <a:p>
            <a:pPr marL="514350" indent="-514350">
              <a:buAutoNum type="alphaLcParenR"/>
            </a:pPr>
            <a:r>
              <a:rPr lang="en-US" dirty="0" smtClean="0"/>
              <a:t>Sequential processing</a:t>
            </a:r>
          </a:p>
          <a:p>
            <a:pPr marL="514350" indent="-514350">
              <a:buAutoNum type="alphaLcParenR"/>
            </a:pPr>
            <a:r>
              <a:rPr lang="en-US" dirty="0" smtClean="0"/>
              <a:t>Congruent processing</a:t>
            </a:r>
          </a:p>
          <a:p>
            <a:pPr marL="514350" indent="-514350">
              <a:buAutoNum type="alphaLcParenR"/>
            </a:pPr>
            <a:r>
              <a:rPr lang="en-US" dirty="0" smtClean="0"/>
              <a:t>Multiple processing</a:t>
            </a:r>
          </a:p>
          <a:p>
            <a:pPr marL="514350" indent="-514350">
              <a:buAutoNum type="alphaLcParenR"/>
            </a:pPr>
            <a:r>
              <a:rPr lang="en-US" dirty="0" smtClean="0"/>
              <a:t>Parallel processing</a:t>
            </a:r>
          </a:p>
          <a:p>
            <a:pPr marL="514350" indent="-514350">
              <a:buAutoNum type="alphaLcParenR"/>
            </a:pPr>
            <a:r>
              <a:rPr lang="en-US" dirty="0" smtClean="0"/>
              <a:t>None of the above</a:t>
            </a:r>
          </a:p>
          <a:p>
            <a:pPr marL="0" indent="0">
              <a:buNone/>
            </a:pPr>
            <a:endParaRPr lang="en-US" dirty="0"/>
          </a:p>
        </p:txBody>
      </p:sp>
    </p:spTree>
    <p:extLst>
      <p:ext uri="{BB962C8B-B14F-4D97-AF65-F5344CB8AC3E}">
        <p14:creationId xmlns:p14="http://schemas.microsoft.com/office/powerpoint/2010/main" val="3289663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Q15. _______________ describes a method where more than one processor can perform at the same time.</a:t>
            </a:r>
          </a:p>
          <a:p>
            <a:pPr marL="0" indent="0">
              <a:buNone/>
            </a:pPr>
            <a:endParaRPr lang="en-US" dirty="0"/>
          </a:p>
          <a:p>
            <a:pPr marL="514350" indent="-514350">
              <a:buAutoNum type="alphaLcParenR"/>
            </a:pPr>
            <a:r>
              <a:rPr lang="en-US" dirty="0" smtClean="0"/>
              <a:t>Sequential processing</a:t>
            </a:r>
          </a:p>
          <a:p>
            <a:pPr marL="514350" indent="-514350">
              <a:buAutoNum type="alphaLcParenR"/>
            </a:pPr>
            <a:r>
              <a:rPr lang="en-US" dirty="0" smtClean="0"/>
              <a:t>Congruent processing</a:t>
            </a:r>
          </a:p>
          <a:p>
            <a:pPr marL="514350" indent="-514350">
              <a:buAutoNum type="alphaLcParenR"/>
            </a:pPr>
            <a:r>
              <a:rPr lang="en-US" dirty="0" smtClean="0"/>
              <a:t>Multiple processing</a:t>
            </a:r>
          </a:p>
          <a:p>
            <a:pPr marL="514350" indent="-514350">
              <a:buAutoNum type="alphaLcParenR"/>
            </a:pPr>
            <a:r>
              <a:rPr lang="en-US" b="1" dirty="0" smtClean="0">
                <a:solidFill>
                  <a:schemeClr val="accent2"/>
                </a:solidFill>
              </a:rPr>
              <a:t>Parallel processing</a:t>
            </a:r>
          </a:p>
          <a:p>
            <a:pPr marL="514350" indent="-514350">
              <a:buAutoNum type="alphaLcParenR"/>
            </a:pPr>
            <a:r>
              <a:rPr lang="en-US" dirty="0" smtClean="0"/>
              <a:t>None of the above</a:t>
            </a:r>
          </a:p>
          <a:p>
            <a:pPr marL="0" indent="0">
              <a:buNone/>
            </a:pPr>
            <a:endParaRPr lang="en-US" dirty="0"/>
          </a:p>
        </p:txBody>
      </p:sp>
    </p:spTree>
    <p:extLst>
      <p:ext uri="{BB962C8B-B14F-4D97-AF65-F5344CB8AC3E}">
        <p14:creationId xmlns:p14="http://schemas.microsoft.com/office/powerpoint/2010/main" val="2501860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Q16. Which statement is </a:t>
            </a:r>
            <a:r>
              <a:rPr lang="en-US" b="1" dirty="0" smtClean="0"/>
              <a:t>false</a:t>
            </a:r>
            <a:r>
              <a:rPr lang="en-US" dirty="0" smtClean="0"/>
              <a:t>?</a:t>
            </a:r>
          </a:p>
          <a:p>
            <a:pPr marL="0" indent="0">
              <a:buNone/>
            </a:pPr>
            <a:endParaRPr lang="en-US" dirty="0"/>
          </a:p>
          <a:p>
            <a:pPr marL="514350" indent="-514350">
              <a:buAutoNum type="alphaLcParenR"/>
            </a:pPr>
            <a:r>
              <a:rPr lang="en-US" dirty="0" smtClean="0"/>
              <a:t>Multi-core processing supports multiple threads of concurrent execution.</a:t>
            </a:r>
          </a:p>
          <a:p>
            <a:pPr marL="514350" indent="-514350">
              <a:buAutoNum type="alphaLcParenR"/>
            </a:pPr>
            <a:r>
              <a:rPr lang="en-US" dirty="0" smtClean="0"/>
              <a:t>A single-core 2GHz processor is slower than a quad-core 2GHz processor for day-to-day tasks.</a:t>
            </a:r>
          </a:p>
          <a:p>
            <a:pPr marL="514350" indent="-514350">
              <a:buAutoNum type="alphaLcParenR"/>
            </a:pPr>
            <a:r>
              <a:rPr lang="en-US" dirty="0" smtClean="0"/>
              <a:t>Multi-core processors will run every task or program in parallel.</a:t>
            </a:r>
          </a:p>
          <a:p>
            <a:pPr marL="514350" indent="-514350">
              <a:buAutoNum type="alphaLcParenR"/>
            </a:pPr>
            <a:r>
              <a:rPr lang="en-US" dirty="0" smtClean="0"/>
              <a:t>Each core is a single CPU.</a:t>
            </a:r>
          </a:p>
          <a:p>
            <a:pPr marL="514350" indent="-514350">
              <a:buAutoNum type="alphaLcParenR"/>
            </a:pPr>
            <a:r>
              <a:rPr lang="en-US" dirty="0" smtClean="0"/>
              <a:t>All of the above are true. </a:t>
            </a:r>
          </a:p>
          <a:p>
            <a:pPr marL="514350" indent="-514350">
              <a:buAutoNum type="alphaLcParenR"/>
            </a:pPr>
            <a:endParaRPr lang="en-US" dirty="0" smtClean="0"/>
          </a:p>
          <a:p>
            <a:pPr marL="0" indent="0">
              <a:buNone/>
            </a:pPr>
            <a:endParaRPr lang="en-US" dirty="0"/>
          </a:p>
        </p:txBody>
      </p:sp>
    </p:spTree>
    <p:extLst>
      <p:ext uri="{BB962C8B-B14F-4D97-AF65-F5344CB8AC3E}">
        <p14:creationId xmlns:p14="http://schemas.microsoft.com/office/powerpoint/2010/main" val="1871029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Q16. Which statement is </a:t>
            </a:r>
            <a:r>
              <a:rPr lang="en-US" b="1" dirty="0" smtClean="0"/>
              <a:t>false</a:t>
            </a:r>
            <a:r>
              <a:rPr lang="en-US" dirty="0" smtClean="0"/>
              <a:t>?</a:t>
            </a:r>
          </a:p>
          <a:p>
            <a:pPr marL="0" indent="0">
              <a:buNone/>
            </a:pPr>
            <a:endParaRPr lang="en-US" dirty="0"/>
          </a:p>
          <a:p>
            <a:pPr marL="514350" indent="-514350">
              <a:buAutoNum type="alphaLcParenR"/>
            </a:pPr>
            <a:r>
              <a:rPr lang="en-US" dirty="0" smtClean="0"/>
              <a:t>Multi-core processing supports multiple threads of concurrent execution</a:t>
            </a:r>
          </a:p>
          <a:p>
            <a:pPr marL="514350" indent="-514350">
              <a:buAutoNum type="alphaLcParenR"/>
            </a:pPr>
            <a:r>
              <a:rPr lang="en-US" dirty="0" smtClean="0"/>
              <a:t>A single-core 2GHz processor is slower than a quad-core 2GHz processor for day-to-day tasks.</a:t>
            </a:r>
          </a:p>
          <a:p>
            <a:pPr marL="514350" indent="-514350">
              <a:buAutoNum type="alphaLcParenR"/>
            </a:pPr>
            <a:r>
              <a:rPr lang="en-US" b="1" dirty="0" smtClean="0">
                <a:solidFill>
                  <a:schemeClr val="accent2"/>
                </a:solidFill>
              </a:rPr>
              <a:t>Multi-core processors will run every task or program in parallel.</a:t>
            </a:r>
          </a:p>
          <a:p>
            <a:pPr marL="514350" indent="-514350">
              <a:buAutoNum type="alphaLcParenR"/>
            </a:pPr>
            <a:r>
              <a:rPr lang="en-US" dirty="0" smtClean="0"/>
              <a:t>Each core is a single CPU.</a:t>
            </a:r>
          </a:p>
          <a:p>
            <a:pPr marL="514350" indent="-514350">
              <a:buAutoNum type="alphaLcParenR"/>
            </a:pPr>
            <a:r>
              <a:rPr lang="en-US" dirty="0" smtClean="0"/>
              <a:t>All of the above are true. </a:t>
            </a:r>
          </a:p>
          <a:p>
            <a:pPr marL="514350" indent="-514350">
              <a:buAutoNum type="alphaLcParenR"/>
            </a:pPr>
            <a:endParaRPr lang="en-US" dirty="0" smtClean="0"/>
          </a:p>
          <a:p>
            <a:pPr marL="0" indent="0">
              <a:buNone/>
            </a:pPr>
            <a:endParaRPr lang="en-US" dirty="0"/>
          </a:p>
        </p:txBody>
      </p:sp>
    </p:spTree>
    <p:extLst>
      <p:ext uri="{BB962C8B-B14F-4D97-AF65-F5344CB8AC3E}">
        <p14:creationId xmlns:p14="http://schemas.microsoft.com/office/powerpoint/2010/main" val="1294392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Q17. Which of the following is volatile storage?</a:t>
            </a:r>
          </a:p>
          <a:p>
            <a:pPr marL="0" indent="0">
              <a:buNone/>
            </a:pPr>
            <a:endParaRPr lang="en-US" dirty="0"/>
          </a:p>
          <a:p>
            <a:pPr marL="514350" indent="-514350">
              <a:buAutoNum type="alphaLcParenR"/>
            </a:pPr>
            <a:r>
              <a:rPr lang="en-US" dirty="0" smtClean="0"/>
              <a:t>Hard drive</a:t>
            </a:r>
          </a:p>
          <a:p>
            <a:pPr marL="514350" indent="-514350">
              <a:buAutoNum type="alphaLcParenR"/>
            </a:pPr>
            <a:r>
              <a:rPr lang="en-US" dirty="0" smtClean="0"/>
              <a:t>Solid state drive</a:t>
            </a:r>
          </a:p>
          <a:p>
            <a:pPr marL="514350" indent="-514350">
              <a:buAutoNum type="alphaLcParenR"/>
            </a:pPr>
            <a:r>
              <a:rPr lang="en-US" dirty="0" smtClean="0"/>
              <a:t>USB drive</a:t>
            </a:r>
          </a:p>
          <a:p>
            <a:pPr marL="514350" indent="-514350">
              <a:buAutoNum type="alphaLcParenR"/>
            </a:pPr>
            <a:r>
              <a:rPr lang="en-US" dirty="0" smtClean="0"/>
              <a:t>CDs and DVDs</a:t>
            </a:r>
          </a:p>
          <a:p>
            <a:pPr marL="514350" indent="-514350">
              <a:buAutoNum type="alphaLcParenR"/>
            </a:pPr>
            <a:r>
              <a:rPr lang="en-US" dirty="0" smtClean="0"/>
              <a:t>RAM</a:t>
            </a:r>
          </a:p>
          <a:p>
            <a:pPr marL="0" indent="0">
              <a:buNone/>
            </a:pPr>
            <a:endParaRPr lang="en-US" dirty="0"/>
          </a:p>
        </p:txBody>
      </p:sp>
    </p:spTree>
    <p:extLst>
      <p:ext uri="{BB962C8B-B14F-4D97-AF65-F5344CB8AC3E}">
        <p14:creationId xmlns:p14="http://schemas.microsoft.com/office/powerpoint/2010/main" val="4140591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Q17. Which of the following is volatile storage?</a:t>
            </a:r>
          </a:p>
          <a:p>
            <a:pPr marL="0" indent="0">
              <a:buNone/>
            </a:pPr>
            <a:endParaRPr lang="en-US" dirty="0"/>
          </a:p>
          <a:p>
            <a:pPr marL="514350" indent="-514350">
              <a:buAutoNum type="alphaLcParenR"/>
            </a:pPr>
            <a:r>
              <a:rPr lang="en-US" dirty="0" smtClean="0"/>
              <a:t>Hard drive</a:t>
            </a:r>
          </a:p>
          <a:p>
            <a:pPr marL="514350" indent="-514350">
              <a:buAutoNum type="alphaLcParenR"/>
            </a:pPr>
            <a:r>
              <a:rPr lang="en-US" dirty="0" smtClean="0"/>
              <a:t>Solid state drive</a:t>
            </a:r>
          </a:p>
          <a:p>
            <a:pPr marL="514350" indent="-514350">
              <a:buAutoNum type="alphaLcParenR"/>
            </a:pPr>
            <a:r>
              <a:rPr lang="en-US" dirty="0" smtClean="0"/>
              <a:t>USB drive</a:t>
            </a:r>
          </a:p>
          <a:p>
            <a:pPr marL="514350" indent="-514350">
              <a:buAutoNum type="alphaLcParenR"/>
            </a:pPr>
            <a:r>
              <a:rPr lang="en-US" dirty="0" smtClean="0"/>
              <a:t>CDs and DVDs</a:t>
            </a:r>
          </a:p>
          <a:p>
            <a:pPr marL="514350" indent="-514350">
              <a:buAutoNum type="alphaLcParenR"/>
            </a:pPr>
            <a:r>
              <a:rPr lang="en-US" b="1" dirty="0" smtClean="0">
                <a:solidFill>
                  <a:schemeClr val="accent2"/>
                </a:solidFill>
              </a:rPr>
              <a:t>RAM</a:t>
            </a:r>
          </a:p>
          <a:p>
            <a:pPr marL="0" indent="0">
              <a:buNone/>
            </a:pPr>
            <a:endParaRPr lang="en-US" dirty="0"/>
          </a:p>
        </p:txBody>
      </p:sp>
    </p:spTree>
    <p:extLst>
      <p:ext uri="{BB962C8B-B14F-4D97-AF65-F5344CB8AC3E}">
        <p14:creationId xmlns:p14="http://schemas.microsoft.com/office/powerpoint/2010/main" val="642181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Q18. Suppose you create a new Word document. Before you save it, where does it reside on the computer?</a:t>
            </a:r>
          </a:p>
          <a:p>
            <a:pPr marL="0" indent="0">
              <a:buNone/>
            </a:pPr>
            <a:endParaRPr lang="en-US" dirty="0"/>
          </a:p>
          <a:p>
            <a:pPr marL="514350" indent="-514350">
              <a:buAutoNum type="alphaLcParenR"/>
            </a:pPr>
            <a:r>
              <a:rPr lang="en-US" dirty="0" smtClean="0"/>
              <a:t>Hard drive</a:t>
            </a:r>
          </a:p>
          <a:p>
            <a:pPr marL="514350" indent="-514350">
              <a:buAutoNum type="alphaLcParenR"/>
            </a:pPr>
            <a:r>
              <a:rPr lang="en-US" dirty="0" smtClean="0"/>
              <a:t>RAM</a:t>
            </a:r>
          </a:p>
          <a:p>
            <a:pPr marL="514350" indent="-514350">
              <a:buAutoNum type="alphaLcParenR"/>
            </a:pPr>
            <a:r>
              <a:rPr lang="en-US" dirty="0" smtClean="0"/>
              <a:t>Both on the hard drive and in RAM</a:t>
            </a:r>
          </a:p>
          <a:p>
            <a:pPr marL="514350" indent="-514350">
              <a:buAutoNum type="alphaLcParenR"/>
            </a:pPr>
            <a:r>
              <a:rPr lang="en-US" dirty="0" smtClean="0"/>
              <a:t>None of the above</a:t>
            </a:r>
          </a:p>
          <a:p>
            <a:pPr marL="0" indent="0">
              <a:buNone/>
            </a:pPr>
            <a:endParaRPr lang="en-US" dirty="0" smtClean="0"/>
          </a:p>
        </p:txBody>
      </p:sp>
    </p:spTree>
    <p:extLst>
      <p:ext uri="{BB962C8B-B14F-4D97-AF65-F5344CB8AC3E}">
        <p14:creationId xmlns:p14="http://schemas.microsoft.com/office/powerpoint/2010/main" val="3613373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Q18. Suppose you create a new Word document. Before you save it, where does it reside on the computer?</a:t>
            </a:r>
          </a:p>
          <a:p>
            <a:pPr marL="0" indent="0">
              <a:buNone/>
            </a:pPr>
            <a:endParaRPr lang="en-US" dirty="0"/>
          </a:p>
          <a:p>
            <a:pPr marL="514350" indent="-514350">
              <a:buAutoNum type="alphaLcParenR"/>
            </a:pPr>
            <a:r>
              <a:rPr lang="en-US" dirty="0" smtClean="0"/>
              <a:t>Hard drive</a:t>
            </a:r>
          </a:p>
          <a:p>
            <a:pPr marL="514350" indent="-514350">
              <a:buAutoNum type="alphaLcParenR"/>
            </a:pPr>
            <a:r>
              <a:rPr lang="en-US" b="1" dirty="0" smtClean="0">
                <a:solidFill>
                  <a:schemeClr val="accent2"/>
                </a:solidFill>
              </a:rPr>
              <a:t>RAM</a:t>
            </a:r>
          </a:p>
          <a:p>
            <a:pPr marL="514350" indent="-514350">
              <a:buAutoNum type="alphaLcParenR"/>
            </a:pPr>
            <a:r>
              <a:rPr lang="en-US" dirty="0" smtClean="0"/>
              <a:t>Both on the hard drive and in RAM</a:t>
            </a:r>
          </a:p>
          <a:p>
            <a:pPr marL="514350" indent="-514350">
              <a:buAutoNum type="alphaLcParenR"/>
            </a:pPr>
            <a:r>
              <a:rPr lang="en-US" dirty="0" smtClean="0"/>
              <a:t>None of the above</a:t>
            </a:r>
          </a:p>
          <a:p>
            <a:pPr marL="0" indent="0">
              <a:buNone/>
            </a:pPr>
            <a:endParaRPr lang="en-US" dirty="0" smtClean="0"/>
          </a:p>
        </p:txBody>
      </p:sp>
    </p:spTree>
    <p:extLst>
      <p:ext uri="{BB962C8B-B14F-4D97-AF65-F5344CB8AC3E}">
        <p14:creationId xmlns:p14="http://schemas.microsoft.com/office/powerpoint/2010/main" val="3169992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Q19. Suppose you save the word document (Version 1), but keep the file open and make changes to it later without saving it yet (Version 2). Where does each version reside on the computer?</a:t>
            </a:r>
          </a:p>
          <a:p>
            <a:pPr marL="0" indent="0">
              <a:buNone/>
            </a:pPr>
            <a:endParaRPr lang="en-US" dirty="0"/>
          </a:p>
          <a:p>
            <a:pPr marL="514350" indent="-514350">
              <a:buAutoNum type="alphaLcParenR"/>
            </a:pPr>
            <a:r>
              <a:rPr lang="en-US" dirty="0" smtClean="0"/>
              <a:t>Both versions are on the hard drive</a:t>
            </a:r>
          </a:p>
          <a:p>
            <a:pPr marL="514350" indent="-514350">
              <a:buAutoNum type="alphaLcParenR"/>
            </a:pPr>
            <a:r>
              <a:rPr lang="en-US" dirty="0" smtClean="0"/>
              <a:t>Version 1 is on the hard drive; version 2 is in RAM</a:t>
            </a:r>
          </a:p>
          <a:p>
            <a:pPr marL="514350" indent="-514350">
              <a:buAutoNum type="alphaLcParenR"/>
            </a:pPr>
            <a:r>
              <a:rPr lang="en-US" dirty="0" smtClean="0"/>
              <a:t>Version 2 is on the hard drive; version 1 is in RAM</a:t>
            </a:r>
          </a:p>
          <a:p>
            <a:pPr marL="514350" indent="-514350">
              <a:buAutoNum type="alphaLcParenR"/>
            </a:pPr>
            <a:r>
              <a:rPr lang="en-US" dirty="0" smtClean="0"/>
              <a:t>Both versions are in RAM</a:t>
            </a:r>
          </a:p>
          <a:p>
            <a:pPr marL="514350" indent="-514350">
              <a:buAutoNum type="alphaLcParenR"/>
            </a:pPr>
            <a:r>
              <a:rPr lang="en-US" dirty="0" smtClean="0"/>
              <a:t>None of the above</a:t>
            </a:r>
          </a:p>
          <a:p>
            <a:pPr marL="0" indent="0">
              <a:buNone/>
            </a:pPr>
            <a:endParaRPr lang="en-US" dirty="0" smtClean="0"/>
          </a:p>
        </p:txBody>
      </p:sp>
    </p:spTree>
    <p:extLst>
      <p:ext uri="{BB962C8B-B14F-4D97-AF65-F5344CB8AC3E}">
        <p14:creationId xmlns:p14="http://schemas.microsoft.com/office/powerpoint/2010/main" val="3664067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Q19. Suppose you save the word document (Version 1), but keep the file open and make changes to it later without saving it yet (Version 2). Where does each version reside on the computer?</a:t>
            </a:r>
          </a:p>
          <a:p>
            <a:pPr marL="0" indent="0">
              <a:buNone/>
            </a:pPr>
            <a:endParaRPr lang="en-US" dirty="0"/>
          </a:p>
          <a:p>
            <a:pPr marL="514350" indent="-514350">
              <a:buAutoNum type="alphaLcParenR"/>
            </a:pPr>
            <a:r>
              <a:rPr lang="en-US" dirty="0" smtClean="0"/>
              <a:t>Both versions are on the hard drive</a:t>
            </a:r>
          </a:p>
          <a:p>
            <a:pPr marL="514350" indent="-514350">
              <a:buAutoNum type="alphaLcParenR"/>
            </a:pPr>
            <a:r>
              <a:rPr lang="en-US" b="1" dirty="0" smtClean="0">
                <a:solidFill>
                  <a:schemeClr val="accent2"/>
                </a:solidFill>
              </a:rPr>
              <a:t>Version 1 is on the hard drive; version 2 is in RAM</a:t>
            </a:r>
          </a:p>
          <a:p>
            <a:pPr marL="514350" indent="-514350">
              <a:buAutoNum type="alphaLcParenR"/>
            </a:pPr>
            <a:r>
              <a:rPr lang="en-US" dirty="0" smtClean="0"/>
              <a:t>Version 2 is on the hard drive; version 1 is in RAM</a:t>
            </a:r>
          </a:p>
          <a:p>
            <a:pPr marL="514350" indent="-514350">
              <a:buAutoNum type="alphaLcParenR"/>
            </a:pPr>
            <a:r>
              <a:rPr lang="en-US" dirty="0" smtClean="0"/>
              <a:t>Both versions are in RAM</a:t>
            </a:r>
          </a:p>
          <a:p>
            <a:pPr marL="514350" indent="-514350">
              <a:buAutoNum type="alphaLcParenR"/>
            </a:pPr>
            <a:r>
              <a:rPr lang="en-US" dirty="0" smtClean="0"/>
              <a:t>None of the above</a:t>
            </a:r>
          </a:p>
          <a:p>
            <a:pPr marL="0" indent="0">
              <a:buNone/>
            </a:pPr>
            <a:endParaRPr lang="en-US" dirty="0" smtClean="0"/>
          </a:p>
        </p:txBody>
      </p:sp>
    </p:spTree>
    <p:extLst>
      <p:ext uri="{BB962C8B-B14F-4D97-AF65-F5344CB8AC3E}">
        <p14:creationId xmlns:p14="http://schemas.microsoft.com/office/powerpoint/2010/main" val="282955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Q2. Which of the following is </a:t>
            </a:r>
            <a:r>
              <a:rPr lang="en-US" b="1" dirty="0" smtClean="0"/>
              <a:t>not</a:t>
            </a:r>
            <a:r>
              <a:rPr lang="en-US" dirty="0" smtClean="0"/>
              <a:t> a component on the motherboard?</a:t>
            </a:r>
          </a:p>
          <a:p>
            <a:endParaRPr lang="en-US" dirty="0"/>
          </a:p>
          <a:p>
            <a:pPr marL="514350" indent="-514350">
              <a:buFont typeface="+mj-lt"/>
              <a:buAutoNum type="alphaLcParenR"/>
            </a:pPr>
            <a:r>
              <a:rPr lang="en-US" dirty="0" smtClean="0"/>
              <a:t>CPU</a:t>
            </a:r>
          </a:p>
          <a:p>
            <a:pPr marL="514350" indent="-514350">
              <a:buFont typeface="+mj-lt"/>
              <a:buAutoNum type="alphaLcParenR"/>
            </a:pPr>
            <a:r>
              <a:rPr lang="en-US" dirty="0" smtClean="0"/>
              <a:t>RAM</a:t>
            </a:r>
          </a:p>
          <a:p>
            <a:pPr marL="514350" indent="-514350">
              <a:buFont typeface="+mj-lt"/>
              <a:buAutoNum type="alphaLcParenR"/>
            </a:pPr>
            <a:r>
              <a:rPr lang="en-US" dirty="0" smtClean="0"/>
              <a:t>Expansion cards</a:t>
            </a:r>
          </a:p>
          <a:p>
            <a:pPr marL="514350" indent="-514350">
              <a:buFont typeface="+mj-lt"/>
              <a:buAutoNum type="alphaLcParenR"/>
            </a:pPr>
            <a:r>
              <a:rPr lang="en-US" dirty="0" smtClean="0"/>
              <a:t>Keyboard</a:t>
            </a:r>
          </a:p>
          <a:p>
            <a:pPr marL="514350" indent="-514350">
              <a:buFont typeface="+mj-lt"/>
              <a:buAutoNum type="alphaLcParenR"/>
            </a:pPr>
            <a:r>
              <a:rPr lang="en-US" dirty="0" smtClean="0"/>
              <a:t>Interface cards</a:t>
            </a:r>
            <a:endParaRPr lang="en-US" dirty="0"/>
          </a:p>
        </p:txBody>
      </p:sp>
    </p:spTree>
    <p:extLst>
      <p:ext uri="{BB962C8B-B14F-4D97-AF65-F5344CB8AC3E}">
        <p14:creationId xmlns:p14="http://schemas.microsoft.com/office/powerpoint/2010/main" val="4242890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Q20. Inside the CPU, the control unit manages four basic operations which are part of the machine cycle. Arrange the steps of the machine cycle (processing cycle) in the order that they are performed.</a:t>
            </a:r>
          </a:p>
          <a:p>
            <a:pPr marL="0" indent="0">
              <a:buNone/>
            </a:pPr>
            <a:endParaRPr lang="en-US" dirty="0"/>
          </a:p>
          <a:p>
            <a:pPr marL="514350" indent="-514350">
              <a:buAutoNum type="alphaLcParenR"/>
            </a:pPr>
            <a:r>
              <a:rPr lang="en-US" dirty="0" smtClean="0"/>
              <a:t>Fetch, decode, execute, store</a:t>
            </a:r>
          </a:p>
          <a:p>
            <a:pPr marL="514350" indent="-514350">
              <a:buAutoNum type="alphaLcParenR"/>
            </a:pPr>
            <a:r>
              <a:rPr lang="en-US" dirty="0" smtClean="0"/>
              <a:t>Fetch, execute, decode, store</a:t>
            </a:r>
          </a:p>
          <a:p>
            <a:pPr marL="514350" indent="-514350">
              <a:buAutoNum type="alphaLcParenR"/>
            </a:pPr>
            <a:r>
              <a:rPr lang="en-US" dirty="0" smtClean="0"/>
              <a:t>Execute, decode, store, fetch</a:t>
            </a:r>
          </a:p>
          <a:p>
            <a:pPr marL="514350" indent="-514350">
              <a:buAutoNum type="alphaLcParenR"/>
            </a:pPr>
            <a:r>
              <a:rPr lang="en-US" dirty="0" smtClean="0"/>
              <a:t>Decode, execute, store, fetch</a:t>
            </a:r>
          </a:p>
          <a:p>
            <a:pPr marL="514350" indent="-514350">
              <a:buAutoNum type="alphaLcParenR"/>
            </a:pPr>
            <a:r>
              <a:rPr lang="en-US" dirty="0" smtClean="0"/>
              <a:t>Execute, fetch, decode, store</a:t>
            </a:r>
          </a:p>
          <a:p>
            <a:pPr marL="0" indent="0">
              <a:buNone/>
            </a:pPr>
            <a:endParaRPr lang="en-US" dirty="0" smtClean="0"/>
          </a:p>
        </p:txBody>
      </p:sp>
    </p:spTree>
    <p:extLst>
      <p:ext uri="{BB962C8B-B14F-4D97-AF65-F5344CB8AC3E}">
        <p14:creationId xmlns:p14="http://schemas.microsoft.com/office/powerpoint/2010/main" val="1627772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Q20. Inside the CPU, the control unit manages four basic operations which are part of the machine cycle. Arrange the steps of the machine cycle (processing cycle) in the order that they are performed.</a:t>
            </a:r>
          </a:p>
          <a:p>
            <a:pPr marL="0" indent="0">
              <a:buNone/>
            </a:pPr>
            <a:endParaRPr lang="en-US" dirty="0"/>
          </a:p>
          <a:p>
            <a:pPr marL="514350" indent="-514350">
              <a:buAutoNum type="alphaLcParenR"/>
            </a:pPr>
            <a:r>
              <a:rPr lang="en-US" b="1" dirty="0" smtClean="0">
                <a:solidFill>
                  <a:schemeClr val="accent2"/>
                </a:solidFill>
              </a:rPr>
              <a:t>Fetch, decode, execute, store</a:t>
            </a:r>
          </a:p>
          <a:p>
            <a:pPr marL="514350" indent="-514350">
              <a:buAutoNum type="alphaLcParenR"/>
            </a:pPr>
            <a:r>
              <a:rPr lang="en-US" dirty="0" smtClean="0"/>
              <a:t>Fetch, execute, decode, store</a:t>
            </a:r>
          </a:p>
          <a:p>
            <a:pPr marL="514350" indent="-514350">
              <a:buAutoNum type="alphaLcParenR"/>
            </a:pPr>
            <a:r>
              <a:rPr lang="en-US" dirty="0" smtClean="0"/>
              <a:t>Execute, decode, store, fetch</a:t>
            </a:r>
          </a:p>
          <a:p>
            <a:pPr marL="514350" indent="-514350">
              <a:buAutoNum type="alphaLcParenR"/>
            </a:pPr>
            <a:r>
              <a:rPr lang="en-US" dirty="0" smtClean="0"/>
              <a:t>Decode, execute, store, fetch</a:t>
            </a:r>
          </a:p>
          <a:p>
            <a:pPr marL="514350" indent="-514350">
              <a:buAutoNum type="alphaLcParenR"/>
            </a:pPr>
            <a:r>
              <a:rPr lang="en-US" dirty="0" smtClean="0"/>
              <a:t>Execute, fetch, decode, store</a:t>
            </a:r>
          </a:p>
          <a:p>
            <a:pPr marL="0" indent="0">
              <a:buNone/>
            </a:pPr>
            <a:endParaRPr lang="en-US" dirty="0" smtClean="0"/>
          </a:p>
        </p:txBody>
      </p:sp>
    </p:spTree>
    <p:extLst>
      <p:ext uri="{BB962C8B-B14F-4D97-AF65-F5344CB8AC3E}">
        <p14:creationId xmlns:p14="http://schemas.microsoft.com/office/powerpoint/2010/main" val="2273775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187" y="2758700"/>
            <a:ext cx="4769225" cy="1325563"/>
          </a:xfrm>
        </p:spPr>
        <p:txBody>
          <a:bodyPr/>
          <a:lstStyle/>
          <a:p>
            <a:pPr algn="ctr"/>
            <a:r>
              <a:rPr lang="en-US" dirty="0" smtClean="0"/>
              <a:t>Bonus Questions:</a:t>
            </a:r>
            <a:br>
              <a:rPr lang="en-US" dirty="0" smtClean="0"/>
            </a:br>
            <a:r>
              <a:rPr lang="en-US" dirty="0" smtClean="0"/>
              <a:t>Bet your points!</a:t>
            </a:r>
            <a:endParaRPr lang="en-US" dirty="0"/>
          </a:p>
        </p:txBody>
      </p:sp>
    </p:spTree>
    <p:extLst>
      <p:ext uri="{BB962C8B-B14F-4D97-AF65-F5344CB8AC3E}">
        <p14:creationId xmlns:p14="http://schemas.microsoft.com/office/powerpoint/2010/main" val="3232284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 Arrange the memory from fastest to slowest:</a:t>
            </a:r>
          </a:p>
          <a:p>
            <a:r>
              <a:rPr lang="en-US" dirty="0" smtClean="0"/>
              <a:t>Hard disk</a:t>
            </a:r>
          </a:p>
          <a:p>
            <a:r>
              <a:rPr lang="en-US" dirty="0" smtClean="0"/>
              <a:t>Cache</a:t>
            </a:r>
          </a:p>
          <a:p>
            <a:r>
              <a:rPr lang="en-US" dirty="0" smtClean="0"/>
              <a:t>Registers</a:t>
            </a:r>
          </a:p>
          <a:p>
            <a:r>
              <a:rPr lang="en-US" dirty="0" smtClean="0"/>
              <a:t>RAM</a:t>
            </a:r>
          </a:p>
          <a:p>
            <a:pPr marL="0" indent="0">
              <a:buNone/>
            </a:pPr>
            <a:endParaRPr lang="en-US" dirty="0"/>
          </a:p>
        </p:txBody>
      </p:sp>
    </p:spTree>
    <p:extLst>
      <p:ext uri="{BB962C8B-B14F-4D97-AF65-F5344CB8AC3E}">
        <p14:creationId xmlns:p14="http://schemas.microsoft.com/office/powerpoint/2010/main" val="14802229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Q1. Arrange the memory from fastest to slowest:</a:t>
            </a:r>
          </a:p>
          <a:p>
            <a:r>
              <a:rPr lang="en-US" dirty="0" smtClean="0"/>
              <a:t>Hard disk</a:t>
            </a:r>
          </a:p>
          <a:p>
            <a:r>
              <a:rPr lang="en-US" dirty="0" smtClean="0"/>
              <a:t>Cache</a:t>
            </a:r>
          </a:p>
          <a:p>
            <a:r>
              <a:rPr lang="en-US" dirty="0" smtClean="0"/>
              <a:t>Registers</a:t>
            </a:r>
          </a:p>
          <a:p>
            <a:r>
              <a:rPr lang="en-US" dirty="0" smtClean="0"/>
              <a:t>RAM</a:t>
            </a:r>
          </a:p>
          <a:p>
            <a:pPr marL="0" indent="0">
              <a:buNone/>
            </a:pPr>
            <a:endParaRPr lang="en-US" dirty="0"/>
          </a:p>
          <a:p>
            <a:pPr marL="0" indent="0">
              <a:buNone/>
            </a:pPr>
            <a:r>
              <a:rPr lang="en-US" dirty="0" smtClean="0">
                <a:solidFill>
                  <a:schemeClr val="accent2"/>
                </a:solidFill>
              </a:rPr>
              <a:t>1 (fastest): Registers</a:t>
            </a:r>
          </a:p>
          <a:p>
            <a:pPr marL="0" indent="0">
              <a:buNone/>
            </a:pPr>
            <a:r>
              <a:rPr lang="en-US" dirty="0" smtClean="0">
                <a:solidFill>
                  <a:schemeClr val="accent2"/>
                </a:solidFill>
              </a:rPr>
              <a:t>2: Cache</a:t>
            </a:r>
          </a:p>
          <a:p>
            <a:pPr marL="0" indent="0">
              <a:buNone/>
            </a:pPr>
            <a:r>
              <a:rPr lang="en-US" dirty="0" smtClean="0">
                <a:solidFill>
                  <a:schemeClr val="accent2"/>
                </a:solidFill>
              </a:rPr>
              <a:t>3: RAM</a:t>
            </a:r>
          </a:p>
          <a:p>
            <a:pPr marL="0" indent="0">
              <a:buNone/>
            </a:pPr>
            <a:r>
              <a:rPr lang="en-US" dirty="0" smtClean="0">
                <a:solidFill>
                  <a:schemeClr val="accent2"/>
                </a:solidFill>
              </a:rPr>
              <a:t>4 (slowest): Hard disk</a:t>
            </a:r>
          </a:p>
        </p:txBody>
      </p:sp>
    </p:spTree>
    <p:extLst>
      <p:ext uri="{BB962C8B-B14F-4D97-AF65-F5344CB8AC3E}">
        <p14:creationId xmlns:p14="http://schemas.microsoft.com/office/powerpoint/2010/main" val="14393715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Q2. What are the steps of the booting process, in order of start to finish?</a:t>
            </a:r>
          </a:p>
          <a:p>
            <a:pPr marL="0" indent="0">
              <a:buNone/>
            </a:pPr>
            <a:endParaRPr lang="en-US" dirty="0"/>
          </a:p>
          <a:p>
            <a:pPr marL="0" indent="0">
              <a:buNone/>
            </a:pPr>
            <a:endParaRPr lang="en-US" dirty="0" smtClean="0">
              <a:solidFill>
                <a:schemeClr val="accent2"/>
              </a:solidFill>
            </a:endParaRPr>
          </a:p>
        </p:txBody>
      </p:sp>
    </p:spTree>
    <p:extLst>
      <p:ext uri="{BB962C8B-B14F-4D97-AF65-F5344CB8AC3E}">
        <p14:creationId xmlns:p14="http://schemas.microsoft.com/office/powerpoint/2010/main" val="3723543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Q2. What are the steps of the booting process, in order of start to finish?</a:t>
            </a:r>
          </a:p>
          <a:p>
            <a:pPr marL="0" indent="0">
              <a:buNone/>
            </a:pPr>
            <a:endParaRPr lang="en-US" dirty="0"/>
          </a:p>
          <a:p>
            <a:pPr marL="0" indent="0">
              <a:buNone/>
            </a:pPr>
            <a:endParaRPr lang="en-US" dirty="0" smtClean="0">
              <a:solidFill>
                <a:schemeClr val="accent2"/>
              </a:solidFill>
            </a:endParaRPr>
          </a:p>
        </p:txBody>
      </p:sp>
      <p:pic>
        <p:nvPicPr>
          <p:cNvPr id="4" name="Content Placeholder 9" descr="FG04_002_0135045118.jpg">
            <a:extLst>
              <a:ext uri="{FF2B5EF4-FFF2-40B4-BE49-F238E27FC236}">
                <a16:creationId xmlns="" xmlns:a16="http://schemas.microsoft.com/office/drawing/2014/main" id="{843F7028-CAA5-4BDE-9A2F-BC4CDF815E07}"/>
              </a:ext>
            </a:extLst>
          </p:cNvPr>
          <p:cNvPicPr>
            <a:picLocks noChangeAspect="1"/>
          </p:cNvPicPr>
          <p:nvPr/>
        </p:nvPicPr>
        <p:blipFill>
          <a:blip r:embed="rId2" cstate="print"/>
          <a:stretch>
            <a:fillRect/>
          </a:stretch>
        </p:blipFill>
        <p:spPr>
          <a:xfrm>
            <a:off x="3673512" y="1753814"/>
            <a:ext cx="4271397" cy="4350989"/>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503751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1095" y="2660090"/>
            <a:ext cx="6853518" cy="1325563"/>
          </a:xfrm>
        </p:spPr>
        <p:txBody>
          <a:bodyPr/>
          <a:lstStyle/>
          <a:p>
            <a:r>
              <a:rPr lang="en-US" dirty="0" smtClean="0"/>
              <a:t>Good luck on your exam!!!</a:t>
            </a:r>
            <a:endParaRPr lang="en-US" dirty="0"/>
          </a:p>
        </p:txBody>
      </p:sp>
    </p:spTree>
    <p:extLst>
      <p:ext uri="{BB962C8B-B14F-4D97-AF65-F5344CB8AC3E}">
        <p14:creationId xmlns:p14="http://schemas.microsoft.com/office/powerpoint/2010/main" val="2105906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Q2. Which of the following is </a:t>
            </a:r>
            <a:r>
              <a:rPr lang="en-US" b="1" dirty="0" smtClean="0"/>
              <a:t>not</a:t>
            </a:r>
            <a:r>
              <a:rPr lang="en-US" dirty="0" smtClean="0"/>
              <a:t> a component on the motherboard?</a:t>
            </a:r>
          </a:p>
          <a:p>
            <a:endParaRPr lang="en-US" dirty="0"/>
          </a:p>
          <a:p>
            <a:pPr marL="514350" indent="-514350">
              <a:buFont typeface="+mj-lt"/>
              <a:buAutoNum type="alphaLcParenR"/>
            </a:pPr>
            <a:r>
              <a:rPr lang="en-US" dirty="0" smtClean="0"/>
              <a:t>CPU</a:t>
            </a:r>
          </a:p>
          <a:p>
            <a:pPr marL="514350" indent="-514350">
              <a:buFont typeface="+mj-lt"/>
              <a:buAutoNum type="alphaLcParenR"/>
            </a:pPr>
            <a:r>
              <a:rPr lang="en-US" dirty="0" smtClean="0"/>
              <a:t>RAM</a:t>
            </a:r>
          </a:p>
          <a:p>
            <a:pPr marL="514350" indent="-514350">
              <a:buFont typeface="+mj-lt"/>
              <a:buAutoNum type="alphaLcParenR"/>
            </a:pPr>
            <a:r>
              <a:rPr lang="en-US" dirty="0" smtClean="0"/>
              <a:t>Expansion cards</a:t>
            </a:r>
          </a:p>
          <a:p>
            <a:pPr marL="514350" indent="-514350">
              <a:buFont typeface="+mj-lt"/>
              <a:buAutoNum type="alphaLcParenR"/>
            </a:pPr>
            <a:r>
              <a:rPr lang="en-US" b="1" dirty="0" smtClean="0">
                <a:solidFill>
                  <a:schemeClr val="accent2"/>
                </a:solidFill>
              </a:rPr>
              <a:t>Keyboard</a:t>
            </a:r>
          </a:p>
          <a:p>
            <a:pPr marL="514350" indent="-514350">
              <a:buFont typeface="+mj-lt"/>
              <a:buAutoNum type="alphaLcParenR"/>
            </a:pPr>
            <a:r>
              <a:rPr lang="en-US" dirty="0" smtClean="0"/>
              <a:t>Interface cards</a:t>
            </a:r>
            <a:endParaRPr lang="en-US" dirty="0"/>
          </a:p>
        </p:txBody>
      </p:sp>
      <p:sp>
        <p:nvSpPr>
          <p:cNvPr id="4" name="Content Placeholder 2">
            <a:extLst>
              <a:ext uri="{FF2B5EF4-FFF2-40B4-BE49-F238E27FC236}">
                <a16:creationId xmlns="" xmlns:a16="http://schemas.microsoft.com/office/drawing/2014/main" id="{8143D57C-3AAC-427B-9682-8478A332F6DC}"/>
              </a:ext>
            </a:extLst>
          </p:cNvPr>
          <p:cNvSpPr txBox="1">
            <a:spLocks/>
          </p:cNvSpPr>
          <p:nvPr/>
        </p:nvSpPr>
        <p:spPr>
          <a:xfrm>
            <a:off x="7458634" y="1832667"/>
            <a:ext cx="3446785" cy="39319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accent1"/>
                </a:solidFill>
              </a:rPr>
              <a:t>Remember… motherboard has:</a:t>
            </a:r>
          </a:p>
          <a:p>
            <a:r>
              <a:rPr lang="en-US" dirty="0" smtClean="0">
                <a:solidFill>
                  <a:schemeClr val="accent1"/>
                </a:solidFill>
              </a:rPr>
              <a:t>CPU</a:t>
            </a:r>
          </a:p>
          <a:p>
            <a:r>
              <a:rPr lang="en-US" dirty="0" smtClean="0">
                <a:solidFill>
                  <a:schemeClr val="accent1"/>
                </a:solidFill>
              </a:rPr>
              <a:t>RAM</a:t>
            </a:r>
          </a:p>
          <a:p>
            <a:r>
              <a:rPr lang="en-US" dirty="0" smtClean="0">
                <a:solidFill>
                  <a:schemeClr val="accent1"/>
                </a:solidFill>
              </a:rPr>
              <a:t>Interface cards </a:t>
            </a:r>
          </a:p>
          <a:p>
            <a:r>
              <a:rPr lang="en-US" dirty="0">
                <a:solidFill>
                  <a:schemeClr val="accent1"/>
                </a:solidFill>
              </a:rPr>
              <a:t>[</a:t>
            </a:r>
            <a:r>
              <a:rPr lang="en-US" dirty="0" smtClean="0">
                <a:solidFill>
                  <a:schemeClr val="accent1"/>
                </a:solidFill>
              </a:rPr>
              <a:t>connectors to] IO devices and display devices</a:t>
            </a:r>
          </a:p>
          <a:p>
            <a:r>
              <a:rPr lang="en-US" dirty="0" smtClean="0">
                <a:solidFill>
                  <a:schemeClr val="accent1"/>
                </a:solidFill>
              </a:rPr>
              <a:t>Expansion cards</a:t>
            </a:r>
            <a:endParaRPr lang="en-US" dirty="0">
              <a:solidFill>
                <a:schemeClr val="accent1"/>
              </a:solidFill>
            </a:endParaRPr>
          </a:p>
        </p:txBody>
      </p:sp>
    </p:spTree>
    <p:extLst>
      <p:ext uri="{BB962C8B-B14F-4D97-AF65-F5344CB8AC3E}">
        <p14:creationId xmlns:p14="http://schemas.microsoft.com/office/powerpoint/2010/main" val="47302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Q3.  How many bits make up a byte?</a:t>
            </a:r>
          </a:p>
          <a:p>
            <a:pPr marL="0" indent="0">
              <a:buNone/>
            </a:pPr>
            <a:endParaRPr lang="en-US" dirty="0"/>
          </a:p>
          <a:p>
            <a:pPr marL="514350" indent="-514350">
              <a:buFont typeface="+mj-lt"/>
              <a:buAutoNum type="alphaLcParenR"/>
            </a:pPr>
            <a:r>
              <a:rPr lang="en-US" dirty="0" smtClean="0"/>
              <a:t>8 bits</a:t>
            </a:r>
          </a:p>
          <a:p>
            <a:pPr marL="514350" indent="-514350">
              <a:buFont typeface="+mj-lt"/>
              <a:buAutoNum type="alphaLcParenR"/>
            </a:pPr>
            <a:r>
              <a:rPr lang="en-US" dirty="0" smtClean="0"/>
              <a:t>16 bits</a:t>
            </a:r>
          </a:p>
          <a:p>
            <a:pPr marL="514350" indent="-514350">
              <a:buFont typeface="+mj-lt"/>
              <a:buAutoNum type="alphaLcParenR"/>
            </a:pPr>
            <a:r>
              <a:rPr lang="en-US" dirty="0" smtClean="0"/>
              <a:t>32 bits</a:t>
            </a:r>
          </a:p>
          <a:p>
            <a:pPr marL="514350" indent="-514350">
              <a:buFont typeface="+mj-lt"/>
              <a:buAutoNum type="alphaLcParenR"/>
            </a:pPr>
            <a:r>
              <a:rPr lang="en-US" dirty="0" smtClean="0"/>
              <a:t>4 bits</a:t>
            </a:r>
          </a:p>
          <a:p>
            <a:pPr marL="514350" indent="-514350">
              <a:buFont typeface="+mj-lt"/>
              <a:buAutoNum type="alphaLcParenR"/>
            </a:pPr>
            <a:r>
              <a:rPr lang="en-US" dirty="0" smtClean="0"/>
              <a:t>None of the above</a:t>
            </a:r>
            <a:endParaRPr lang="en-US" dirty="0"/>
          </a:p>
        </p:txBody>
      </p:sp>
    </p:spTree>
    <p:extLst>
      <p:ext uri="{BB962C8B-B14F-4D97-AF65-F5344CB8AC3E}">
        <p14:creationId xmlns:p14="http://schemas.microsoft.com/office/powerpoint/2010/main" val="2638269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Q3.  How many bits make up a byte?</a:t>
            </a:r>
          </a:p>
          <a:p>
            <a:pPr marL="0" indent="0">
              <a:buNone/>
            </a:pPr>
            <a:endParaRPr lang="en-US" dirty="0"/>
          </a:p>
          <a:p>
            <a:pPr marL="514350" indent="-514350">
              <a:buFont typeface="+mj-lt"/>
              <a:buAutoNum type="alphaLcParenR"/>
            </a:pPr>
            <a:r>
              <a:rPr lang="en-US" b="1" dirty="0" smtClean="0">
                <a:solidFill>
                  <a:schemeClr val="accent2"/>
                </a:solidFill>
              </a:rPr>
              <a:t>8 bits</a:t>
            </a:r>
          </a:p>
          <a:p>
            <a:pPr marL="514350" indent="-514350">
              <a:buFont typeface="+mj-lt"/>
              <a:buAutoNum type="alphaLcParenR"/>
            </a:pPr>
            <a:r>
              <a:rPr lang="en-US" dirty="0" smtClean="0"/>
              <a:t>16 bits</a:t>
            </a:r>
          </a:p>
          <a:p>
            <a:pPr marL="514350" indent="-514350">
              <a:buFont typeface="+mj-lt"/>
              <a:buAutoNum type="alphaLcParenR"/>
            </a:pPr>
            <a:r>
              <a:rPr lang="en-US" dirty="0" smtClean="0"/>
              <a:t>32 bits</a:t>
            </a:r>
          </a:p>
          <a:p>
            <a:pPr marL="514350" indent="-514350">
              <a:buFont typeface="+mj-lt"/>
              <a:buAutoNum type="alphaLcParenR"/>
            </a:pPr>
            <a:r>
              <a:rPr lang="en-US" dirty="0" smtClean="0"/>
              <a:t>4 bits</a:t>
            </a:r>
          </a:p>
          <a:p>
            <a:pPr marL="514350" indent="-514350">
              <a:buFont typeface="+mj-lt"/>
              <a:buAutoNum type="alphaLcParenR"/>
            </a:pPr>
            <a:r>
              <a:rPr lang="en-US" dirty="0" smtClean="0"/>
              <a:t>None of the above</a:t>
            </a:r>
            <a:endParaRPr lang="en-US" dirty="0"/>
          </a:p>
        </p:txBody>
      </p:sp>
    </p:spTree>
    <p:extLst>
      <p:ext uri="{BB962C8B-B14F-4D97-AF65-F5344CB8AC3E}">
        <p14:creationId xmlns:p14="http://schemas.microsoft.com/office/powerpoint/2010/main" val="603333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Q4.  The binary number 1010 is what decimal number?</a:t>
            </a:r>
          </a:p>
          <a:p>
            <a:pPr marL="0" indent="0">
              <a:buNone/>
            </a:pPr>
            <a:endParaRPr lang="en-US" dirty="0"/>
          </a:p>
          <a:p>
            <a:pPr marL="514350" indent="-514350">
              <a:buFont typeface="+mj-lt"/>
              <a:buAutoNum type="alphaLcParenR"/>
            </a:pPr>
            <a:r>
              <a:rPr lang="en-US" dirty="0" smtClean="0"/>
              <a:t>11</a:t>
            </a:r>
          </a:p>
          <a:p>
            <a:pPr marL="514350" indent="-514350">
              <a:buFont typeface="+mj-lt"/>
              <a:buAutoNum type="alphaLcParenR"/>
            </a:pPr>
            <a:r>
              <a:rPr lang="en-US" dirty="0" smtClean="0"/>
              <a:t>32</a:t>
            </a:r>
          </a:p>
          <a:p>
            <a:pPr marL="514350" indent="-514350">
              <a:buFont typeface="+mj-lt"/>
              <a:buAutoNum type="alphaLcParenR"/>
            </a:pPr>
            <a:r>
              <a:rPr lang="en-US" dirty="0" smtClean="0"/>
              <a:t>15</a:t>
            </a:r>
          </a:p>
          <a:p>
            <a:pPr marL="514350" indent="-514350">
              <a:buFont typeface="+mj-lt"/>
              <a:buAutoNum type="alphaLcParenR"/>
            </a:pPr>
            <a:r>
              <a:rPr lang="en-US" dirty="0" smtClean="0"/>
              <a:t>7</a:t>
            </a:r>
          </a:p>
          <a:p>
            <a:pPr marL="514350" indent="-514350">
              <a:buFont typeface="+mj-lt"/>
              <a:buAutoNum type="alphaLcParenR"/>
            </a:pPr>
            <a:r>
              <a:rPr lang="en-US" dirty="0" smtClean="0"/>
              <a:t>8</a:t>
            </a:r>
          </a:p>
        </p:txBody>
      </p:sp>
    </p:spTree>
    <p:extLst>
      <p:ext uri="{BB962C8B-B14F-4D97-AF65-F5344CB8AC3E}">
        <p14:creationId xmlns:p14="http://schemas.microsoft.com/office/powerpoint/2010/main" val="25245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847"/>
            <a:ext cx="10515600" cy="5630116"/>
          </a:xfrm>
        </p:spPr>
        <p:txBody>
          <a:bodyPr/>
          <a:lstStyle/>
          <a:p>
            <a:pPr marL="0" indent="0">
              <a:buNone/>
            </a:pPr>
            <a:r>
              <a:rPr lang="en-US" dirty="0" smtClean="0"/>
              <a:t>Q4.  The binary number 1010 is what decimal number?</a:t>
            </a:r>
          </a:p>
          <a:p>
            <a:pPr marL="0" indent="0">
              <a:buNone/>
            </a:pPr>
            <a:endParaRPr lang="en-US" dirty="0"/>
          </a:p>
          <a:p>
            <a:pPr marL="514350" indent="-514350">
              <a:buFont typeface="+mj-lt"/>
              <a:buAutoNum type="alphaLcParenR"/>
            </a:pPr>
            <a:r>
              <a:rPr lang="en-US" dirty="0" smtClean="0"/>
              <a:t>11</a:t>
            </a:r>
          </a:p>
          <a:p>
            <a:pPr marL="514350" indent="-514350">
              <a:buFont typeface="+mj-lt"/>
              <a:buAutoNum type="alphaLcParenR"/>
            </a:pPr>
            <a:r>
              <a:rPr lang="en-US" dirty="0" smtClean="0"/>
              <a:t>32</a:t>
            </a:r>
          </a:p>
          <a:p>
            <a:pPr marL="514350" indent="-514350">
              <a:buFont typeface="+mj-lt"/>
              <a:buAutoNum type="alphaLcParenR"/>
            </a:pPr>
            <a:r>
              <a:rPr lang="en-US" dirty="0" smtClean="0"/>
              <a:t>15</a:t>
            </a:r>
          </a:p>
          <a:p>
            <a:pPr marL="514350" indent="-514350">
              <a:buFont typeface="+mj-lt"/>
              <a:buAutoNum type="alphaLcParenR"/>
            </a:pPr>
            <a:r>
              <a:rPr lang="en-US" dirty="0" smtClean="0"/>
              <a:t>7</a:t>
            </a:r>
          </a:p>
          <a:p>
            <a:pPr marL="514350" indent="-514350">
              <a:buFont typeface="+mj-lt"/>
              <a:buAutoNum type="alphaLcParenR"/>
            </a:pPr>
            <a:r>
              <a:rPr lang="en-US" b="1" dirty="0" smtClean="0">
                <a:solidFill>
                  <a:schemeClr val="accent2"/>
                </a:solidFill>
              </a:rPr>
              <a:t>8</a:t>
            </a:r>
          </a:p>
        </p:txBody>
      </p:sp>
    </p:spTree>
    <p:extLst>
      <p:ext uri="{BB962C8B-B14F-4D97-AF65-F5344CB8AC3E}">
        <p14:creationId xmlns:p14="http://schemas.microsoft.com/office/powerpoint/2010/main" val="1818594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1499</Words>
  <Application>Microsoft Office PowerPoint</Application>
  <PresentationFormat>Widescreen</PresentationFormat>
  <Paragraphs>311</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Computer Literacy HQ</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Bonus Questions: Bet your points!</vt:lpstr>
      <vt:lpstr>PowerPoint Presentation</vt:lpstr>
      <vt:lpstr>PowerPoint Presentation</vt:lpstr>
      <vt:lpstr>PowerPoint Presentation</vt:lpstr>
      <vt:lpstr>PowerPoint Presentation</vt:lpstr>
      <vt:lpstr>Good luck on your exam!!!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template</dc:creator>
  <cp:lastModifiedBy>template</cp:lastModifiedBy>
  <cp:revision>8</cp:revision>
  <dcterms:created xsi:type="dcterms:W3CDTF">2018-02-21T16:09:19Z</dcterms:created>
  <dcterms:modified xsi:type="dcterms:W3CDTF">2018-02-21T17:00:17Z</dcterms:modified>
</cp:coreProperties>
</file>