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8"/>
  </p:notesMasterIdLst>
  <p:handoutMasterIdLst>
    <p:handoutMasterId r:id="rId19"/>
  </p:handoutMasterIdLst>
  <p:sldIdLst>
    <p:sldId id="268" r:id="rId5"/>
    <p:sldId id="285" r:id="rId6"/>
    <p:sldId id="269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82720" autoAdjust="0"/>
  </p:normalViewPr>
  <p:slideViewPr>
    <p:cSldViewPr snapToGrid="0" snapToObjects="1">
      <p:cViewPr varScale="1">
        <p:scale>
          <a:sx n="111" d="100"/>
          <a:sy n="11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369B-BC10-5046-BF9A-0E8159A13F0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1F7-026F-2C4E-9A2B-24F055F6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0E6B-BFB5-3E41-9F48-2D15B9D52AD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D18F-38E9-454A-8D1E-9A3ED3A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Conjecture:</a:t>
            </a:r>
            <a:r>
              <a:rPr lang="en-US" baseline="0" dirty="0" smtClean="0"/>
              <a:t> keys of any integer range can be done in linear time</a:t>
            </a:r>
          </a:p>
          <a:p>
            <a:r>
              <a:rPr lang="en-US" baseline="0" dirty="0" smtClean="0"/>
              <a:t>Best bound for any N: Han and </a:t>
            </a:r>
            <a:r>
              <a:rPr lang="en-US" baseline="0" dirty="0" err="1" smtClean="0"/>
              <a:t>Thorup</a:t>
            </a:r>
            <a:r>
              <a:rPr lang="en-US" baseline="0" dirty="0" smtClean="0"/>
              <a:t> (2002) O(n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loglogN</a:t>
            </a:r>
            <a:r>
              <a:rPr lang="en-US" baseline="0" dirty="0" smtClean="0"/>
              <a:t>) )</a:t>
            </a:r>
          </a:p>
          <a:p>
            <a:r>
              <a:rPr lang="en-US" baseline="0" dirty="0" smtClean="0"/>
              <a:t>Best known parallel-sort for practical use is </a:t>
            </a:r>
            <a:r>
              <a:rPr lang="en-US" baseline="0" dirty="0" err="1" smtClean="0"/>
              <a:t>bitonic</a:t>
            </a:r>
            <a:r>
              <a:rPr lang="en-US" baseline="0" dirty="0" smtClean="0"/>
              <a:t> sort O(lg^2 n) time </a:t>
            </a:r>
            <a:r>
              <a:rPr lang="mr-IN" baseline="0" dirty="0" smtClean="0"/>
              <a:t>–</a:t>
            </a:r>
            <a:r>
              <a:rPr lang="en-US" baseline="0" dirty="0" smtClean="0"/>
              <a:t> due to Prof. Kenneth Batcher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On-board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answering last one,</a:t>
            </a:r>
            <a:r>
              <a:rPr lang="en-US" baseline="0" dirty="0" smtClean="0"/>
              <a:t> show</a:t>
            </a:r>
            <a:r>
              <a:rPr lang="en-US" dirty="0" smtClean="0"/>
              <a:t>: FOR SMALL ENOUGH VALUES</a:t>
            </a:r>
            <a:r>
              <a:rPr lang="en-US" baseline="0" dirty="0" smtClean="0"/>
              <a:t> OF N</a:t>
            </a:r>
            <a:r>
              <a:rPr lang="mr-IN" baseline="0" dirty="0" smtClean="0"/>
              <a:t>…</a:t>
            </a:r>
            <a:r>
              <a:rPr lang="en-US" baseline="0" dirty="0" smtClean="0"/>
              <a:t>. N can be </a:t>
            </a:r>
            <a:r>
              <a:rPr lang="en-US" baseline="0" dirty="0" err="1" smtClean="0"/>
              <a:t>n^c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 of sorting algorithms so far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548-9941-644F-AEF3-C24995965D4D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8D06-153A-384C-9B99-C52640891768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D929-CC18-7742-A3E5-0E6CA9A8CEE9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D9F-A263-BA43-A248-DE6049735EFB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5823-7F67-9F4D-AA89-F610DF01C789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9E01-5838-6E4F-9B48-5C3F36FB35C4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0DF4-5F4F-AE45-8B91-5C663BB14A1C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E5F-E85A-ED45-9F01-94146D769706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28E-0702-A448-8EA0-E0FDC9C20E24}" type="datetime1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286-A39B-B842-8E13-A3113B27464B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082-3275-4C43-A0A5-91FF056B948D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90F0-C472-B24D-AB0E-0CD2F057EC1A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Linear-time Sorting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for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70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a sequence of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/>
              <a:t> </a:t>
            </a:r>
            <a:r>
              <a:rPr lang="en-US" b="1" i="1" dirty="0" smtClean="0">
                <a:latin typeface="Times New Roman" charset="0"/>
              </a:rPr>
              <a:t>b</a:t>
            </a:r>
            <a:r>
              <a:rPr lang="en-US" dirty="0"/>
              <a:t>-bit integers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b="1" i="1" baseline="-25000" dirty="0" err="1">
                <a:latin typeface="Times New Roman" charset="0"/>
              </a:rPr>
              <a:t>b</a:t>
            </a:r>
            <a:r>
              <a:rPr lang="en-US" b="1" i="1" baseline="-25000" dirty="0">
                <a:latin typeface="Symbol" charset="0"/>
              </a:rPr>
              <a:t> </a:t>
            </a:r>
            <a:r>
              <a:rPr lang="en-US" baseline="-25000" dirty="0">
                <a:latin typeface="Symbol" charset="0"/>
              </a:rPr>
              <a:t>- 1</a:t>
            </a:r>
            <a:r>
              <a:rPr lang="en-US" b="1" i="1" dirty="0">
                <a:latin typeface="Times New Roman" charset="0"/>
              </a:rPr>
              <a:t> … 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represent each element as a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/>
              <a:t>-tuple of integers in the range </a:t>
            </a:r>
            <a:r>
              <a:rPr lang="en-US" dirty="0">
                <a:latin typeface="Times New Roman" charset="0"/>
              </a:rPr>
              <a:t>[0, 1]</a:t>
            </a:r>
            <a:r>
              <a:rPr lang="en-US" dirty="0"/>
              <a:t> and apply radix-sort with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</a:t>
            </a:r>
            <a:r>
              <a:rPr lang="en-US" dirty="0">
                <a:latin typeface="Times New Roman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dirty="0"/>
              <a:t>This application of the radix-sort algorithm runs in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 err="1">
                <a:latin typeface="Times New Roman" charset="0"/>
              </a:rPr>
              <a:t>bn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time 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we can sort a sequence of 32-bit integers in linear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81114" y="3760051"/>
            <a:ext cx="5898555" cy="2621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binaryRadixSort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dirty="0">
                <a:solidFill>
                  <a:schemeClr val="accent2"/>
                </a:solidFill>
              </a:rPr>
              <a:t>-</a:t>
            </a:r>
            <a:r>
              <a:rPr lang="en-US" sz="2000" dirty="0" smtClean="0">
                <a:solidFill>
                  <a:schemeClr val="accent2"/>
                </a:solidFill>
              </a:rPr>
              <a:t>bit integers </a:t>
            </a: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Output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sorted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replace each element </a:t>
            </a:r>
            <a:r>
              <a:rPr lang="en-US" sz="2000" b="1" i="1" dirty="0" smtClean="0">
                <a:solidFill>
                  <a:schemeClr val="accent2"/>
                </a:solidFill>
              </a:rPr>
              <a:t>x</a:t>
            </a:r>
            <a:r>
              <a:rPr lang="en-US" sz="2000" dirty="0" smtClean="0">
                <a:solidFill>
                  <a:schemeClr val="accent2"/>
                </a:solidFill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with the item (0</a:t>
            </a:r>
            <a:r>
              <a:rPr lang="en-US" sz="2000" b="1" i="1" dirty="0">
                <a:solidFill>
                  <a:schemeClr val="accent2"/>
                </a:solidFill>
              </a:rPr>
              <a:t>, x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 </a:t>
            </a:r>
            <a:r>
              <a:rPr 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0 </a:t>
            </a:r>
            <a:r>
              <a:rPr lang="en-US" sz="2000" b="1" dirty="0">
                <a:solidFill>
                  <a:srgbClr val="000000"/>
                </a:solidFill>
              </a:rPr>
              <a:t>to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 - 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	replace the key </a:t>
            </a:r>
            <a:r>
              <a:rPr lang="en-US" sz="2000" b="1" i="1" dirty="0">
                <a:solidFill>
                  <a:schemeClr val="accent2"/>
                </a:solidFill>
              </a:rPr>
              <a:t>k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		each item (</a:t>
            </a:r>
            <a:r>
              <a:rPr lang="en-US" sz="2000" b="1" i="1" dirty="0">
                <a:solidFill>
                  <a:schemeClr val="accent2"/>
                </a:solidFill>
              </a:rPr>
              <a:t>k, x</a:t>
            </a:r>
            <a:r>
              <a:rPr lang="en-US" sz="2000" dirty="0">
                <a:solidFill>
                  <a:schemeClr val="accent2"/>
                </a:solidFill>
              </a:rPr>
              <a:t>) of </a:t>
            </a:r>
            <a:r>
              <a:rPr lang="en-US" sz="2000" b="1" i="1" dirty="0" smtClean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 with </a:t>
            </a:r>
            <a:r>
              <a:rPr lang="en-US" sz="2000" dirty="0">
                <a:solidFill>
                  <a:schemeClr val="accent2"/>
                </a:solidFill>
              </a:rPr>
              <a:t>bit 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b="1" i="1" dirty="0" err="1">
                <a:solidFill>
                  <a:schemeClr val="tx2"/>
                </a:solidFill>
              </a:rPr>
              <a:t>bucketSort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S, </a:t>
            </a:r>
            <a:r>
              <a:rPr lang="en-US" sz="2000" dirty="0">
                <a:solidFill>
                  <a:schemeClr val="tx2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1422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23900" y="2400865"/>
            <a:ext cx="685800" cy="3429000"/>
            <a:chOff x="816" y="1488"/>
            <a:chExt cx="432" cy="2160"/>
          </a:xfrm>
        </p:grpSpPr>
        <p:cxnSp>
          <p:nvCxnSpPr>
            <p:cNvPr id="7" name="AutoShape 5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1001</a:t>
              </a:r>
              <a:endParaRPr lang="en-US" b="1" i="1" dirty="0">
                <a:latin typeface="Times New Roman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0010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1110</a:t>
              </a:r>
              <a:endParaRPr lang="en-US" b="1" i="1">
                <a:latin typeface="Times New Roman" charset="0"/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2400300" y="2400865"/>
            <a:ext cx="685800" cy="3429000"/>
            <a:chOff x="1728" y="1536"/>
            <a:chExt cx="432" cy="2160"/>
          </a:xfrm>
        </p:grpSpPr>
        <p:cxnSp>
          <p:nvCxnSpPr>
            <p:cNvPr id="14" name="AutoShape 15"/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001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76700" y="2400865"/>
            <a:ext cx="685800" cy="3429000"/>
            <a:chOff x="816" y="1488"/>
            <a:chExt cx="432" cy="2160"/>
          </a:xfrm>
        </p:grpSpPr>
        <p:cxnSp>
          <p:nvCxnSpPr>
            <p:cNvPr id="21" name="AutoShape 22"/>
            <p:cNvCxnSpPr>
              <a:cxnSpLocks noChangeShapeType="1"/>
              <a:stCxn id="22" idx="2"/>
              <a:endCxn id="26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</a:t>
              </a:r>
              <a:endParaRPr lang="en-US" b="1" i="1" dirty="0">
                <a:latin typeface="Times New Roman" charset="0"/>
              </a:endParaRP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</a:t>
              </a: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</a:t>
              </a:r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</a:t>
              </a:r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753100" y="2400865"/>
            <a:ext cx="685800" cy="3429000"/>
            <a:chOff x="816" y="1488"/>
            <a:chExt cx="432" cy="2160"/>
          </a:xfrm>
        </p:grpSpPr>
        <p:cxnSp>
          <p:nvCxnSpPr>
            <p:cNvPr id="28" name="AutoShape 29"/>
            <p:cNvCxnSpPr>
              <a:cxnSpLocks noChangeShapeType="1"/>
              <a:stCxn id="29" idx="2"/>
              <a:endCxn id="33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01</a:t>
              </a:r>
              <a:endParaRPr lang="en-US" b="1" i="1" dirty="0">
                <a:latin typeface="Times New Roman" charset="0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01</a:t>
              </a: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10</a:t>
              </a: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01</a:t>
              </a: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10</a:t>
              </a: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7429500" y="2400865"/>
            <a:ext cx="685800" cy="3429000"/>
            <a:chOff x="816" y="1488"/>
            <a:chExt cx="432" cy="2160"/>
          </a:xfrm>
        </p:grpSpPr>
        <p:cxnSp>
          <p:nvCxnSpPr>
            <p:cNvPr id="35" name="AutoShape 36"/>
            <p:cNvCxnSpPr>
              <a:cxnSpLocks noChangeShapeType="1"/>
              <a:stCxn id="36" idx="2"/>
              <a:endCxn id="40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001</a:t>
              </a: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010</a:t>
              </a:r>
            </a:p>
          </p:txBody>
        </p:sp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001</a:t>
              </a: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101</a:t>
              </a: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110</a:t>
              </a:r>
            </a:p>
          </p:txBody>
        </p:sp>
      </p:grpSp>
      <p:sp>
        <p:nvSpPr>
          <p:cNvPr id="41" name="AutoShape 43"/>
          <p:cNvSpPr>
            <a:spLocks noChangeArrowheads="1"/>
          </p:cNvSpPr>
          <p:nvPr/>
        </p:nvSpPr>
        <p:spPr bwMode="auto">
          <a:xfrm rot="16200000">
            <a:off x="17145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 rot="16200000">
            <a:off x="33909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 rot="16200000">
            <a:off x="50673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 rot="16200000">
            <a:off x="67437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1369" y="1417638"/>
            <a:ext cx="5528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Use radix sort to sort sequence of 4-bit integers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410894" y="2413316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091995" y="2423804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E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2575" y="2400865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6596" y="2388413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6316" y="2403142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600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47" y="1417638"/>
            <a:ext cx="8343153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Describe an efficient method to sort a sequence of </a:t>
            </a:r>
            <a:r>
              <a:rPr lang="en-US" i="1" dirty="0" smtClean="0"/>
              <a:t>n </a:t>
            </a:r>
            <a:r>
              <a:rPr lang="en-US" dirty="0" smtClean="0"/>
              <a:t>elements if</a:t>
            </a:r>
            <a:r>
              <a:rPr lang="mr-IN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the keys fall into the range of [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i="1" dirty="0" smtClean="0"/>
              <a:t>- 5n, n</a:t>
            </a:r>
            <a:r>
              <a:rPr lang="en-US" i="1" baseline="30000" dirty="0" smtClean="0"/>
              <a:t>2</a:t>
            </a:r>
            <a:r>
              <a:rPr lang="en-US" i="1" dirty="0" smtClean="0"/>
              <a:t> + 5n</a:t>
            </a:r>
            <a:r>
              <a:rPr lang="en-US" dirty="0" smtClean="0"/>
              <a:t>].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the keys can be one of 26 possible characters.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the keys are strings whose lengths vary from 1 to 30.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the keys fall into </a:t>
            </a:r>
            <a:r>
              <a:rPr lang="en-US" dirty="0"/>
              <a:t>the range [0,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1].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Screen Shot 2017-10-09 at 7.2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48" y="0"/>
            <a:ext cx="781768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210407" y="3136220"/>
            <a:ext cx="35850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C0504D"/>
                </a:solidFill>
              </a:rPr>
              <a:t>xkcd</a:t>
            </a:r>
            <a:r>
              <a:rPr lang="en-US" sz="2200" dirty="0" smtClean="0"/>
              <a:t> #1185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ineffective sorts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Linear-time Sorting</a:t>
            </a:r>
            <a:br>
              <a:rPr lang="en-US" dirty="0" smtClean="0"/>
            </a:br>
            <a:r>
              <a:rPr lang="en-US" dirty="0" smtClean="0"/>
              <a:t>(integer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626"/>
            <a:ext cx="8229600" cy="42278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Any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comparison-based </a:t>
            </a:r>
            <a:r>
              <a:rPr lang="en-US" dirty="0" smtClean="0"/>
              <a:t>sorting algorithm runs in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achieve linear-time sorting:</a:t>
            </a:r>
          </a:p>
          <a:p>
            <a:r>
              <a:rPr lang="en-US" dirty="0" smtClean="0"/>
              <a:t>Assume </a:t>
            </a:r>
            <a:r>
              <a:rPr lang="en-US" b="1" dirty="0" smtClean="0">
                <a:solidFill>
                  <a:schemeClr val="accent2"/>
                </a:solidFill>
              </a:rPr>
              <a:t>keys</a:t>
            </a:r>
            <a:r>
              <a:rPr lang="en-US" dirty="0" smtClean="0">
                <a:solidFill>
                  <a:schemeClr val="accent2"/>
                </a:solidFill>
              </a:rPr>
              <a:t> are </a:t>
            </a:r>
            <a:r>
              <a:rPr lang="en-US" b="1" dirty="0" smtClean="0">
                <a:solidFill>
                  <a:schemeClr val="accent2"/>
                </a:solidFill>
              </a:rPr>
              <a:t>integers</a:t>
            </a:r>
            <a:r>
              <a:rPr lang="en-US" dirty="0" smtClean="0">
                <a:solidFill>
                  <a:schemeClr val="accent2"/>
                </a:solidFill>
              </a:rPr>
              <a:t> in the range [0,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-1]</a:t>
            </a:r>
          </a:p>
          <a:p>
            <a:r>
              <a:rPr lang="en-US" dirty="0" smtClean="0"/>
              <a:t>We can use other operations instead of comparisons</a:t>
            </a:r>
          </a:p>
          <a:p>
            <a:r>
              <a:rPr lang="en-US" dirty="0" smtClean="0"/>
              <a:t>We can sort in linear time when </a:t>
            </a:r>
            <a:r>
              <a:rPr lang="en-US" i="1" dirty="0" smtClean="0"/>
              <a:t>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small enough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 on board: simple counting sort</a:t>
            </a:r>
          </a:p>
          <a:p>
            <a:r>
              <a:rPr lang="en-US" dirty="0" smtClean="0"/>
              <a:t>Why/when would this be insufficient?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67" y="1171179"/>
            <a:ext cx="5012114" cy="5550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i="1" dirty="0" smtClean="0">
                <a:latin typeface="Times New Roman" charset="0"/>
              </a:rPr>
              <a:t>S</a:t>
            </a:r>
            <a:r>
              <a:rPr lang="en-US" dirty="0" smtClean="0"/>
              <a:t> is </a:t>
            </a:r>
            <a:r>
              <a:rPr lang="en-US" dirty="0"/>
              <a:t>a sequence of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/>
              <a:t> (key, element) items with keys in the range </a:t>
            </a:r>
            <a:r>
              <a:rPr lang="en-US" dirty="0">
                <a:latin typeface="Times New Roman" charset="0"/>
              </a:rPr>
              <a:t>[0,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- </a:t>
            </a:r>
            <a:r>
              <a:rPr lang="en-US" dirty="0">
                <a:latin typeface="Times New Roman" charset="0"/>
              </a:rPr>
              <a:t>1]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Use </a:t>
            </a:r>
            <a:r>
              <a:rPr lang="en-US" dirty="0"/>
              <a:t>the keys as indices into an auxiliary array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/>
              <a:t> of sequences (buckets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64FA8"/>
                </a:solidFill>
              </a:rPr>
              <a:t>Phase 1</a:t>
            </a:r>
            <a:r>
              <a:rPr lang="en-US" dirty="0" smtClean="0"/>
              <a:t>: Empty sequence </a:t>
            </a:r>
            <a:r>
              <a:rPr lang="en-US" b="1" i="1" dirty="0" smtClean="0">
                <a:latin typeface="Times New Roman" charset="0"/>
              </a:rPr>
              <a:t>S</a:t>
            </a:r>
            <a:r>
              <a:rPr lang="en-US" dirty="0" smtClean="0"/>
              <a:t> by moving each item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b="1" i="1" dirty="0" smtClean="0">
                <a:latin typeface="Times New Roman" charset="0"/>
              </a:rPr>
              <a:t>k</a:t>
            </a:r>
            <a:r>
              <a:rPr lang="en-US" dirty="0" smtClean="0">
                <a:latin typeface="Times New Roman" charset="0"/>
              </a:rPr>
              <a:t>, </a:t>
            </a:r>
            <a:r>
              <a:rPr lang="en-US" b="1" i="1" dirty="0" smtClean="0">
                <a:latin typeface="Times New Roman" charset="0"/>
              </a:rPr>
              <a:t>o</a:t>
            </a:r>
            <a:r>
              <a:rPr lang="en-US" dirty="0" smtClean="0">
                <a:latin typeface="Times New Roman" charset="0"/>
              </a:rPr>
              <a:t>)</a:t>
            </a:r>
            <a:r>
              <a:rPr lang="en-US" dirty="0" smtClean="0"/>
              <a:t> into its bucket </a:t>
            </a:r>
            <a:r>
              <a:rPr lang="en-US" b="1" i="1" dirty="0" smtClean="0">
                <a:latin typeface="Times New Roman" charset="0"/>
              </a:rPr>
              <a:t>B</a:t>
            </a:r>
            <a:r>
              <a:rPr lang="en-US" dirty="0" smtClean="0">
                <a:latin typeface="Times New Roman" charset="0"/>
              </a:rPr>
              <a:t>[</a:t>
            </a:r>
            <a:r>
              <a:rPr lang="en-US" b="1" i="1" dirty="0" smtClean="0">
                <a:latin typeface="Times New Roman" charset="0"/>
              </a:rPr>
              <a:t>k</a:t>
            </a:r>
            <a:r>
              <a:rPr lang="en-US" dirty="0" smtClean="0">
                <a:latin typeface="Times New Roman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64FA8"/>
                </a:solidFill>
              </a:rPr>
              <a:t>Phase </a:t>
            </a:r>
            <a:r>
              <a:rPr lang="en-US" dirty="0">
                <a:solidFill>
                  <a:srgbClr val="064FA8"/>
                </a:solidFill>
              </a:rPr>
              <a:t>2: </a:t>
            </a:r>
            <a:r>
              <a:rPr lang="en-US" dirty="0"/>
              <a:t>For 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=</a:t>
            </a:r>
            <a:r>
              <a:rPr lang="en-US" dirty="0">
                <a:latin typeface="Times New Roman" charset="0"/>
              </a:rPr>
              <a:t> 0, </a:t>
            </a:r>
            <a:r>
              <a:rPr lang="en-US" b="1" dirty="0">
                <a:latin typeface="Times New Roman" charset="0"/>
              </a:rPr>
              <a:t>…</a:t>
            </a:r>
            <a:r>
              <a:rPr lang="en-US" i="1" dirty="0">
                <a:latin typeface="Times New Roman" charset="0"/>
              </a:rPr>
              <a:t>,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/>
              <a:t>, move the items of bucket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] </a:t>
            </a:r>
            <a:r>
              <a:rPr lang="en-US" dirty="0"/>
              <a:t>to the end of  sequence </a:t>
            </a:r>
            <a:r>
              <a:rPr lang="en-US" b="1" i="1" dirty="0" smtClean="0">
                <a:latin typeface="Times New Roman" charset="0"/>
              </a:rPr>
              <a:t>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Analysis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Phase </a:t>
            </a:r>
            <a:r>
              <a:rPr lang="en-US" dirty="0"/>
              <a:t>1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Phase </a:t>
            </a:r>
            <a:r>
              <a:rPr lang="en-US" dirty="0"/>
              <a:t>2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Bucket</a:t>
            </a:r>
            <a:r>
              <a:rPr lang="en-US" dirty="0"/>
              <a:t>-sort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time.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is this linear time?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35177" y="1313051"/>
            <a:ext cx="4064000" cy="40857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bucketSort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S,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N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of (key, element)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items with keys in the range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[0, </a:t>
            </a:r>
            <a:r>
              <a:rPr lang="en-US" sz="1800" b="1" i="1" dirty="0">
                <a:solidFill>
                  <a:schemeClr val="accent2"/>
                </a:solidFill>
              </a:rPr>
              <a:t>N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1800" dirty="0">
                <a:solidFill>
                  <a:schemeClr val="accent2"/>
                </a:solidFill>
              </a:rPr>
              <a:t>1]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sorted by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increasing keys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B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array of </a:t>
            </a:r>
            <a:r>
              <a:rPr lang="en-US" sz="1800" b="1" i="1" dirty="0">
                <a:solidFill>
                  <a:schemeClr val="accent2"/>
                </a:solidFill>
              </a:rPr>
              <a:t>N </a:t>
            </a:r>
            <a:r>
              <a:rPr lang="en-US" sz="1800" dirty="0">
                <a:solidFill>
                  <a:schemeClr val="accent2"/>
                </a:solidFill>
              </a:rPr>
              <a:t>empty sequences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</a:rPr>
              <a:t>S.isEmpty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S.remove</a:t>
            </a:r>
            <a:r>
              <a:rPr lang="en-US" sz="1800" dirty="0" smtClean="0">
                <a:solidFill>
                  <a:schemeClr val="accent2"/>
                </a:solidFill>
              </a:rPr>
              <a:t>(</a:t>
            </a:r>
            <a:r>
              <a:rPr lang="en-US" sz="1800" b="1" i="1" dirty="0" err="1" smtClean="0">
                <a:solidFill>
                  <a:schemeClr val="accent2"/>
                </a:solidFill>
              </a:rPr>
              <a:t>S.first</a:t>
            </a:r>
            <a:r>
              <a:rPr lang="en-US" sz="1800" b="1" i="1" dirty="0" smtClean="0">
                <a:solidFill>
                  <a:schemeClr val="accent2"/>
                </a:solidFill>
              </a:rPr>
              <a:t>()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  <a:endParaRPr lang="en-US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</a:t>
            </a:r>
            <a:r>
              <a:rPr lang="en-US" sz="1800" b="1" i="1" dirty="0" err="1">
                <a:solidFill>
                  <a:schemeClr val="accent2"/>
                </a:solidFill>
              </a:rPr>
              <a:t>insertLast</a:t>
            </a:r>
            <a:r>
              <a:rPr lang="en-US" sz="1800" dirty="0">
                <a:solidFill>
                  <a:schemeClr val="accent2"/>
                </a:solidFill>
              </a:rPr>
              <a:t>((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for 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0 </a:t>
            </a:r>
            <a:r>
              <a:rPr lang="en-US" sz="1800" b="1" dirty="0">
                <a:solidFill>
                  <a:srgbClr val="000000"/>
                </a:solidFill>
              </a:rPr>
              <a:t>to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N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</a:t>
            </a:r>
            <a:r>
              <a:rPr lang="en-US" sz="1800" b="1" i="1" dirty="0" err="1">
                <a:solidFill>
                  <a:schemeClr val="accent2"/>
                </a:solidFill>
              </a:rPr>
              <a:t>isEmpty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</a:rPr>
              <a:t>		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.remove</a:t>
            </a:r>
            <a:r>
              <a:rPr lang="en-US" sz="1800" dirty="0" smtClean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.first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dirty="0" smtClean="0">
                <a:solidFill>
                  <a:schemeClr val="accent2"/>
                </a:solidFill>
              </a:rPr>
              <a:t>))</a:t>
            </a:r>
            <a:endParaRPr lang="en-US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S.insertLast</a:t>
            </a:r>
            <a:r>
              <a:rPr lang="en-US" sz="1800" dirty="0">
                <a:solidFill>
                  <a:schemeClr val="accent2"/>
                </a:solidFill>
              </a:rPr>
              <a:t>((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293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key range [0, 9]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163638" y="1981200"/>
            <a:ext cx="6781800" cy="457200"/>
            <a:chOff x="744" y="1392"/>
            <a:chExt cx="4272" cy="288"/>
          </a:xfrm>
        </p:grpSpPr>
        <p:cxnSp>
          <p:nvCxnSpPr>
            <p:cNvPr id="7" name="AutoShape 11"/>
            <p:cNvCxnSpPr>
              <a:cxnSpLocks noChangeShapeType="1"/>
              <a:stCxn id="8" idx="3"/>
              <a:endCxn id="13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1163638" y="5486400"/>
            <a:ext cx="6781800" cy="457200"/>
            <a:chOff x="744" y="3600"/>
            <a:chExt cx="4272" cy="288"/>
          </a:xfrm>
        </p:grpSpPr>
        <p:cxnSp>
          <p:nvCxnSpPr>
            <p:cNvPr id="15" name="AutoShape 48"/>
            <p:cNvCxnSpPr>
              <a:cxnSpLocks noChangeShapeType="1"/>
              <a:stCxn id="16" idx="3"/>
              <a:endCxn id="21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7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9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20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21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22" name="AutoShape 55"/>
          <p:cNvSpPr>
            <a:spLocks noChangeArrowheads="1"/>
          </p:cNvSpPr>
          <p:nvPr/>
        </p:nvSpPr>
        <p:spPr bwMode="auto">
          <a:xfrm>
            <a:off x="4364038" y="25685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23" name="AutoShape 56"/>
          <p:cNvSpPr>
            <a:spLocks noChangeArrowheads="1"/>
          </p:cNvSpPr>
          <p:nvPr/>
        </p:nvSpPr>
        <p:spPr bwMode="auto">
          <a:xfrm>
            <a:off x="4364038" y="4876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24" name="Group 64"/>
          <p:cNvGrpSpPr>
            <a:grpSpLocks/>
          </p:cNvGrpSpPr>
          <p:nvPr/>
        </p:nvGrpSpPr>
        <p:grpSpPr bwMode="auto">
          <a:xfrm>
            <a:off x="649288" y="3248025"/>
            <a:ext cx="7808912" cy="1247775"/>
            <a:chOff x="409" y="2190"/>
            <a:chExt cx="4919" cy="786"/>
          </a:xfrm>
        </p:grpSpPr>
        <p:cxnSp>
          <p:nvCxnSpPr>
            <p:cNvPr id="25" name="AutoShape 35"/>
            <p:cNvCxnSpPr>
              <a:cxnSpLocks noChangeShapeType="1"/>
              <a:stCxn id="38" idx="3"/>
              <a:endCxn id="42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37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39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40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41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  <p:cxnSp>
          <p:nvCxnSpPr>
            <p:cNvPr id="43" name="AutoShape 36"/>
            <p:cNvCxnSpPr>
              <a:cxnSpLocks noChangeShapeType="1"/>
              <a:stCxn id="41" idx="3"/>
              <a:endCxn id="40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7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Create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bucket sort and keep track of number of items in each bucket</a:t>
            </a:r>
          </a:p>
          <a:p>
            <a:r>
              <a:rPr lang="en-US" dirty="0" smtClean="0"/>
              <a:t>Example: histogram of student scores on an English exam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9658" y="2472547"/>
            <a:ext cx="7872799" cy="3908707"/>
            <a:chOff x="457190" y="2079502"/>
            <a:chExt cx="7872799" cy="3908707"/>
          </a:xfrm>
        </p:grpSpPr>
        <p:sp>
          <p:nvSpPr>
            <p:cNvPr id="6" name="Rectangle 5"/>
            <p:cNvSpPr/>
            <p:nvPr/>
          </p:nvSpPr>
          <p:spPr>
            <a:xfrm>
              <a:off x="2303507" y="4475729"/>
              <a:ext cx="359988" cy="10031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0270" y="3847701"/>
              <a:ext cx="359988" cy="16312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4666" y="3324714"/>
              <a:ext cx="359988" cy="21542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5515" y="2901342"/>
              <a:ext cx="359988" cy="25775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10685" y="2570558"/>
              <a:ext cx="359988" cy="2923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7557" y="3573756"/>
              <a:ext cx="359988" cy="19051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3725" y="3673373"/>
              <a:ext cx="359988" cy="18055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0" y="384770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frequency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578010" y="2079502"/>
              <a:ext cx="0" cy="34243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578010" y="5474697"/>
              <a:ext cx="6751979" cy="42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29450" y="5618877"/>
              <a:ext cx="648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        D-     D       D+     C-     C      C+     B-      B        B+     A-     A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53163" y="3230520"/>
              <a:ext cx="359988" cy="22484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22396" y="4005349"/>
              <a:ext cx="359988" cy="14693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35498" y="3673373"/>
              <a:ext cx="359988" cy="18013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47886" y="4005349"/>
              <a:ext cx="359988" cy="14693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88468" y="4694446"/>
              <a:ext cx="359988" cy="78745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1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638"/>
            <a:ext cx="8229600" cy="4841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Properties</a:t>
            </a:r>
            <a:endParaRPr lang="en-US" u="sng" dirty="0"/>
          </a:p>
          <a:p>
            <a:r>
              <a:rPr lang="en-US" dirty="0" smtClean="0"/>
              <a:t>keys </a:t>
            </a:r>
            <a:r>
              <a:rPr lang="en-US" dirty="0"/>
              <a:t>are used as indices into an array and cannot be arbitrary objects</a:t>
            </a:r>
          </a:p>
          <a:p>
            <a:r>
              <a:rPr lang="en-US" dirty="0" smtClean="0"/>
              <a:t>no </a:t>
            </a:r>
            <a:r>
              <a:rPr lang="en-US" dirty="0"/>
              <a:t>external comparator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stable </a:t>
            </a:r>
            <a:r>
              <a:rPr lang="en-US" dirty="0" smtClean="0"/>
              <a:t>sort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Extensions</a:t>
            </a:r>
          </a:p>
          <a:p>
            <a:pPr>
              <a:lnSpc>
                <a:spcPct val="90000"/>
              </a:lnSpc>
            </a:pPr>
            <a:r>
              <a:rPr lang="en-US" dirty="0"/>
              <a:t>Integer keys in the range 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]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Put item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into bucket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k </a:t>
            </a:r>
            <a:r>
              <a:rPr lang="en-US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a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String </a:t>
            </a:r>
            <a:r>
              <a:rPr lang="en-US" dirty="0"/>
              <a:t>keys from a set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of possible strings, where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has constant size (e.g., names of the 50 U.S. states)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Sort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and compute the rank </a:t>
            </a:r>
            <a:r>
              <a:rPr lang="en-US" b="1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/>
              <a:t>of each string 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/>
              <a:t> of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in </a:t>
            </a:r>
            <a:r>
              <a:rPr lang="en-US" dirty="0" smtClean="0"/>
              <a:t>the sorted </a:t>
            </a:r>
            <a:r>
              <a:rPr lang="en-US" dirty="0"/>
              <a:t>sequence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 item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into bucket </a:t>
            </a:r>
            <a:r>
              <a:rPr lang="en-US" dirty="0" smtClean="0"/>
              <a:t> </a:t>
            </a:r>
            <a:r>
              <a:rPr lang="en-US" b="1" i="1" dirty="0" smtClean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 smtClean="0">
                <a:latin typeface="Times New Roman" charset="0"/>
              </a:rPr>
              <a:t>)]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latin typeface="Times New Roman" charset="0"/>
              </a:rPr>
              <a:t>d-</a:t>
            </a:r>
            <a:r>
              <a:rPr lang="en-US" dirty="0"/>
              <a:t>tuple is a sequence of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keys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k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where key </a:t>
            </a:r>
            <a:r>
              <a:rPr lang="en-US" b="1" i="1" dirty="0" err="1">
                <a:latin typeface="Times New Roman" charset="0"/>
              </a:rPr>
              <a:t>k</a:t>
            </a:r>
            <a:r>
              <a:rPr lang="en-US" b="1" i="1" baseline="-25000" dirty="0" err="1">
                <a:latin typeface="Times New Roman" charset="0"/>
              </a:rPr>
              <a:t>i</a:t>
            </a:r>
            <a:r>
              <a:rPr lang="en-US" dirty="0"/>
              <a:t> is said to be the </a:t>
            </a:r>
            <a:r>
              <a:rPr lang="en-US" b="1" i="1" dirty="0" err="1">
                <a:latin typeface="Times New Roman" charset="0"/>
              </a:rPr>
              <a:t>i-</a:t>
            </a:r>
            <a:r>
              <a:rPr lang="en-US" dirty="0" err="1"/>
              <a:t>th</a:t>
            </a:r>
            <a:r>
              <a:rPr lang="en-US" dirty="0"/>
              <a:t> dimension of the </a:t>
            </a:r>
            <a:r>
              <a:rPr lang="en-US" dirty="0" smtClean="0"/>
              <a:t>tuple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 smtClean="0"/>
              <a:t>Ex: the </a:t>
            </a:r>
            <a:r>
              <a:rPr lang="en-US" dirty="0"/>
              <a:t>Cartesian coordinates of a point in space are a 3-</a:t>
            </a:r>
            <a:r>
              <a:rPr lang="en-US" dirty="0" smtClean="0"/>
              <a:t>tuple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lexicographic order</a:t>
            </a:r>
            <a:r>
              <a:rPr lang="en-US" dirty="0"/>
              <a:t> of two </a:t>
            </a:r>
            <a:r>
              <a:rPr lang="en-US" b="1" i="1" dirty="0">
                <a:latin typeface="Times New Roman" charset="0"/>
              </a:rPr>
              <a:t>d-</a:t>
            </a:r>
            <a:r>
              <a:rPr lang="en-US" dirty="0"/>
              <a:t>tuples is recursively defined as follows</a:t>
            </a:r>
          </a:p>
          <a:p>
            <a:pPr algn="ctr">
              <a:buFont typeface="Wingdings" charset="0"/>
              <a:buNone/>
            </a:pP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  <a:sym typeface="Symbol" charset="0"/>
              </a:rPr>
              <a:t>&lt;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y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b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dirty="0" smtClean="0">
                <a:solidFill>
                  <a:srgbClr val="064FA8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smtClean="0">
                <a:latin typeface="Times New Roman" charset="0"/>
              </a:rPr>
              <a:t>x</a:t>
            </a:r>
            <a:r>
              <a:rPr lang="en-US" baseline="-25000" dirty="0" smtClean="0">
                <a:latin typeface="Times New Roman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&lt;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latin typeface="Times New Roman" charset="0"/>
              </a:rPr>
              <a:t>y</a:t>
            </a:r>
            <a:r>
              <a:rPr lang="en-US" baseline="-25000" dirty="0" smtClean="0">
                <a:latin typeface="Times New Roman" charset="0"/>
              </a:rPr>
              <a:t>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charset="0"/>
              </a:rPr>
              <a:t>)</a:t>
            </a:r>
            <a:r>
              <a:rPr lang="en-US" baseline="-25000" dirty="0" smtClean="0">
                <a:latin typeface="Times New Roman" charset="0"/>
              </a:rPr>
              <a:t>  </a:t>
            </a:r>
            <a:r>
              <a:rPr lang="en-US" dirty="0">
                <a:solidFill>
                  <a:schemeClr val="tx2"/>
                </a:solidFill>
                <a:sym typeface="Symbol" charset="0"/>
              </a:rPr>
              <a:t> </a:t>
            </a:r>
            <a:r>
              <a:rPr lang="en-US" dirty="0" smtClean="0">
                <a:solidFill>
                  <a:srgbClr val="064FA8"/>
                </a:solidFill>
                <a:sym typeface="Symbol" charset="0"/>
              </a:rPr>
              <a:t>(</a:t>
            </a:r>
            <a:r>
              <a:rPr lang="en-US" dirty="0" smtClean="0"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baseline="-25000" dirty="0">
                <a:latin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=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 </a:t>
            </a:r>
            <a:r>
              <a:rPr lang="en-US" dirty="0">
                <a:solidFill>
                  <a:schemeClr val="tx2"/>
                </a:solidFill>
                <a:sym typeface="Symbol" charset="0"/>
              </a:rPr>
              <a:t>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  <a:sym typeface="Symbol" charset="0"/>
              </a:rPr>
              <a:t>&lt;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y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 smtClean="0">
                <a:latin typeface="Times New Roman" charset="0"/>
              </a:rPr>
              <a:t>) </a:t>
            </a:r>
            <a:r>
              <a:rPr lang="en-US" dirty="0" smtClean="0">
                <a:solidFill>
                  <a:srgbClr val="064FA8"/>
                </a:solidFill>
                <a:latin typeface="Times New Roman" charset="0"/>
              </a:rPr>
              <a:t>)</a:t>
            </a:r>
            <a:endParaRPr lang="en-US" dirty="0">
              <a:solidFill>
                <a:srgbClr val="064FA8"/>
              </a:solidFill>
              <a:latin typeface="Times New Roman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Times New Roman" charset="0"/>
              </a:rPr>
              <a:t>		that is, tuples are compared by the first dimension, then by the second, etc.</a:t>
            </a:r>
            <a:r>
              <a:rPr lang="en-US" dirty="0">
                <a:latin typeface="Times New Roman" charset="0"/>
              </a:rPr>
              <a:t>	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Lexicographic-Sort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40" y="1357109"/>
            <a:ext cx="4634309" cy="48556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Times New Roman" charset="0"/>
              </a:rPr>
              <a:t>Let </a:t>
            </a:r>
            <a:r>
              <a:rPr lang="en-US" b="1" i="1" dirty="0" err="1" smtClean="0">
                <a:latin typeface="Times New Roman" charset="0"/>
              </a:rPr>
              <a:t>stableSort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be a stable sorting algorithm that uses comparator </a:t>
            </a:r>
            <a:r>
              <a:rPr lang="en-US" b="1" i="1" dirty="0" smtClean="0">
                <a:latin typeface="Times New Roman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b="1" i="1" dirty="0" err="1">
                <a:latin typeface="Times New Roman" charset="0"/>
              </a:rPr>
              <a:t>C</a:t>
            </a:r>
            <a:r>
              <a:rPr lang="en-US" b="1" i="1" baseline="-25000" dirty="0" err="1">
                <a:latin typeface="Times New Roman" charset="0"/>
              </a:rPr>
              <a:t>i</a:t>
            </a:r>
            <a:r>
              <a:rPr lang="en-US" dirty="0"/>
              <a:t> is the comparator that compares two tuples by their </a:t>
            </a:r>
            <a:r>
              <a:rPr lang="en-US" b="1" i="1" dirty="0" err="1">
                <a:latin typeface="Times New Roman" charset="0"/>
              </a:rPr>
              <a:t>i-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smtClean="0"/>
              <a:t>dimension</a:t>
            </a:r>
            <a:endParaRPr lang="en-US" b="1" i="1" dirty="0" smtClean="0">
              <a:latin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Lexicographic-sort sorts a sequence of </a:t>
            </a:r>
            <a:r>
              <a:rPr lang="en-US" b="1" i="1" dirty="0">
                <a:latin typeface="Times New Roman" charset="0"/>
              </a:rPr>
              <a:t>d-</a:t>
            </a:r>
            <a:r>
              <a:rPr lang="en-US" dirty="0"/>
              <a:t>tuples in lexicographic order by executing</a:t>
            </a:r>
            <a:r>
              <a:rPr lang="en-US" b="1" i="1" dirty="0">
                <a:latin typeface="Times New Roman" charset="0"/>
              </a:rPr>
              <a:t> d </a:t>
            </a:r>
            <a:r>
              <a:rPr lang="en-US" dirty="0"/>
              <a:t>times algorithm </a:t>
            </a:r>
            <a:r>
              <a:rPr lang="en-US" b="1" i="1" dirty="0" err="1">
                <a:latin typeface="Times New Roman" charset="0"/>
              </a:rPr>
              <a:t>stableSort</a:t>
            </a:r>
            <a:r>
              <a:rPr lang="en-US" dirty="0"/>
              <a:t>, </a:t>
            </a:r>
            <a:r>
              <a:rPr lang="en-US" dirty="0" smtClean="0"/>
              <a:t>(one </a:t>
            </a:r>
            <a:r>
              <a:rPr lang="en-US" dirty="0"/>
              <a:t>per </a:t>
            </a:r>
            <a:r>
              <a:rPr lang="en-US" dirty="0" smtClean="0"/>
              <a:t>dimension)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runs </a:t>
            </a:r>
            <a:r>
              <a:rPr lang="en-US" dirty="0"/>
              <a:t>in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 err="1" smtClean="0">
                <a:latin typeface="Times New Roman" charset="0"/>
              </a:rPr>
              <a:t>dT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time, where </a:t>
            </a:r>
            <a:r>
              <a:rPr lang="en-US" b="1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the running time of </a:t>
            </a:r>
            <a:r>
              <a:rPr lang="en-US" b="1" i="1" dirty="0" err="1">
                <a:latin typeface="Times New Roman" charset="0"/>
              </a:rPr>
              <a:t>stableSort</a:t>
            </a:r>
            <a:r>
              <a:rPr lang="en-US" b="1" i="1" dirty="0"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14649" y="1357109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lexicographicSort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of 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-tuples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Output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sorted in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	lexicographic </a:t>
            </a:r>
            <a:r>
              <a:rPr lang="en-US" sz="2000" dirty="0" smtClean="0">
                <a:solidFill>
                  <a:schemeClr val="accent2"/>
                </a:solidFill>
              </a:rPr>
              <a:t>order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 </a:t>
            </a:r>
            <a:r>
              <a:rPr 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downto</a:t>
            </a:r>
            <a:r>
              <a:rPr lang="en-US" sz="2000" dirty="0">
                <a:solidFill>
                  <a:schemeClr val="accent2"/>
                </a:solidFill>
              </a:rPr>
              <a:t>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</a:rPr>
              <a:t>stableSort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b="1" i="1" dirty="0" err="1">
                <a:solidFill>
                  <a:schemeClr val="accent2"/>
                </a:solidFill>
              </a:rPr>
              <a:t>C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45251" y="3891380"/>
            <a:ext cx="4114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Example: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(7,4,6) (5,1,5) (2,4,6) (</a:t>
            </a:r>
            <a:r>
              <a:rPr lang="en-US" sz="2000" dirty="0" smtClean="0">
                <a:latin typeface="Times New Roman" charset="0"/>
              </a:rPr>
              <a:t>2,1,4</a:t>
            </a:r>
            <a:r>
              <a:rPr lang="en-US" sz="2000" dirty="0">
                <a:latin typeface="Times New Roman" charset="0"/>
              </a:rPr>
              <a:t>) (</a:t>
            </a:r>
            <a:r>
              <a:rPr lang="en-US" sz="2000" dirty="0" smtClean="0">
                <a:latin typeface="Times New Roman" charset="0"/>
              </a:rPr>
              <a:t>3,2,4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smtClean="0">
                <a:latin typeface="Times New Roman" charset="0"/>
              </a:rPr>
              <a:t>2,1,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) (</a:t>
            </a:r>
            <a:r>
              <a:rPr lang="en-US" sz="2000" dirty="0" smtClean="0">
                <a:latin typeface="Times New Roman" charset="0"/>
              </a:rPr>
              <a:t>3,2,</a:t>
            </a:r>
            <a:r>
              <a:rPr lang="en-US" sz="2000" dirty="0" smtClean="0">
                <a:solidFill>
                  <a:srgbClr val="C0504D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) (5,1,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) (7,4,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6</a:t>
            </a:r>
            <a:r>
              <a:rPr lang="en-US" sz="2000" dirty="0">
                <a:latin typeface="Times New Roman" charset="0"/>
              </a:rPr>
              <a:t>) (2,4,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6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smtClean="0">
                <a:latin typeface="Times New Roman" charset="0"/>
              </a:rPr>
              <a:t>2,</a:t>
            </a:r>
            <a:r>
              <a:rPr lang="en-US" sz="2000" dirty="0" smtClean="0">
                <a:solidFill>
                  <a:srgbClr val="C0504D"/>
                </a:solidFill>
                <a:latin typeface="Times New Roman" charset="0"/>
              </a:rPr>
              <a:t>1</a:t>
            </a:r>
            <a:r>
              <a:rPr lang="en-US" sz="2000" dirty="0" smtClean="0">
                <a:latin typeface="Times New Roman" charset="0"/>
              </a:rPr>
              <a:t>,4</a:t>
            </a:r>
            <a:r>
              <a:rPr lang="en-US" sz="2000" dirty="0">
                <a:latin typeface="Times New Roman" charset="0"/>
              </a:rPr>
              <a:t>) (5,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,5) (</a:t>
            </a:r>
            <a:r>
              <a:rPr lang="en-US" sz="2000" dirty="0" smtClean="0">
                <a:latin typeface="Times New Roman" charset="0"/>
              </a:rPr>
              <a:t>3,</a:t>
            </a:r>
            <a:r>
              <a:rPr lang="en-US" sz="2000" dirty="0" smtClean="0">
                <a:solidFill>
                  <a:srgbClr val="C0504D"/>
                </a:solidFill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</a:rPr>
              <a:t>,4</a:t>
            </a:r>
            <a:r>
              <a:rPr lang="en-US" sz="2000" dirty="0">
                <a:latin typeface="Times New Roman" charset="0"/>
              </a:rPr>
              <a:t>) (7,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,6) (2,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,6)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smtClean="0">
                <a:solidFill>
                  <a:srgbClr val="C0504D"/>
                </a:solidFill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</a:rPr>
              <a:t>,1,4</a:t>
            </a:r>
            <a:r>
              <a:rPr lang="en-US" sz="2000" dirty="0">
                <a:latin typeface="Times New Roman" charset="0"/>
              </a:rPr>
              <a:t>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,4,6) (</a:t>
            </a:r>
            <a:r>
              <a:rPr lang="en-US" sz="2000" dirty="0" smtClean="0">
                <a:solidFill>
                  <a:srgbClr val="C0504D"/>
                </a:solidFill>
                <a:latin typeface="Times New Roman" charset="0"/>
              </a:rPr>
              <a:t>3</a:t>
            </a:r>
            <a:r>
              <a:rPr lang="en-US" sz="2000" dirty="0" smtClean="0">
                <a:latin typeface="Times New Roman" charset="0"/>
              </a:rPr>
              <a:t>,2,4</a:t>
            </a:r>
            <a:r>
              <a:rPr lang="en-US" sz="2000" dirty="0">
                <a:latin typeface="Times New Roman" charset="0"/>
              </a:rPr>
              <a:t>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,1,5)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7</a:t>
            </a:r>
            <a:r>
              <a:rPr lang="en-US" sz="2000" dirty="0">
                <a:latin typeface="Times New Roman" charset="0"/>
              </a:rPr>
              <a:t>,4,6)</a:t>
            </a:r>
          </a:p>
        </p:txBody>
      </p:sp>
    </p:spTree>
    <p:extLst>
      <p:ext uri="{BB962C8B-B14F-4D97-AF65-F5344CB8AC3E}">
        <p14:creationId xmlns:p14="http://schemas.microsoft.com/office/powerpoint/2010/main" val="9827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417638"/>
            <a:ext cx="8828426" cy="4708525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specialization of lexicographic-sort that uses bucket-sort as the stable sorting algorithm in each dimension</a:t>
            </a:r>
          </a:p>
          <a:p>
            <a:r>
              <a:rPr lang="en-US" sz="2400" dirty="0"/>
              <a:t>Radix-sort is applicable to tuples where the </a:t>
            </a:r>
            <a:r>
              <a:rPr lang="en-US" sz="2400" dirty="0">
                <a:solidFill>
                  <a:schemeClr val="accent2"/>
                </a:solidFill>
              </a:rPr>
              <a:t>keys in each dimension </a:t>
            </a:r>
            <a:r>
              <a:rPr lang="en-US" sz="2400" b="1" i="1" dirty="0" smtClean="0">
                <a:latin typeface="Times New Roman" charset="0"/>
              </a:rPr>
              <a:t> </a:t>
            </a:r>
            <a:r>
              <a:rPr lang="en-US" sz="2400" dirty="0"/>
              <a:t>are integers in the range </a:t>
            </a:r>
            <a:r>
              <a:rPr lang="en-US" sz="2400" dirty="0">
                <a:latin typeface="Times New Roman" charset="0"/>
              </a:rPr>
              <a:t>[0</a:t>
            </a:r>
            <a:r>
              <a:rPr lang="en-US" sz="2400" b="1" i="1" dirty="0">
                <a:latin typeface="Times New Roman" charset="0"/>
              </a:rPr>
              <a:t>, N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-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r>
              <a:rPr lang="en-US" sz="2400" dirty="0"/>
              <a:t>Radix-sort runs in time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d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n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+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Bucket Sort &amp; Radix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2039" y="3899874"/>
            <a:ext cx="7523096" cy="19441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radixSort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S, N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of 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-tuples </a:t>
            </a:r>
            <a:r>
              <a:rPr lang="en-US" sz="2000" dirty="0" smtClean="0">
                <a:solidFill>
                  <a:schemeClr val="accent2"/>
                </a:solidFill>
              </a:rPr>
              <a:t>such that </a:t>
            </a:r>
            <a:r>
              <a:rPr lang="en-US" sz="2000" dirty="0">
                <a:solidFill>
                  <a:schemeClr val="accent2"/>
                </a:solidFill>
              </a:rPr>
              <a:t>(0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dirty="0">
                <a:solidFill>
                  <a:schemeClr val="accent2"/>
                </a:solidFill>
              </a:rPr>
              <a:t>0) </a:t>
            </a:r>
            <a:r>
              <a:rPr lang="en-US" sz="2000" dirty="0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b="1" i="1" dirty="0" err="1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) and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	(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b="1" i="1" dirty="0" err="1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>
                <a:solidFill>
                  <a:schemeClr val="accent2"/>
                </a:solidFill>
                <a:sym typeface="Symbol" charset="0"/>
              </a:rPr>
              <a:t> 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>
                <a:solidFill>
                  <a:schemeClr val="accent2"/>
                </a:solidFill>
              </a:rPr>
              <a:t>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mr-IN" sz="2000" dirty="0" smtClean="0">
                <a:solidFill>
                  <a:schemeClr val="accent2"/>
                </a:solidFill>
                <a:latin typeface="Symbol" charset="0"/>
              </a:rPr>
              <a:t>–</a:t>
            </a:r>
            <a:r>
              <a:rPr lang="en-US" sz="2000" dirty="0" smtClean="0">
                <a:solidFill>
                  <a:schemeClr val="accent2"/>
                </a:solidFill>
                <a:latin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en-US" sz="2000" dirty="0" smtClean="0">
                <a:solidFill>
                  <a:schemeClr val="accent2"/>
                </a:solidFill>
              </a:rPr>
              <a:t>) for </a:t>
            </a:r>
            <a:r>
              <a:rPr lang="en-US" sz="2000" dirty="0">
                <a:solidFill>
                  <a:schemeClr val="accent2"/>
                </a:solidFill>
              </a:rPr>
              <a:t>each tuple (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b="1" i="1" dirty="0" err="1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) in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Output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sorted </a:t>
            </a:r>
            <a:r>
              <a:rPr lang="en-US" sz="2000" dirty="0" smtClean="0">
                <a:solidFill>
                  <a:schemeClr val="accent2"/>
                </a:solidFill>
              </a:rPr>
              <a:t>in lexicographic </a:t>
            </a:r>
            <a:r>
              <a:rPr lang="en-US" sz="2000" dirty="0">
                <a:solidFill>
                  <a:schemeClr val="accent2"/>
                </a:solidFill>
              </a:rPr>
              <a:t>order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 </a:t>
            </a:r>
            <a:r>
              <a:rPr 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downto</a:t>
            </a:r>
            <a:r>
              <a:rPr lang="en-US" sz="2000" dirty="0">
                <a:solidFill>
                  <a:schemeClr val="accent2"/>
                </a:solidFill>
              </a:rPr>
              <a:t>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</a:rPr>
              <a:t>bucketSort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b="1" i="1" dirty="0">
                <a:solidFill>
                  <a:schemeClr val="accent2"/>
                </a:solidFill>
              </a:rPr>
              <a:t>N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5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A3E6C"/>
      </a:dk2>
      <a:lt2>
        <a:srgbClr val="EEECE1"/>
      </a:lt2>
      <a:accent1>
        <a:srgbClr val="64A7F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CCFF6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22440</TotalTime>
  <Words>969</Words>
  <Application>Microsoft Office PowerPoint</Application>
  <PresentationFormat>On-screen Show (4:3)</PresentationFormat>
  <Paragraphs>249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Mangal</vt:lpstr>
      <vt:lpstr>Symbol</vt:lpstr>
      <vt:lpstr>Times New Roman</vt:lpstr>
      <vt:lpstr>Wingdings</vt:lpstr>
      <vt:lpstr>Office Theme</vt:lpstr>
      <vt:lpstr>Linear-time Sorting</vt:lpstr>
      <vt:lpstr>Linear-time Sorting (integer sort)</vt:lpstr>
      <vt:lpstr>Bucket Sort</vt:lpstr>
      <vt:lpstr>Example: key range [0, 9] </vt:lpstr>
      <vt:lpstr>Application: Create Histogram</vt:lpstr>
      <vt:lpstr>Properties and Extensions</vt:lpstr>
      <vt:lpstr>Lexicographic Order</vt:lpstr>
      <vt:lpstr>Lexicographic-Sort</vt:lpstr>
      <vt:lpstr>Radix Sort</vt:lpstr>
      <vt:lpstr>Radix Sort for Binary Numbers</vt:lpstr>
      <vt:lpstr>Example</vt:lpstr>
      <vt:lpstr>Other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template</cp:lastModifiedBy>
  <cp:revision>208</cp:revision>
  <cp:lastPrinted>2017-09-21T02:58:31Z</cp:lastPrinted>
  <dcterms:created xsi:type="dcterms:W3CDTF">2010-04-12T23:12:02Z</dcterms:created>
  <dcterms:modified xsi:type="dcterms:W3CDTF">2017-10-12T15:56:56Z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