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3455" r:id="rId4"/>
  </p:sldMasterIdLst>
  <p:notesMasterIdLst>
    <p:notesMasterId r:id="rId14"/>
  </p:notesMasterIdLst>
  <p:handoutMasterIdLst>
    <p:handoutMasterId r:id="rId15"/>
  </p:handoutMasterIdLst>
  <p:sldIdLst>
    <p:sldId id="268" r:id="rId5"/>
    <p:sldId id="276" r:id="rId6"/>
    <p:sldId id="277" r:id="rId7"/>
    <p:sldId id="278" r:id="rId8"/>
    <p:sldId id="272" r:id="rId9"/>
    <p:sldId id="279" r:id="rId10"/>
    <p:sldId id="280" r:id="rId11"/>
    <p:sldId id="281" r:id="rId12"/>
    <p:sldId id="28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82720" autoAdjust="0"/>
  </p:normalViewPr>
  <p:slideViewPr>
    <p:cSldViewPr snapToGrid="0" snapToObjects="1">
      <p:cViewPr varScale="1">
        <p:scale>
          <a:sx n="75" d="100"/>
          <a:sy n="75" d="100"/>
        </p:scale>
        <p:origin x="-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6369B-BC10-5046-BF9A-0E8159A13F0C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F01F7-026F-2C4E-9A2B-24F055F6A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772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60E6B-BFB5-3E41-9F48-2D15B9D52AD7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2D18F-38E9-454A-8D1E-9A3ED3AB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22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B483-A6A5-0E44-BEB5-6C01DA09FE7C}" type="datetime1">
              <a:rPr lang="en-US" smtClean="0"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Selection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04CB-A97F-7540-BA09-84A8707D9DD4}" type="datetime1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Selection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1801-8E66-324B-ADBD-9C770FAA2AA0}" type="datetime1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Selection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7C80-6185-6B42-8E7A-635056867B3B}" type="datetime1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Selection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0258-750E-504B-A32D-4D6F4712540C}" type="datetime1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Selection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B34B-B4DC-B04B-A6F4-FD304A39B97B}" type="datetime1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Selection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06C8-CDF0-2144-8E91-55CECE726049}" type="datetime1">
              <a:rPr lang="en-US" smtClean="0"/>
              <a:t>10/10/17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Selection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9FA4-E9F4-D940-BB55-0C49FAD16371}" type="datetime1">
              <a:rPr lang="en-US" smtClean="0"/>
              <a:t>10/10/17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Selection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F857-B369-3642-9297-5B824C5D4913}" type="datetime1">
              <a:rPr lang="en-US" smtClean="0"/>
              <a:t>10/10/17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Selection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FC2F-6E86-D745-9A83-1B5E07F5A7A7}" type="datetime1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Selection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F69B-566D-234E-AA64-1E1B16F996E5}" type="datetime1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Selection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3E4EF-30D1-E34D-8F85-4D7906851B8E}" type="datetime1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Selection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54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Given an integer </a:t>
            </a:r>
            <a:r>
              <a:rPr lang="en-US" sz="2400" i="1" dirty="0"/>
              <a:t>k</a:t>
            </a:r>
            <a:r>
              <a:rPr lang="en-US" sz="2400" dirty="0"/>
              <a:t> and </a:t>
            </a:r>
            <a:r>
              <a:rPr lang="en-US" sz="2400" i="1" dirty="0"/>
              <a:t>n</a:t>
            </a:r>
            <a:r>
              <a:rPr lang="en-US" sz="2400" dirty="0"/>
              <a:t> elements 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, taken from a total order, </a:t>
            </a:r>
            <a:r>
              <a:rPr lang="en-US" sz="2400" dirty="0">
                <a:solidFill>
                  <a:schemeClr val="accent2"/>
                </a:solidFill>
              </a:rPr>
              <a:t>find the </a:t>
            </a:r>
            <a:r>
              <a:rPr lang="en-US" sz="2400" i="1" dirty="0">
                <a:solidFill>
                  <a:schemeClr val="accent2"/>
                </a:solidFill>
              </a:rPr>
              <a:t>k</a:t>
            </a:r>
            <a:r>
              <a:rPr lang="en-US" sz="2400" dirty="0">
                <a:solidFill>
                  <a:schemeClr val="accent2"/>
                </a:solidFill>
              </a:rPr>
              <a:t>-</a:t>
            </a:r>
            <a:r>
              <a:rPr lang="en-US" sz="2400" dirty="0" err="1">
                <a:solidFill>
                  <a:schemeClr val="accent2"/>
                </a:solidFill>
              </a:rPr>
              <a:t>th</a:t>
            </a:r>
            <a:r>
              <a:rPr lang="en-US" sz="2400" dirty="0">
                <a:solidFill>
                  <a:schemeClr val="accent2"/>
                </a:solidFill>
              </a:rPr>
              <a:t> smallest element </a:t>
            </a:r>
            <a:r>
              <a:rPr lang="en-US" sz="2400" dirty="0"/>
              <a:t>in this set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Of course, we can sort the set in O(</a:t>
            </a:r>
            <a:r>
              <a:rPr lang="en-US" sz="2400" i="1" dirty="0"/>
              <a:t>n</a:t>
            </a:r>
            <a:r>
              <a:rPr lang="en-US" sz="2400" dirty="0"/>
              <a:t> log </a:t>
            </a:r>
            <a:r>
              <a:rPr lang="en-US" sz="2400" i="1" dirty="0"/>
              <a:t>n</a:t>
            </a:r>
            <a:r>
              <a:rPr lang="en-US" sz="2400" dirty="0"/>
              <a:t>) time and then index the </a:t>
            </a:r>
            <a:r>
              <a:rPr lang="en-US" sz="2400" i="1" dirty="0"/>
              <a:t>k</a:t>
            </a:r>
            <a:r>
              <a:rPr lang="en-US" sz="2400" dirty="0"/>
              <a:t>-</a:t>
            </a:r>
            <a:r>
              <a:rPr lang="en-US" sz="2400" dirty="0" err="1"/>
              <a:t>th</a:t>
            </a:r>
            <a:r>
              <a:rPr lang="en-US" sz="2400" dirty="0"/>
              <a:t> element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Ex when k=3:</a:t>
            </a:r>
            <a:br>
              <a:rPr lang="en-US" sz="2400" dirty="0" smtClean="0"/>
            </a:br>
            <a:r>
              <a:rPr lang="en-US" sz="2400" dirty="0" smtClean="0"/>
              <a:t>5, 10, 6, 3, 14, 12, 2  </a:t>
            </a:r>
            <a:r>
              <a:rPr lang="en-US" sz="2400" dirty="0" smtClean="0">
                <a:sym typeface="Wingdings"/>
              </a:rPr>
              <a:t> 2, 3, </a:t>
            </a:r>
            <a:r>
              <a:rPr lang="en-US" sz="2400" dirty="0" smtClean="0">
                <a:solidFill>
                  <a:srgbClr val="953735"/>
                </a:solidFill>
                <a:sym typeface="Wingdings"/>
              </a:rPr>
              <a:t>5</a:t>
            </a:r>
            <a:r>
              <a:rPr lang="en-US" sz="2400" dirty="0" smtClean="0">
                <a:sym typeface="Wingdings"/>
              </a:rPr>
              <a:t>, 6, 10, 12, 14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Can we solve the selection problem faster?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Selection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57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Quick-Select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3630"/>
            <a:ext cx="8229600" cy="5022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>
                <a:solidFill>
                  <a:schemeClr val="accent2"/>
                </a:solidFill>
              </a:rPr>
              <a:t>randomized</a:t>
            </a:r>
            <a:r>
              <a:rPr lang="en-US" dirty="0"/>
              <a:t> selection algorithm based on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prune-and-search </a:t>
            </a:r>
            <a:r>
              <a:rPr lang="en-US" dirty="0"/>
              <a:t>paradigm: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Prune</a:t>
            </a:r>
            <a:r>
              <a:rPr lang="en-US" dirty="0"/>
              <a:t>: pick a random element </a:t>
            </a:r>
            <a:r>
              <a:rPr lang="en-US" b="1" i="1" dirty="0">
                <a:latin typeface="Times New Roman" charset="0"/>
              </a:rPr>
              <a:t>x</a:t>
            </a:r>
            <a:r>
              <a:rPr lang="en-US" dirty="0"/>
              <a:t> (called </a:t>
            </a:r>
            <a:r>
              <a:rPr lang="en-US" dirty="0">
                <a:solidFill>
                  <a:schemeClr val="tx2"/>
                </a:solidFill>
              </a:rPr>
              <a:t>pivot</a:t>
            </a:r>
            <a:r>
              <a:rPr lang="en-US" dirty="0"/>
              <a:t>) and partition </a:t>
            </a:r>
            <a:r>
              <a:rPr lang="en-US" b="1" i="1" dirty="0">
                <a:latin typeface="Times New Roman" charset="0"/>
              </a:rPr>
              <a:t>S</a:t>
            </a:r>
            <a:r>
              <a:rPr lang="en-US" dirty="0"/>
              <a:t> into </a:t>
            </a:r>
          </a:p>
          <a:p>
            <a:pPr lvl="1"/>
            <a:r>
              <a:rPr lang="en-US" b="1" i="1" dirty="0">
                <a:latin typeface="Times New Roman" charset="0"/>
              </a:rPr>
              <a:t>L </a:t>
            </a:r>
            <a:r>
              <a:rPr lang="en-US" dirty="0"/>
              <a:t>elements less than </a:t>
            </a:r>
            <a:r>
              <a:rPr lang="en-US" b="1" i="1" dirty="0">
                <a:latin typeface="Times New Roman" charset="0"/>
              </a:rPr>
              <a:t>x</a:t>
            </a:r>
          </a:p>
          <a:p>
            <a:pPr lvl="1"/>
            <a:r>
              <a:rPr lang="en-US" b="1" i="1" dirty="0">
                <a:latin typeface="Times New Roman" charset="0"/>
              </a:rPr>
              <a:t>E </a:t>
            </a:r>
            <a:r>
              <a:rPr lang="en-US" dirty="0"/>
              <a:t>elements equal </a:t>
            </a:r>
            <a:r>
              <a:rPr lang="en-US" b="1" i="1" dirty="0">
                <a:latin typeface="Times New Roman" charset="0"/>
              </a:rPr>
              <a:t>x</a:t>
            </a:r>
            <a:endParaRPr lang="en-US" dirty="0"/>
          </a:p>
          <a:p>
            <a:pPr lvl="1"/>
            <a:r>
              <a:rPr lang="en-US" b="1" i="1" dirty="0">
                <a:latin typeface="Times New Roman" charset="0"/>
              </a:rPr>
              <a:t>G </a:t>
            </a:r>
            <a:r>
              <a:rPr lang="en-US" dirty="0"/>
              <a:t>elements greater than </a:t>
            </a:r>
            <a:r>
              <a:rPr lang="en-US" b="1" i="1" dirty="0">
                <a:latin typeface="Times New Roman" charset="0"/>
              </a:rPr>
              <a:t>x</a:t>
            </a:r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Search</a:t>
            </a:r>
            <a:r>
              <a:rPr lang="en-US" dirty="0"/>
              <a:t>: depending on </a:t>
            </a:r>
            <a:r>
              <a:rPr lang="en-US" i="1" dirty="0"/>
              <a:t>k</a:t>
            </a:r>
            <a:r>
              <a:rPr lang="en-US" dirty="0"/>
              <a:t>, either answer is in </a:t>
            </a:r>
            <a:r>
              <a:rPr lang="en-US" b="1" i="1" dirty="0">
                <a:latin typeface="Times New Roman" charset="0"/>
              </a:rPr>
              <a:t>E</a:t>
            </a:r>
            <a:r>
              <a:rPr lang="en-US" dirty="0"/>
              <a:t>, or we need to </a:t>
            </a:r>
            <a:r>
              <a:rPr lang="en-US" dirty="0" err="1"/>
              <a:t>recurse</a:t>
            </a:r>
            <a:r>
              <a:rPr lang="en-US" dirty="0"/>
              <a:t> in either </a:t>
            </a:r>
            <a:r>
              <a:rPr lang="en-US" b="1" i="1" dirty="0">
                <a:latin typeface="Times New Roman" charset="0"/>
              </a:rPr>
              <a:t>L </a:t>
            </a:r>
            <a:r>
              <a:rPr lang="en-US" dirty="0"/>
              <a:t>or </a:t>
            </a:r>
            <a:r>
              <a:rPr lang="en-US" b="1" i="1" dirty="0">
                <a:latin typeface="Times New Roman" charset="0"/>
              </a:rPr>
              <a:t>G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84355" y="437825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90755" y="4981505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603555" y="5152955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009955" y="481005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1" i="1">
                <a:latin typeface="Times New Roman" charset="0"/>
              </a:rPr>
              <a:t>x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416355" y="446715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822755" y="5095805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1197155" y="463860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6954771" y="3991023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7792971" y="4079923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7373871" y="4251373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31"/>
          <p:cNvGrpSpPr>
            <a:grpSpLocks/>
          </p:cNvGrpSpPr>
          <p:nvPr/>
        </p:nvGrpSpPr>
        <p:grpSpPr bwMode="auto">
          <a:xfrm>
            <a:off x="4522721" y="4600623"/>
            <a:ext cx="1054100" cy="457200"/>
            <a:chOff x="3320" y="2304"/>
            <a:chExt cx="664" cy="384"/>
          </a:xfrm>
        </p:grpSpPr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29"/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6154671" y="4429173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1" i="1">
                <a:latin typeface="Times New Roman" charset="0"/>
              </a:rPr>
              <a:t>x</a:t>
            </a:r>
          </a:p>
        </p:txBody>
      </p:sp>
      <p:sp>
        <p:nvSpPr>
          <p:cNvPr id="21" name="AutoShape 33"/>
          <p:cNvSpPr>
            <a:spLocks/>
          </p:cNvSpPr>
          <p:nvPr/>
        </p:nvSpPr>
        <p:spPr bwMode="auto">
          <a:xfrm rot="16200000">
            <a:off x="4897371" y="4581573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L</a:t>
            </a:r>
          </a:p>
        </p:txBody>
      </p:sp>
      <p:sp>
        <p:nvSpPr>
          <p:cNvPr id="22" name="AutoShape 35"/>
          <p:cNvSpPr>
            <a:spLocks/>
          </p:cNvSpPr>
          <p:nvPr/>
        </p:nvSpPr>
        <p:spPr bwMode="auto">
          <a:xfrm rot="16200000">
            <a:off x="7335771" y="4581573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G</a:t>
            </a:r>
          </a:p>
        </p:txBody>
      </p:sp>
      <p:sp>
        <p:nvSpPr>
          <p:cNvPr id="23" name="AutoShape 36"/>
          <p:cNvSpPr>
            <a:spLocks/>
          </p:cNvSpPr>
          <p:nvPr/>
        </p:nvSpPr>
        <p:spPr bwMode="auto">
          <a:xfrm rot="16200000">
            <a:off x="6116571" y="4886373"/>
            <a:ext cx="304800" cy="609600"/>
          </a:xfrm>
          <a:prstGeom prst="leftBrace">
            <a:avLst>
              <a:gd name="adj1" fmla="val 1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E</a:t>
            </a:r>
          </a:p>
        </p:txBody>
      </p:sp>
      <p:sp>
        <p:nvSpPr>
          <p:cNvPr id="26" name="Line 57"/>
          <p:cNvSpPr>
            <a:spLocks noChangeShapeType="1"/>
          </p:cNvSpPr>
          <p:nvPr/>
        </p:nvSpPr>
        <p:spPr bwMode="auto">
          <a:xfrm flipV="1">
            <a:off x="6243805" y="5632901"/>
            <a:ext cx="20029" cy="329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54"/>
          <p:cNvSpPr txBox="1">
            <a:spLocks noChangeArrowheads="1"/>
          </p:cNvSpPr>
          <p:nvPr/>
        </p:nvSpPr>
        <p:spPr bwMode="auto">
          <a:xfrm>
            <a:off x="5558016" y="6033184"/>
            <a:ext cx="16686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b="1" i="1" dirty="0">
                <a:latin typeface="Times New Roman" charset="0"/>
              </a:rPr>
              <a:t>|L| &lt; k </a:t>
            </a:r>
            <a:r>
              <a:rPr lang="en-US" u="sng" dirty="0">
                <a:latin typeface="Times New Roman" charset="0"/>
              </a:rPr>
              <a:t>&lt;</a:t>
            </a:r>
            <a:r>
              <a:rPr lang="en-US" dirty="0">
                <a:latin typeface="Times New Roman" charset="0"/>
              </a:rPr>
              <a:t> |</a:t>
            </a:r>
            <a:r>
              <a:rPr lang="en-US" b="1" i="1" dirty="0">
                <a:latin typeface="Times New Roman" charset="0"/>
              </a:rPr>
              <a:t>L</a:t>
            </a:r>
            <a:r>
              <a:rPr lang="en-US" dirty="0">
                <a:latin typeface="Times New Roman" charset="0"/>
              </a:rPr>
              <a:t>|+|</a:t>
            </a:r>
            <a:r>
              <a:rPr lang="en-US" b="1" i="1" dirty="0">
                <a:latin typeface="Times New Roman" charset="0"/>
              </a:rPr>
              <a:t>E|</a:t>
            </a:r>
            <a:endParaRPr lang="en-US" dirty="0">
              <a:latin typeface="Times New Roman" charset="0"/>
            </a:endParaRPr>
          </a:p>
          <a:p>
            <a:pPr algn="ctr"/>
            <a:r>
              <a:rPr lang="en-US" dirty="0">
                <a:latin typeface="Times New Roman" charset="0"/>
              </a:rPr>
              <a:t>(done)</a:t>
            </a:r>
            <a:endParaRPr lang="en-US" dirty="0"/>
          </a:p>
        </p:txBody>
      </p:sp>
      <p:sp>
        <p:nvSpPr>
          <p:cNvPr id="28" name="Text Box 53"/>
          <p:cNvSpPr txBox="1">
            <a:spLocks noChangeArrowheads="1"/>
          </p:cNvSpPr>
          <p:nvPr/>
        </p:nvSpPr>
        <p:spPr bwMode="auto">
          <a:xfrm>
            <a:off x="4465924" y="5685335"/>
            <a:ext cx="7978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b="1" i="1" dirty="0">
                <a:latin typeface="Times New Roman" charset="0"/>
              </a:rPr>
              <a:t>k </a:t>
            </a:r>
            <a:r>
              <a:rPr lang="en-US" u="sng" dirty="0">
                <a:latin typeface="Times New Roman" charset="0"/>
              </a:rPr>
              <a:t>&lt;</a:t>
            </a:r>
            <a:r>
              <a:rPr lang="en-US" dirty="0">
                <a:latin typeface="Times New Roman" charset="0"/>
              </a:rPr>
              <a:t> |</a:t>
            </a:r>
            <a:r>
              <a:rPr lang="en-US" b="1" i="1" dirty="0">
                <a:latin typeface="Times New Roman" charset="0"/>
              </a:rPr>
              <a:t>L</a:t>
            </a:r>
            <a:r>
              <a:rPr lang="en-US" dirty="0">
                <a:latin typeface="Times New Roman" charset="0"/>
              </a:rPr>
              <a:t>|</a:t>
            </a:r>
            <a:endParaRPr lang="en-US" dirty="0"/>
          </a:p>
        </p:txBody>
      </p:sp>
      <p:sp>
        <p:nvSpPr>
          <p:cNvPr id="29" name="Text Box 56"/>
          <p:cNvSpPr txBox="1">
            <a:spLocks noChangeArrowheads="1"/>
          </p:cNvSpPr>
          <p:nvPr/>
        </p:nvSpPr>
        <p:spPr bwMode="auto">
          <a:xfrm>
            <a:off x="7299418" y="5466814"/>
            <a:ext cx="16794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b="1" i="1" dirty="0">
                <a:latin typeface="Times New Roman" charset="0"/>
              </a:rPr>
              <a:t>k </a:t>
            </a:r>
            <a:r>
              <a:rPr lang="en-US" dirty="0">
                <a:latin typeface="Times New Roman" charset="0"/>
              </a:rPr>
              <a:t>&gt; |</a:t>
            </a:r>
            <a:r>
              <a:rPr lang="en-US" b="1" i="1" dirty="0">
                <a:latin typeface="Times New Roman" charset="0"/>
              </a:rPr>
              <a:t>L</a:t>
            </a:r>
            <a:r>
              <a:rPr lang="en-US" dirty="0">
                <a:latin typeface="Times New Roman" charset="0"/>
              </a:rPr>
              <a:t>|+|</a:t>
            </a:r>
            <a:r>
              <a:rPr lang="en-US" b="1" i="1" dirty="0">
                <a:latin typeface="Times New Roman" charset="0"/>
              </a:rPr>
              <a:t>E|</a:t>
            </a:r>
          </a:p>
          <a:p>
            <a:pPr algn="ctr"/>
            <a:r>
              <a:rPr lang="en-US" b="1" i="1" dirty="0">
                <a:latin typeface="Times New Roman" charset="0"/>
              </a:rPr>
              <a:t>k</a:t>
            </a:r>
            <a:r>
              <a:rPr lang="ja-JP" altLang="en-US" b="1" i="1" dirty="0">
                <a:latin typeface="Arial"/>
              </a:rPr>
              <a:t>’</a:t>
            </a:r>
            <a:r>
              <a:rPr lang="en-US" b="1" i="1" dirty="0">
                <a:latin typeface="Times New Roman" charset="0"/>
              </a:rPr>
              <a:t> = k - |L| - |E|</a:t>
            </a:r>
            <a:endParaRPr lang="en-US" dirty="0"/>
          </a:p>
        </p:txBody>
      </p:sp>
      <p:sp>
        <p:nvSpPr>
          <p:cNvPr id="30" name="Left Arrow 29"/>
          <p:cNvSpPr/>
          <p:nvPr/>
        </p:nvSpPr>
        <p:spPr>
          <a:xfrm rot="10800000">
            <a:off x="3446325" y="4708572"/>
            <a:ext cx="546534" cy="342900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87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03" y="1376369"/>
            <a:ext cx="4505849" cy="4708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partition an input sequence as in the quick-sort algorithm:</a:t>
            </a:r>
          </a:p>
          <a:p>
            <a:r>
              <a:rPr lang="en-US" dirty="0" smtClean="0"/>
              <a:t>Remove</a:t>
            </a:r>
            <a:r>
              <a:rPr lang="en-US" dirty="0"/>
              <a:t>, in turn, each element </a:t>
            </a:r>
            <a:r>
              <a:rPr lang="en-US" b="1" i="1" dirty="0">
                <a:latin typeface="Times New Roman" charset="0"/>
              </a:rPr>
              <a:t>y</a:t>
            </a:r>
            <a:r>
              <a:rPr lang="en-US" dirty="0"/>
              <a:t> from </a:t>
            </a:r>
            <a:r>
              <a:rPr lang="en-US" b="1" i="1" dirty="0">
                <a:latin typeface="Times New Roman" charset="0"/>
              </a:rPr>
              <a:t>S</a:t>
            </a:r>
            <a:r>
              <a:rPr lang="en-US" dirty="0"/>
              <a:t> and </a:t>
            </a:r>
          </a:p>
          <a:p>
            <a:r>
              <a:rPr lang="en-US" dirty="0" smtClean="0"/>
              <a:t>Insert </a:t>
            </a:r>
            <a:r>
              <a:rPr lang="en-US" b="1" i="1" dirty="0">
                <a:latin typeface="Times New Roman" charset="0"/>
              </a:rPr>
              <a:t>y</a:t>
            </a:r>
            <a:r>
              <a:rPr lang="en-US" dirty="0"/>
              <a:t> into </a:t>
            </a:r>
            <a:r>
              <a:rPr lang="en-US" b="1" i="1" dirty="0">
                <a:latin typeface="Times New Roman" charset="0"/>
              </a:rPr>
              <a:t>L</a:t>
            </a:r>
            <a:r>
              <a:rPr lang="en-US" dirty="0"/>
              <a:t>, </a:t>
            </a:r>
            <a:r>
              <a:rPr lang="en-US" b="1" i="1" dirty="0">
                <a:latin typeface="Times New Roman" charset="0"/>
              </a:rPr>
              <a:t>E</a:t>
            </a:r>
            <a:r>
              <a:rPr lang="en-US" b="1" i="1" dirty="0"/>
              <a:t> </a:t>
            </a:r>
            <a:r>
              <a:rPr lang="en-US" dirty="0"/>
              <a:t>or </a:t>
            </a:r>
            <a:r>
              <a:rPr lang="en-US" b="1" i="1" dirty="0">
                <a:latin typeface="Times New Roman" charset="0"/>
              </a:rPr>
              <a:t>G</a:t>
            </a:r>
            <a:r>
              <a:rPr lang="en-US" dirty="0"/>
              <a:t>,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/>
              <a:t>depending on the result of the comparison with the pivot </a:t>
            </a:r>
            <a:r>
              <a:rPr lang="en-US" b="1" i="1" dirty="0" smtClean="0">
                <a:latin typeface="Times New Roman" charset="0"/>
              </a:rPr>
              <a:t>x</a:t>
            </a:r>
          </a:p>
          <a:p>
            <a:pPr lvl="1"/>
            <a:endParaRPr lang="en-US" b="1" i="1" dirty="0">
              <a:latin typeface="Times New Roman" charset="0"/>
            </a:endParaRPr>
          </a:p>
          <a:p>
            <a:pPr marL="0" indent="0">
              <a:buNone/>
            </a:pPr>
            <a:r>
              <a:rPr lang="en-US" dirty="0"/>
              <a:t>Each insertion and removal is at the beginning or at the end of a sequence, and hence takes </a:t>
            </a:r>
            <a:r>
              <a:rPr lang="en-US" b="1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(1)</a:t>
            </a:r>
            <a:r>
              <a:rPr lang="en-US" dirty="0"/>
              <a:t> time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Thus</a:t>
            </a:r>
            <a:r>
              <a:rPr lang="en-US" dirty="0"/>
              <a:t>, the partition step of quick-select takes </a:t>
            </a:r>
            <a:r>
              <a:rPr lang="en-US" b="1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time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Selection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859884" y="1547827"/>
            <a:ext cx="4114800" cy="478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42900"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628650"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</a:rPr>
              <a:t>Algorithm</a:t>
            </a:r>
            <a:r>
              <a:rPr lang="en-US" sz="1800" dirty="0"/>
              <a:t> </a:t>
            </a:r>
            <a:r>
              <a:rPr lang="en-US" sz="1800" b="1" i="1" dirty="0">
                <a:solidFill>
                  <a:schemeClr val="tx2"/>
                </a:solidFill>
              </a:rPr>
              <a:t>partition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b="1" i="1" dirty="0">
                <a:solidFill>
                  <a:schemeClr val="tx2"/>
                </a:solidFill>
              </a:rPr>
              <a:t>S,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i="1" dirty="0">
                <a:solidFill>
                  <a:schemeClr val="tx2"/>
                </a:solidFill>
              </a:rPr>
              <a:t>p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tx2"/>
                </a:solidFill>
              </a:rPr>
              <a:t>	</a:t>
            </a:r>
            <a:r>
              <a:rPr lang="en-US" sz="1800" b="1" dirty="0">
                <a:solidFill>
                  <a:srgbClr val="000000"/>
                </a:solidFill>
              </a:rPr>
              <a:t>Input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sequence </a:t>
            </a:r>
            <a:r>
              <a:rPr lang="en-US" sz="1800" b="1" i="1" dirty="0">
                <a:solidFill>
                  <a:schemeClr val="accent2"/>
                </a:solidFill>
              </a:rPr>
              <a:t>S</a:t>
            </a:r>
            <a:r>
              <a:rPr lang="en-US" sz="1800" dirty="0">
                <a:solidFill>
                  <a:schemeClr val="accent2"/>
                </a:solidFill>
              </a:rPr>
              <a:t>, position </a:t>
            </a:r>
            <a:r>
              <a:rPr lang="en-US" sz="1800" b="1" i="1" dirty="0">
                <a:solidFill>
                  <a:schemeClr val="accent2"/>
                </a:solidFill>
              </a:rPr>
              <a:t>p</a:t>
            </a:r>
            <a:r>
              <a:rPr lang="en-US" sz="1800" dirty="0">
                <a:solidFill>
                  <a:schemeClr val="accent2"/>
                </a:solidFill>
              </a:rPr>
              <a:t> of pivot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</a:rPr>
              <a:t>	</a:t>
            </a:r>
            <a:r>
              <a:rPr lang="en-US" sz="1800" b="1" dirty="0">
                <a:solidFill>
                  <a:srgbClr val="000000"/>
                </a:solidFill>
              </a:rPr>
              <a:t>Output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subsequences </a:t>
            </a:r>
            <a:r>
              <a:rPr lang="en-US" sz="1800" b="1" i="1" dirty="0">
                <a:solidFill>
                  <a:schemeClr val="accent2"/>
                </a:solidFill>
              </a:rPr>
              <a:t>L,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b="1" i="1" dirty="0">
                <a:solidFill>
                  <a:schemeClr val="accent2"/>
                </a:solidFill>
              </a:rPr>
              <a:t>E, G</a:t>
            </a:r>
            <a:r>
              <a:rPr lang="en-US" sz="1800" dirty="0">
                <a:solidFill>
                  <a:schemeClr val="accent2"/>
                </a:solidFill>
              </a:rPr>
              <a:t> of the </a:t>
            </a:r>
            <a:br>
              <a:rPr lang="en-US" sz="1800" dirty="0">
                <a:solidFill>
                  <a:schemeClr val="accent2"/>
                </a:solidFill>
              </a:rPr>
            </a:br>
            <a:r>
              <a:rPr lang="en-US" sz="1800" dirty="0">
                <a:solidFill>
                  <a:schemeClr val="accent2"/>
                </a:solidFill>
              </a:rPr>
              <a:t>		elements of </a:t>
            </a:r>
            <a:r>
              <a:rPr lang="en-US" sz="1800" b="1" i="1" dirty="0">
                <a:solidFill>
                  <a:schemeClr val="accent2"/>
                </a:solidFill>
              </a:rPr>
              <a:t>S</a:t>
            </a:r>
            <a:r>
              <a:rPr lang="en-US" sz="1800" dirty="0">
                <a:solidFill>
                  <a:schemeClr val="accent2"/>
                </a:solidFill>
              </a:rPr>
              <a:t> less than, equal to,</a:t>
            </a:r>
            <a:br>
              <a:rPr lang="en-US" sz="1800" dirty="0">
                <a:solidFill>
                  <a:schemeClr val="accent2"/>
                </a:solidFill>
              </a:rPr>
            </a:br>
            <a:r>
              <a:rPr lang="en-US" sz="1800" dirty="0">
                <a:solidFill>
                  <a:schemeClr val="accent2"/>
                </a:solidFill>
              </a:rPr>
              <a:t>		or greater than the pivot, resp.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</a:rPr>
              <a:t>	</a:t>
            </a:r>
            <a:r>
              <a:rPr lang="en-US" sz="1800" b="1" i="1" dirty="0">
                <a:solidFill>
                  <a:schemeClr val="accent2"/>
                </a:solidFill>
              </a:rPr>
              <a:t>L,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b="1" i="1" dirty="0">
                <a:solidFill>
                  <a:schemeClr val="accent2"/>
                </a:solidFill>
              </a:rPr>
              <a:t>E, G </a:t>
            </a:r>
            <a:r>
              <a:rPr lang="en-US" sz="1800" dirty="0">
                <a:solidFill>
                  <a:srgbClr val="000000"/>
                </a:solidFill>
                <a:sym typeface="Symbol" charset="0"/>
              </a:rPr>
              <a:t></a:t>
            </a:r>
            <a:r>
              <a:rPr lang="en-US" sz="1800" b="1" i="1" dirty="0">
                <a:solidFill>
                  <a:schemeClr val="accent2"/>
                </a:solidFill>
                <a:sym typeface="Symbol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</a:rPr>
              <a:t>empty sequences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dirty="0">
                <a:solidFill>
                  <a:schemeClr val="accent2"/>
                </a:solidFill>
              </a:rPr>
              <a:t>x </a:t>
            </a:r>
            <a:r>
              <a:rPr lang="en-US" sz="1800" dirty="0">
                <a:solidFill>
                  <a:srgbClr val="000000"/>
                </a:solidFill>
                <a:sym typeface="Symbol" charset="0"/>
              </a:rPr>
              <a:t></a:t>
            </a:r>
            <a:r>
              <a:rPr lang="en-US" sz="1800" b="1" i="1" dirty="0">
                <a:solidFill>
                  <a:schemeClr val="accent2"/>
                </a:solidFill>
                <a:sym typeface="Symbol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</a:rPr>
              <a:t>S.remove</a:t>
            </a:r>
            <a:r>
              <a:rPr lang="en-US" sz="1800" dirty="0">
                <a:solidFill>
                  <a:schemeClr val="accent2"/>
                </a:solidFill>
              </a:rPr>
              <a:t>(</a:t>
            </a:r>
            <a:r>
              <a:rPr lang="en-US" sz="1800" b="1" i="1" dirty="0">
                <a:solidFill>
                  <a:schemeClr val="accent2"/>
                </a:solidFill>
              </a:rPr>
              <a:t>p</a:t>
            </a:r>
            <a:r>
              <a:rPr lang="en-US" sz="1800" dirty="0">
                <a:solidFill>
                  <a:schemeClr val="accent2"/>
                </a:solidFill>
              </a:rPr>
              <a:t>)</a:t>
            </a:r>
            <a:r>
              <a:rPr lang="en-US" sz="1800" b="1" dirty="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</a:rPr>
              <a:t>while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</a:t>
            </a:r>
            <a:r>
              <a:rPr lang="en-US" sz="1800" b="1" i="1" dirty="0" err="1">
                <a:solidFill>
                  <a:schemeClr val="accent2"/>
                </a:solidFill>
              </a:rPr>
              <a:t>S.isEmpty</a:t>
            </a:r>
            <a:r>
              <a:rPr lang="en-US" sz="1800" dirty="0">
                <a:solidFill>
                  <a:schemeClr val="accent2"/>
                </a:solidFill>
              </a:rPr>
              <a:t>()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</a:rPr>
              <a:t>	</a:t>
            </a:r>
            <a:r>
              <a:rPr lang="en-US" sz="1800" b="1" i="1" dirty="0">
                <a:solidFill>
                  <a:schemeClr val="accent2"/>
                </a:solidFill>
              </a:rPr>
              <a:t>y </a:t>
            </a:r>
            <a:r>
              <a:rPr lang="en-US" sz="1800" dirty="0">
                <a:solidFill>
                  <a:srgbClr val="000000"/>
                </a:solidFill>
                <a:sym typeface="Symbol" charset="0"/>
              </a:rPr>
              <a:t></a:t>
            </a:r>
            <a:r>
              <a:rPr lang="en-US" sz="1800" b="1" i="1" dirty="0">
                <a:solidFill>
                  <a:schemeClr val="accent2"/>
                </a:solidFill>
                <a:sym typeface="Symbol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</a:rPr>
              <a:t>S.remove</a:t>
            </a:r>
            <a:r>
              <a:rPr lang="en-US" sz="1800" dirty="0">
                <a:solidFill>
                  <a:schemeClr val="accent2"/>
                </a:solidFill>
              </a:rPr>
              <a:t>(</a:t>
            </a:r>
            <a:r>
              <a:rPr lang="en-US" sz="1800" b="1" i="1" dirty="0" err="1">
                <a:solidFill>
                  <a:schemeClr val="accent2"/>
                </a:solidFill>
              </a:rPr>
              <a:t>S.first</a:t>
            </a:r>
            <a:r>
              <a:rPr lang="en-US" sz="1800" dirty="0">
                <a:solidFill>
                  <a:schemeClr val="accent2"/>
                </a:solidFill>
              </a:rPr>
              <a:t>())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sym typeface="Symbol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</a:rPr>
              <a:t>if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i="1" dirty="0">
                <a:solidFill>
                  <a:schemeClr val="accent2"/>
                </a:solidFill>
              </a:rPr>
              <a:t>y</a:t>
            </a:r>
            <a:r>
              <a:rPr lang="en-US" sz="1800" dirty="0">
                <a:solidFill>
                  <a:schemeClr val="accent2"/>
                </a:solidFill>
                <a:sym typeface="Symbol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sym typeface="Symbol" charset="0"/>
              </a:rPr>
              <a:t>&lt;</a:t>
            </a:r>
            <a:r>
              <a:rPr lang="en-US" sz="1800" dirty="0">
                <a:solidFill>
                  <a:schemeClr val="accent2"/>
                </a:solidFill>
                <a:sym typeface="Symbol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</a:rPr>
              <a:t>x</a:t>
            </a:r>
            <a:endParaRPr lang="en-US" sz="1800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</a:rPr>
              <a:t>		</a:t>
            </a:r>
            <a:r>
              <a:rPr lang="en-US" sz="1800" b="1" i="1" dirty="0" err="1">
                <a:solidFill>
                  <a:schemeClr val="accent2"/>
                </a:solidFill>
              </a:rPr>
              <a:t>L.insertLast</a:t>
            </a:r>
            <a:r>
              <a:rPr lang="en-US" sz="1800" dirty="0">
                <a:solidFill>
                  <a:schemeClr val="accent2"/>
                </a:solidFill>
              </a:rPr>
              <a:t>(</a:t>
            </a:r>
            <a:r>
              <a:rPr lang="en-US" sz="1800" b="1" i="1" dirty="0">
                <a:solidFill>
                  <a:schemeClr val="accent2"/>
                </a:solidFill>
              </a:rPr>
              <a:t>y</a:t>
            </a:r>
            <a:r>
              <a:rPr lang="en-US" sz="1800" dirty="0">
                <a:solidFill>
                  <a:schemeClr val="accent2"/>
                </a:solidFill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</a:rPr>
              <a:t>	</a:t>
            </a:r>
            <a:r>
              <a:rPr lang="en-US" sz="1800" b="1" dirty="0">
                <a:solidFill>
                  <a:srgbClr val="000000"/>
                </a:solidFill>
              </a:rPr>
              <a:t>else if </a:t>
            </a:r>
            <a:r>
              <a:rPr lang="en-US" sz="1800" b="1" i="1" dirty="0">
                <a:solidFill>
                  <a:schemeClr val="accent2"/>
                </a:solidFill>
              </a:rPr>
              <a:t>y</a:t>
            </a:r>
            <a:r>
              <a:rPr lang="en-US" sz="1800" dirty="0">
                <a:solidFill>
                  <a:schemeClr val="accent2"/>
                </a:solidFill>
                <a:sym typeface="Symbol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sym typeface="Symbol" charset="0"/>
              </a:rPr>
              <a:t>=</a:t>
            </a:r>
            <a:r>
              <a:rPr lang="en-US" sz="1800" dirty="0">
                <a:solidFill>
                  <a:schemeClr val="accent2"/>
                </a:solidFill>
                <a:sym typeface="Symbol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</a:rPr>
              <a:t>x</a:t>
            </a:r>
            <a:endParaRPr lang="en-US" sz="1800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</a:rPr>
              <a:t>		 </a:t>
            </a:r>
            <a:r>
              <a:rPr lang="en-US" sz="1800" b="1" i="1" dirty="0" err="1">
                <a:solidFill>
                  <a:schemeClr val="accent2"/>
                </a:solidFill>
              </a:rPr>
              <a:t>E.insertLast</a:t>
            </a:r>
            <a:r>
              <a:rPr lang="en-US" sz="1800" dirty="0">
                <a:solidFill>
                  <a:schemeClr val="accent2"/>
                </a:solidFill>
              </a:rPr>
              <a:t>(</a:t>
            </a:r>
            <a:r>
              <a:rPr lang="en-US" sz="1800" b="1" i="1" dirty="0">
                <a:solidFill>
                  <a:schemeClr val="accent2"/>
                </a:solidFill>
              </a:rPr>
              <a:t>y</a:t>
            </a:r>
            <a:r>
              <a:rPr lang="en-US" sz="1800" dirty="0">
                <a:solidFill>
                  <a:schemeClr val="accent2"/>
                </a:solidFill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sym typeface="Symbol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</a:rPr>
              <a:t>else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/>
              <a:t>{ </a:t>
            </a:r>
            <a:r>
              <a:rPr lang="en-US" sz="1800" b="1" i="1" dirty="0"/>
              <a:t>y</a:t>
            </a:r>
            <a:r>
              <a:rPr lang="en-US" sz="1800" dirty="0">
                <a:sym typeface="Symbol" charset="0"/>
              </a:rPr>
              <a:t> &gt; </a:t>
            </a:r>
            <a:r>
              <a:rPr lang="en-US" sz="1800" b="1" i="1" dirty="0"/>
              <a:t>x </a:t>
            </a:r>
            <a:r>
              <a:rPr lang="en-US" sz="1800" dirty="0"/>
              <a:t>}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</a:rPr>
              <a:t>		</a:t>
            </a:r>
            <a:r>
              <a:rPr lang="en-US" sz="1800" b="1" i="1" dirty="0" err="1">
                <a:solidFill>
                  <a:schemeClr val="accent2"/>
                </a:solidFill>
              </a:rPr>
              <a:t>G.insertLast</a:t>
            </a:r>
            <a:r>
              <a:rPr lang="en-US" sz="1800" dirty="0">
                <a:solidFill>
                  <a:schemeClr val="accent2"/>
                </a:solidFill>
              </a:rPr>
              <a:t>(</a:t>
            </a:r>
            <a:r>
              <a:rPr lang="en-US" sz="1800" b="1" i="1" dirty="0">
                <a:solidFill>
                  <a:schemeClr val="accent2"/>
                </a:solidFill>
              </a:rPr>
              <a:t>y</a:t>
            </a:r>
            <a:r>
              <a:rPr lang="en-US" sz="1800" dirty="0">
                <a:solidFill>
                  <a:schemeClr val="accent2"/>
                </a:solidFill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</a:rPr>
              <a:t>return </a:t>
            </a:r>
            <a:r>
              <a:rPr lang="en-US" sz="1800" b="1" i="1" dirty="0">
                <a:solidFill>
                  <a:schemeClr val="accent2"/>
                </a:solidFill>
              </a:rPr>
              <a:t>L,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b="1" i="1" dirty="0">
                <a:solidFill>
                  <a:schemeClr val="accent2"/>
                </a:solidFill>
              </a:rPr>
              <a:t>E, G</a:t>
            </a:r>
          </a:p>
        </p:txBody>
      </p:sp>
    </p:spTree>
    <p:extLst>
      <p:ext uri="{BB962C8B-B14F-4D97-AF65-F5344CB8AC3E}">
        <p14:creationId xmlns:p14="http://schemas.microsoft.com/office/powerpoint/2010/main" val="819697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Selection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1BA3-5288-6144-AC67-ED799A7CE0C9}" type="slidenum">
              <a:rPr lang="en-US"/>
              <a:pPr/>
              <a:t>5</a:t>
            </a:fld>
            <a:endParaRPr 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Quick-Select Visualization</a:t>
            </a:r>
          </a:p>
        </p:txBody>
      </p:sp>
      <p:sp>
        <p:nvSpPr>
          <p:cNvPr id="168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87285" y="1524000"/>
            <a:ext cx="8694171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execution of quick-select can be visualized by a recursion path</a:t>
            </a:r>
          </a:p>
          <a:p>
            <a:r>
              <a:rPr lang="en-US" dirty="0" smtClean="0"/>
              <a:t>each </a:t>
            </a:r>
            <a:r>
              <a:rPr lang="en-US" dirty="0"/>
              <a:t>node represents a recursive call of quick-select, and stores </a:t>
            </a:r>
            <a:r>
              <a:rPr lang="en-US" i="1" dirty="0"/>
              <a:t>k</a:t>
            </a:r>
            <a:r>
              <a:rPr lang="en-US" dirty="0"/>
              <a:t> and the remaining sequence</a:t>
            </a:r>
          </a:p>
        </p:txBody>
      </p:sp>
      <p:sp>
        <p:nvSpPr>
          <p:cNvPr id="168964" name="AutoShape 4"/>
          <p:cNvSpPr>
            <a:spLocks noChangeArrowheads="1"/>
          </p:cNvSpPr>
          <p:nvPr/>
        </p:nvSpPr>
        <p:spPr bwMode="auto">
          <a:xfrm>
            <a:off x="2273300" y="2933700"/>
            <a:ext cx="45085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i="1" dirty="0"/>
              <a:t>k</a:t>
            </a:r>
            <a:r>
              <a:rPr lang="en-US" sz="2000" dirty="0"/>
              <a:t>=5,  </a:t>
            </a:r>
            <a:r>
              <a:rPr lang="en-US" sz="2000" dirty="0" smtClean="0"/>
              <a:t> </a:t>
            </a:r>
            <a:r>
              <a:rPr lang="en-US" sz="2000" i="1" dirty="0" smtClean="0"/>
              <a:t>S</a:t>
            </a:r>
            <a:r>
              <a:rPr lang="en-US" sz="2000" dirty="0"/>
              <a:t>=(7  4  9  </a:t>
            </a:r>
            <a:r>
              <a:rPr lang="en-US" sz="2000" b="1" u="sng" dirty="0">
                <a:solidFill>
                  <a:srgbClr val="000000"/>
                </a:solidFill>
              </a:rPr>
              <a:t>3</a:t>
            </a:r>
            <a:r>
              <a:rPr lang="en-US" sz="2000" dirty="0"/>
              <a:t>  2  6  5  1  8)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68967" name="AutoShape 7"/>
          <p:cNvSpPr>
            <a:spLocks noChangeArrowheads="1"/>
          </p:cNvSpPr>
          <p:nvPr/>
        </p:nvSpPr>
        <p:spPr bwMode="auto">
          <a:xfrm>
            <a:off x="4000500" y="5676900"/>
            <a:ext cx="1028700" cy="3810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5</a:t>
            </a:r>
            <a:endParaRPr lang="en-US" sz="2000">
              <a:solidFill>
                <a:schemeClr val="tx2"/>
              </a:solidFill>
            </a:endParaRPr>
          </a:p>
        </p:txBody>
      </p:sp>
      <p:cxnSp>
        <p:nvCxnSpPr>
          <p:cNvPr id="168972" name="AutoShape 12"/>
          <p:cNvCxnSpPr>
            <a:cxnSpLocks noChangeShapeType="1"/>
            <a:stCxn id="168977" idx="0"/>
            <a:endCxn id="168964" idx="2"/>
          </p:cNvCxnSpPr>
          <p:nvPr/>
        </p:nvCxnSpPr>
        <p:spPr bwMode="auto">
          <a:xfrm flipH="1" flipV="1">
            <a:off x="4527550" y="3324225"/>
            <a:ext cx="6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8973" name="AutoShape 13"/>
          <p:cNvCxnSpPr>
            <a:cxnSpLocks noChangeShapeType="1"/>
            <a:stCxn id="168967" idx="0"/>
            <a:endCxn id="168979" idx="2"/>
          </p:cNvCxnSpPr>
          <p:nvPr/>
        </p:nvCxnSpPr>
        <p:spPr bwMode="auto">
          <a:xfrm flipV="1">
            <a:off x="4514850" y="5381625"/>
            <a:ext cx="190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8975" name="AutoShape 15"/>
          <p:cNvCxnSpPr>
            <a:cxnSpLocks noChangeShapeType="1"/>
            <a:stCxn id="168977" idx="2"/>
            <a:endCxn id="168978" idx="0"/>
          </p:cNvCxnSpPr>
          <p:nvPr/>
        </p:nvCxnSpPr>
        <p:spPr bwMode="auto">
          <a:xfrm>
            <a:off x="4533900" y="40100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8976" name="AutoShape 16"/>
          <p:cNvCxnSpPr>
            <a:cxnSpLocks noChangeShapeType="1"/>
            <a:stCxn id="168978" idx="2"/>
            <a:endCxn id="168979" idx="0"/>
          </p:cNvCxnSpPr>
          <p:nvPr/>
        </p:nvCxnSpPr>
        <p:spPr bwMode="auto">
          <a:xfrm>
            <a:off x="4533900" y="46958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8977" name="AutoShape 17"/>
          <p:cNvSpPr>
            <a:spLocks noChangeArrowheads="1"/>
          </p:cNvSpPr>
          <p:nvPr/>
        </p:nvSpPr>
        <p:spPr bwMode="auto">
          <a:xfrm>
            <a:off x="2667000" y="3619500"/>
            <a:ext cx="3733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i="1" dirty="0"/>
              <a:t>k</a:t>
            </a:r>
            <a:r>
              <a:rPr lang="en-US" sz="2000" dirty="0"/>
              <a:t>=2, </a:t>
            </a:r>
            <a:r>
              <a:rPr lang="en-US" sz="2000" dirty="0" smtClean="0"/>
              <a:t>   </a:t>
            </a:r>
            <a:r>
              <a:rPr lang="en-US" sz="2000" i="1" dirty="0" smtClean="0"/>
              <a:t>S</a:t>
            </a:r>
            <a:r>
              <a:rPr lang="en-US" sz="2000" dirty="0"/>
              <a:t>=(7  4  9  6  5  </a:t>
            </a:r>
            <a:r>
              <a:rPr lang="en-US" sz="2000" b="1" u="sng" dirty="0">
                <a:solidFill>
                  <a:srgbClr val="000000"/>
                </a:solidFill>
              </a:rPr>
              <a:t>8</a:t>
            </a:r>
            <a:r>
              <a:rPr lang="en-US" sz="2000" dirty="0"/>
              <a:t>)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68978" name="AutoShape 18"/>
          <p:cNvSpPr>
            <a:spLocks noChangeArrowheads="1"/>
          </p:cNvSpPr>
          <p:nvPr/>
        </p:nvSpPr>
        <p:spPr bwMode="auto">
          <a:xfrm>
            <a:off x="3048000" y="4305300"/>
            <a:ext cx="2971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i="1" dirty="0"/>
              <a:t>k</a:t>
            </a:r>
            <a:r>
              <a:rPr lang="en-US" sz="2000" dirty="0"/>
              <a:t>=2, </a:t>
            </a:r>
            <a:r>
              <a:rPr lang="en-US" sz="2000" dirty="0" smtClean="0"/>
              <a:t>   </a:t>
            </a:r>
            <a:r>
              <a:rPr lang="en-US" sz="2000" i="1" dirty="0" smtClean="0"/>
              <a:t>S</a:t>
            </a:r>
            <a:r>
              <a:rPr lang="en-US" sz="2000" dirty="0"/>
              <a:t>=(7  </a:t>
            </a:r>
            <a:r>
              <a:rPr lang="en-US" sz="2000" b="1" u="sng" dirty="0">
                <a:solidFill>
                  <a:srgbClr val="000000"/>
                </a:solidFill>
              </a:rPr>
              <a:t>4</a:t>
            </a:r>
            <a:r>
              <a:rPr lang="en-US" sz="2000" dirty="0"/>
              <a:t>   6  5)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68979" name="AutoShape 19"/>
          <p:cNvSpPr>
            <a:spLocks noChangeArrowheads="1"/>
          </p:cNvSpPr>
          <p:nvPr/>
        </p:nvSpPr>
        <p:spPr bwMode="auto">
          <a:xfrm>
            <a:off x="3352800" y="4991100"/>
            <a:ext cx="2362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i="1" dirty="0"/>
              <a:t>k</a:t>
            </a:r>
            <a:r>
              <a:rPr lang="en-US" sz="2000" dirty="0"/>
              <a:t>=1, </a:t>
            </a:r>
            <a:r>
              <a:rPr lang="en-US" sz="2000" dirty="0" smtClean="0"/>
              <a:t>   </a:t>
            </a:r>
            <a:r>
              <a:rPr lang="en-US" sz="2000" i="1" dirty="0" smtClean="0"/>
              <a:t>S</a:t>
            </a:r>
            <a:r>
              <a:rPr lang="en-US" sz="2000" dirty="0"/>
              <a:t>=(7  6  </a:t>
            </a:r>
            <a:r>
              <a:rPr lang="en-US" sz="2000" b="1" u="sng" dirty="0">
                <a:solidFill>
                  <a:srgbClr val="000000"/>
                </a:solidFill>
              </a:rPr>
              <a:t>5</a:t>
            </a:r>
            <a:r>
              <a:rPr lang="en-US" sz="2000" dirty="0"/>
              <a:t>)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929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Running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Consider a recursive call of quick-select on a sequence of size </a:t>
            </a:r>
            <a:r>
              <a:rPr lang="en-US" b="1" i="1" dirty="0">
                <a:latin typeface="Times New Roman" charset="0"/>
              </a:rPr>
              <a:t>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</a:rPr>
              <a:t>Good call</a:t>
            </a:r>
            <a:r>
              <a:rPr lang="en-US" b="1" dirty="0"/>
              <a:t>:</a:t>
            </a:r>
            <a:r>
              <a:rPr lang="en-US" dirty="0"/>
              <a:t> the sizes of </a:t>
            </a:r>
            <a:r>
              <a:rPr lang="en-US" b="1" i="1" dirty="0">
                <a:latin typeface="Times New Roman" charset="0"/>
              </a:rPr>
              <a:t>L</a:t>
            </a:r>
            <a:r>
              <a:rPr lang="en-US" dirty="0"/>
              <a:t> and </a:t>
            </a:r>
            <a:r>
              <a:rPr lang="en-US" b="1" i="1" dirty="0">
                <a:latin typeface="Times New Roman" charset="0"/>
              </a:rPr>
              <a:t>G</a:t>
            </a:r>
            <a:r>
              <a:rPr lang="en-US" dirty="0"/>
              <a:t> are each less than </a:t>
            </a:r>
            <a:r>
              <a:rPr lang="en-US" dirty="0">
                <a:latin typeface="Times New Roman" charset="0"/>
              </a:rPr>
              <a:t>3</a:t>
            </a:r>
            <a:r>
              <a:rPr lang="en-US" b="1" i="1" dirty="0">
                <a:latin typeface="Times New Roman" charset="0"/>
              </a:rPr>
              <a:t>s</a:t>
            </a:r>
            <a:r>
              <a:rPr lang="en-US" dirty="0">
                <a:latin typeface="Symbol" charset="0"/>
              </a:rPr>
              <a:t>/</a:t>
            </a:r>
            <a:r>
              <a:rPr lang="en-US" dirty="0">
                <a:latin typeface="Times New Roman" charset="0"/>
              </a:rPr>
              <a:t>4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</a:rPr>
              <a:t>Bad call</a:t>
            </a:r>
            <a:r>
              <a:rPr lang="en-US" b="1" dirty="0"/>
              <a:t>:</a:t>
            </a:r>
            <a:r>
              <a:rPr lang="en-US" dirty="0"/>
              <a:t> one of </a:t>
            </a:r>
            <a:r>
              <a:rPr lang="en-US" b="1" i="1" dirty="0">
                <a:latin typeface="Times New Roman" charset="0"/>
              </a:rPr>
              <a:t>L</a:t>
            </a:r>
            <a:r>
              <a:rPr lang="en-US" dirty="0"/>
              <a:t> and </a:t>
            </a:r>
            <a:r>
              <a:rPr lang="en-US" b="1" i="1" dirty="0">
                <a:latin typeface="Times New Roman" charset="0"/>
              </a:rPr>
              <a:t>G</a:t>
            </a:r>
            <a:r>
              <a:rPr lang="en-US" dirty="0"/>
              <a:t> has size greater than </a:t>
            </a:r>
            <a:r>
              <a:rPr lang="en-US" dirty="0">
                <a:latin typeface="Times New Roman" charset="0"/>
              </a:rPr>
              <a:t>3</a:t>
            </a:r>
            <a:r>
              <a:rPr lang="en-US" b="1" i="1" dirty="0">
                <a:latin typeface="Times New Roman" charset="0"/>
              </a:rPr>
              <a:t>s</a:t>
            </a:r>
            <a:r>
              <a:rPr lang="en-US" dirty="0">
                <a:latin typeface="Symbol" charset="0"/>
              </a:rPr>
              <a:t>/</a:t>
            </a:r>
            <a:r>
              <a:rPr lang="en-US" dirty="0">
                <a:latin typeface="Times New Roman" charset="0"/>
              </a:rPr>
              <a:t>4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A call is </a:t>
            </a:r>
            <a:r>
              <a:rPr lang="en-US" dirty="0">
                <a:solidFill>
                  <a:schemeClr val="tx2"/>
                </a:solidFill>
              </a:rPr>
              <a:t>good</a:t>
            </a:r>
            <a:r>
              <a:rPr lang="en-US" dirty="0"/>
              <a:t> with probability </a:t>
            </a:r>
            <a:r>
              <a:rPr lang="en-US" dirty="0">
                <a:latin typeface="Times New Roman" charset="0"/>
              </a:rPr>
              <a:t>1</a:t>
            </a:r>
            <a:r>
              <a:rPr lang="en-US" dirty="0">
                <a:latin typeface="Symbol" charset="0"/>
              </a:rPr>
              <a:t>/</a:t>
            </a:r>
            <a:r>
              <a:rPr lang="en-US" dirty="0">
                <a:latin typeface="Times New Roman" charset="0"/>
              </a:rPr>
              <a:t>2</a:t>
            </a:r>
          </a:p>
          <a:p>
            <a:pPr>
              <a:lnSpc>
                <a:spcPct val="90000"/>
              </a:lnSpc>
            </a:pPr>
            <a:r>
              <a:rPr lang="en-US" dirty="0"/>
              <a:t>1/2 of the possible pivots cause good calls: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Selection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6</a:t>
            </a:fld>
            <a:endParaRPr lang="en-US"/>
          </a:p>
        </p:txBody>
      </p:sp>
      <p:grpSp>
        <p:nvGrpSpPr>
          <p:cNvPr id="33" name="Group 27"/>
          <p:cNvGrpSpPr>
            <a:grpSpLocks/>
          </p:cNvGrpSpPr>
          <p:nvPr/>
        </p:nvGrpSpPr>
        <p:grpSpPr bwMode="auto">
          <a:xfrm>
            <a:off x="2467638" y="5303511"/>
            <a:ext cx="4716244" cy="381000"/>
            <a:chOff x="1632" y="3264"/>
            <a:chExt cx="2880" cy="240"/>
          </a:xfrm>
        </p:grpSpPr>
        <p:sp>
          <p:nvSpPr>
            <p:cNvPr id="34" name="AutoShape 25"/>
            <p:cNvSpPr>
              <a:spLocks noChangeArrowheads="1"/>
            </p:cNvSpPr>
            <p:nvPr/>
          </p:nvSpPr>
          <p:spPr bwMode="auto">
            <a:xfrm>
              <a:off x="3600" y="3264"/>
              <a:ext cx="912" cy="24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utoShape 24"/>
            <p:cNvSpPr>
              <a:spLocks noChangeArrowheads="1"/>
            </p:cNvSpPr>
            <p:nvPr/>
          </p:nvSpPr>
          <p:spPr bwMode="auto">
            <a:xfrm>
              <a:off x="1632" y="3264"/>
              <a:ext cx="768" cy="24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2352" y="3264"/>
              <a:ext cx="1248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23"/>
            <p:cNvSpPr>
              <a:spLocks noChangeArrowheads="1"/>
            </p:cNvSpPr>
            <p:nvPr/>
          </p:nvSpPr>
          <p:spPr bwMode="auto">
            <a:xfrm>
              <a:off x="1632" y="3264"/>
              <a:ext cx="2880" cy="24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3840826" y="5989311"/>
            <a:ext cx="1546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b="1"/>
              <a:t>Good pivots</a:t>
            </a:r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2337537" y="5989311"/>
            <a:ext cx="1387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b="1"/>
              <a:t>Bad pivots</a:t>
            </a:r>
          </a:p>
        </p:txBody>
      </p:sp>
      <p:sp>
        <p:nvSpPr>
          <p:cNvPr id="40" name="Text Box 30"/>
          <p:cNvSpPr txBox="1">
            <a:spLocks noChangeArrowheads="1"/>
          </p:cNvSpPr>
          <p:nvPr/>
        </p:nvSpPr>
        <p:spPr bwMode="auto">
          <a:xfrm>
            <a:off x="5652163" y="5989311"/>
            <a:ext cx="1387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b="1"/>
              <a:t>Bad pivots</a:t>
            </a:r>
          </a:p>
        </p:txBody>
      </p:sp>
      <p:sp>
        <p:nvSpPr>
          <p:cNvPr id="41" name="AutoShape 31"/>
          <p:cNvSpPr>
            <a:spLocks/>
          </p:cNvSpPr>
          <p:nvPr/>
        </p:nvSpPr>
        <p:spPr bwMode="auto">
          <a:xfrm rot="16200000">
            <a:off x="4486938" y="4884411"/>
            <a:ext cx="228600" cy="1981200"/>
          </a:xfrm>
          <a:prstGeom prst="leftBrace">
            <a:avLst>
              <a:gd name="adj1" fmla="val 72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AutoShape 32"/>
          <p:cNvSpPr>
            <a:spLocks/>
          </p:cNvSpPr>
          <p:nvPr/>
        </p:nvSpPr>
        <p:spPr bwMode="auto">
          <a:xfrm rot="16200000">
            <a:off x="2925380" y="5380253"/>
            <a:ext cx="228600" cy="989516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AutoShape 33"/>
          <p:cNvSpPr>
            <a:spLocks/>
          </p:cNvSpPr>
          <p:nvPr/>
        </p:nvSpPr>
        <p:spPr bwMode="auto">
          <a:xfrm rot="16200000">
            <a:off x="6277638" y="5227311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403736" y="5303511"/>
            <a:ext cx="491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1   2   3   4    5  6  7  8  9  10  11 12  13  14  15  16</a:t>
            </a:r>
            <a:endParaRPr lang="en-US" dirty="0"/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auto">
          <a:xfrm>
            <a:off x="2882323" y="3211454"/>
            <a:ext cx="1557793" cy="2444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 dirty="0" smtClean="0"/>
              <a:t>9 </a:t>
            </a:r>
            <a:r>
              <a:rPr lang="en-US" sz="1200" dirty="0" smtClean="0"/>
              <a:t>10 11 12 13 14 15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46" name="AutoShape 7"/>
          <p:cNvSpPr>
            <a:spLocks noChangeArrowheads="1"/>
          </p:cNvSpPr>
          <p:nvPr/>
        </p:nvSpPr>
        <p:spPr bwMode="auto">
          <a:xfrm>
            <a:off x="1480055" y="2686014"/>
            <a:ext cx="2315583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 dirty="0" smtClean="0"/>
              <a:t>1 2 3 4 5 6 7 </a:t>
            </a:r>
            <a:r>
              <a:rPr lang="en-US" sz="1200" b="1" u="sng" dirty="0" smtClean="0"/>
              <a:t>8</a:t>
            </a:r>
            <a:r>
              <a:rPr lang="en-US" sz="1200" dirty="0" smtClean="0"/>
              <a:t> 9 10 11 12 13 14 15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47" name="AutoShape 8"/>
          <p:cNvCxnSpPr>
            <a:cxnSpLocks noChangeShapeType="1"/>
            <a:stCxn id="49" idx="0"/>
            <a:endCxn id="46" idx="2"/>
          </p:cNvCxnSpPr>
          <p:nvPr/>
        </p:nvCxnSpPr>
        <p:spPr bwMode="auto">
          <a:xfrm flipV="1">
            <a:off x="1785408" y="2905089"/>
            <a:ext cx="852439" cy="323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AutoShape 9"/>
          <p:cNvCxnSpPr>
            <a:cxnSpLocks noChangeShapeType="1"/>
            <a:stCxn id="45" idx="0"/>
            <a:endCxn id="46" idx="2"/>
          </p:cNvCxnSpPr>
          <p:nvPr/>
        </p:nvCxnSpPr>
        <p:spPr bwMode="auto">
          <a:xfrm flipH="1" flipV="1">
            <a:off x="2637847" y="2905089"/>
            <a:ext cx="1023373" cy="3063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AutoShape 10"/>
          <p:cNvSpPr>
            <a:spLocks noChangeArrowheads="1"/>
          </p:cNvSpPr>
          <p:nvPr/>
        </p:nvSpPr>
        <p:spPr bwMode="auto">
          <a:xfrm>
            <a:off x="1293679" y="3228939"/>
            <a:ext cx="983457" cy="225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sz="1200" dirty="0" smtClean="0"/>
              <a:t>1 2 3 4 5 6 7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50" name="Line 11"/>
          <p:cNvSpPr>
            <a:spLocks noChangeShapeType="1"/>
          </p:cNvSpPr>
          <p:nvPr/>
        </p:nvSpPr>
        <p:spPr bwMode="auto">
          <a:xfrm>
            <a:off x="3324670" y="2968589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flipH="1">
            <a:off x="1754632" y="2968589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AutoShape 14"/>
          <p:cNvSpPr>
            <a:spLocks noChangeArrowheads="1"/>
          </p:cNvSpPr>
          <p:nvPr/>
        </p:nvSpPr>
        <p:spPr bwMode="auto">
          <a:xfrm>
            <a:off x="6430060" y="3209560"/>
            <a:ext cx="2242693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 dirty="0" smtClean="0"/>
              <a:t>3 </a:t>
            </a:r>
            <a:r>
              <a:rPr lang="en-US" sz="1200" dirty="0" smtClean="0"/>
              <a:t>4 5 6 7 8 9 10 11 12 13 14 15</a:t>
            </a:r>
            <a:endParaRPr lang="en-US" sz="1200" dirty="0"/>
          </a:p>
        </p:txBody>
      </p:sp>
      <p:sp>
        <p:nvSpPr>
          <p:cNvPr id="53" name="AutoShape 15"/>
          <p:cNvSpPr>
            <a:spLocks noChangeArrowheads="1"/>
          </p:cNvSpPr>
          <p:nvPr/>
        </p:nvSpPr>
        <p:spPr bwMode="auto">
          <a:xfrm>
            <a:off x="5099495" y="3209889"/>
            <a:ext cx="360362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/>
              <a:t>1</a:t>
            </a:r>
          </a:p>
        </p:txBody>
      </p:sp>
      <p:sp>
        <p:nvSpPr>
          <p:cNvPr id="54" name="AutoShape 16"/>
          <p:cNvSpPr>
            <a:spLocks noChangeArrowheads="1"/>
          </p:cNvSpPr>
          <p:nvPr/>
        </p:nvSpPr>
        <p:spPr bwMode="auto">
          <a:xfrm>
            <a:off x="5424413" y="2686014"/>
            <a:ext cx="2341584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 dirty="0" smtClean="0"/>
              <a:t>1 </a:t>
            </a:r>
            <a:r>
              <a:rPr lang="en-US" sz="1200" b="1" u="sng" dirty="0" smtClean="0"/>
              <a:t>2</a:t>
            </a:r>
            <a:r>
              <a:rPr lang="en-US" sz="1200" dirty="0" smtClean="0"/>
              <a:t> 3 4 5 6 7 8 9 10 11 12 13 14 15</a:t>
            </a:r>
            <a:endParaRPr lang="en-US" sz="1200" b="1" dirty="0">
              <a:solidFill>
                <a:schemeClr val="accent1"/>
              </a:solidFill>
              <a:sym typeface="Symbol" charset="0"/>
            </a:endParaRPr>
          </a:p>
        </p:txBody>
      </p:sp>
      <p:cxnSp>
        <p:nvCxnSpPr>
          <p:cNvPr id="55" name="AutoShape 17"/>
          <p:cNvCxnSpPr>
            <a:cxnSpLocks noChangeShapeType="1"/>
            <a:stCxn id="53" idx="0"/>
            <a:endCxn id="54" idx="2"/>
          </p:cNvCxnSpPr>
          <p:nvPr/>
        </p:nvCxnSpPr>
        <p:spPr bwMode="auto">
          <a:xfrm flipV="1">
            <a:off x="5279676" y="2905089"/>
            <a:ext cx="1315529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AutoShape 18"/>
          <p:cNvCxnSpPr>
            <a:cxnSpLocks noChangeShapeType="1"/>
            <a:stCxn id="52" idx="0"/>
            <a:endCxn id="54" idx="2"/>
          </p:cNvCxnSpPr>
          <p:nvPr/>
        </p:nvCxnSpPr>
        <p:spPr bwMode="auto">
          <a:xfrm flipH="1" flipV="1">
            <a:off x="6595205" y="2905089"/>
            <a:ext cx="956202" cy="30447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Line 19"/>
          <p:cNvSpPr>
            <a:spLocks noChangeShapeType="1"/>
          </p:cNvSpPr>
          <p:nvPr/>
        </p:nvSpPr>
        <p:spPr bwMode="auto">
          <a:xfrm>
            <a:off x="7183882" y="2990814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20"/>
          <p:cNvSpPr>
            <a:spLocks noChangeShapeType="1"/>
          </p:cNvSpPr>
          <p:nvPr/>
        </p:nvSpPr>
        <p:spPr bwMode="auto">
          <a:xfrm flipH="1">
            <a:off x="5424413" y="2968589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21"/>
          <p:cNvSpPr txBox="1">
            <a:spLocks noChangeArrowheads="1"/>
          </p:cNvSpPr>
          <p:nvPr/>
        </p:nvSpPr>
        <p:spPr bwMode="auto">
          <a:xfrm>
            <a:off x="1957832" y="3600414"/>
            <a:ext cx="1241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b="1"/>
              <a:t>Good call</a:t>
            </a:r>
          </a:p>
        </p:txBody>
      </p:sp>
      <p:sp>
        <p:nvSpPr>
          <p:cNvPr id="60" name="Text Box 22"/>
          <p:cNvSpPr txBox="1">
            <a:spLocks noChangeArrowheads="1"/>
          </p:cNvSpPr>
          <p:nvPr/>
        </p:nvSpPr>
        <p:spPr bwMode="auto">
          <a:xfrm>
            <a:off x="6385369" y="3600414"/>
            <a:ext cx="1082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b="1" dirty="0"/>
              <a:t>Bad call</a:t>
            </a:r>
          </a:p>
        </p:txBody>
      </p:sp>
    </p:spTree>
    <p:extLst>
      <p:ext uri="{BB962C8B-B14F-4D97-AF65-F5344CB8AC3E}">
        <p14:creationId xmlns:p14="http://schemas.microsoft.com/office/powerpoint/2010/main" val="3240001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Running Time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459"/>
            <a:ext cx="8229600" cy="494470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C0504D"/>
                </a:solidFill>
              </a:rPr>
              <a:t>Probabilistic Fact #1</a:t>
            </a:r>
            <a:r>
              <a:rPr lang="en-US" dirty="0">
                <a:solidFill>
                  <a:schemeClr val="tx2"/>
                </a:solidFill>
              </a:rPr>
              <a:t>:</a:t>
            </a:r>
            <a:r>
              <a:rPr lang="en-US" dirty="0"/>
              <a:t> The expected number of coin tosses required in order to get one head is </a:t>
            </a:r>
            <a:r>
              <a:rPr lang="en-US" dirty="0" smtClean="0"/>
              <a:t>two.</a:t>
            </a:r>
            <a:endParaRPr lang="en-US" dirty="0">
              <a:latin typeface="Times New Roman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C0504D"/>
                </a:solidFill>
              </a:rPr>
              <a:t>Probabilistic Fact #2</a:t>
            </a:r>
            <a:r>
              <a:rPr lang="en-US" dirty="0">
                <a:solidFill>
                  <a:schemeClr val="tx2"/>
                </a:solidFill>
              </a:rPr>
              <a:t>:</a:t>
            </a:r>
            <a:r>
              <a:rPr lang="en-US" dirty="0"/>
              <a:t> Expectation is a linear function: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latin typeface="Times New Roman" charset="0"/>
              </a:rPr>
              <a:t>E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X + Y </a:t>
            </a:r>
            <a:r>
              <a:rPr lang="en-US" dirty="0">
                <a:latin typeface="Times New Roman" charset="0"/>
              </a:rPr>
              <a:t>) = </a:t>
            </a:r>
            <a:r>
              <a:rPr lang="en-US" i="1" dirty="0">
                <a:latin typeface="Times New Roman" charset="0"/>
              </a:rPr>
              <a:t>E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X </a:t>
            </a:r>
            <a:r>
              <a:rPr lang="en-US" dirty="0">
                <a:latin typeface="Times New Roman" charset="0"/>
              </a:rPr>
              <a:t>) + </a:t>
            </a:r>
            <a:r>
              <a:rPr lang="en-US" i="1" dirty="0">
                <a:latin typeface="Times New Roman" charset="0"/>
              </a:rPr>
              <a:t>E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Y </a:t>
            </a:r>
            <a:r>
              <a:rPr lang="en-US" dirty="0">
                <a:latin typeface="Times New Roman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latin typeface="Times New Roman" charset="0"/>
              </a:rPr>
              <a:t>E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 err="1">
                <a:latin typeface="Times New Roman" charset="0"/>
              </a:rPr>
              <a:t>cX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) = </a:t>
            </a:r>
            <a:r>
              <a:rPr lang="en-US" i="1" dirty="0" err="1">
                <a:latin typeface="Times New Roman" charset="0"/>
              </a:rPr>
              <a:t>cE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X </a:t>
            </a:r>
            <a:r>
              <a:rPr lang="en-US" dirty="0" smtClean="0">
                <a:latin typeface="Times New Roman" charset="0"/>
              </a:rPr>
              <a:t>)</a:t>
            </a:r>
          </a:p>
          <a:p>
            <a:pPr lvl="1">
              <a:lnSpc>
                <a:spcPct val="90000"/>
              </a:lnSpc>
            </a:pPr>
            <a:endParaRPr lang="en-US" b="1" i="1" dirty="0">
              <a:latin typeface="Times New Roman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Let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denote the </a:t>
            </a:r>
            <a:r>
              <a:rPr lang="en-US" u="sng" dirty="0"/>
              <a:t>expected</a:t>
            </a:r>
            <a:r>
              <a:rPr lang="en-US" dirty="0"/>
              <a:t> running time of quick-select.</a:t>
            </a:r>
          </a:p>
          <a:p>
            <a:pPr>
              <a:lnSpc>
                <a:spcPct val="90000"/>
              </a:lnSpc>
            </a:pPr>
            <a:r>
              <a:rPr lang="en-US" dirty="0"/>
              <a:t>By Fact #2,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 </a:t>
            </a:r>
            <a:r>
              <a:rPr lang="en-US" u="sng" dirty="0">
                <a:latin typeface="Times New Roman" charset="0"/>
              </a:rPr>
              <a:t>&lt;</a:t>
            </a:r>
            <a:r>
              <a:rPr lang="en-US" dirty="0"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(3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/4) + </a:t>
            </a:r>
            <a:r>
              <a:rPr lang="en-US" i="1" dirty="0" err="1">
                <a:latin typeface="Times New Roman" charset="0"/>
              </a:rPr>
              <a:t>bn</a:t>
            </a:r>
            <a:r>
              <a:rPr lang="en-US" dirty="0">
                <a:latin typeface="Times New Roman" charset="0"/>
              </a:rPr>
              <a:t>*(expected # of calls before a good call)</a:t>
            </a:r>
          </a:p>
          <a:p>
            <a:pPr>
              <a:lnSpc>
                <a:spcPct val="90000"/>
              </a:lnSpc>
            </a:pPr>
            <a:r>
              <a:rPr lang="en-US" dirty="0"/>
              <a:t>By Fact #1,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 </a:t>
            </a:r>
            <a:r>
              <a:rPr lang="en-US" u="sng" dirty="0">
                <a:latin typeface="Times New Roman" charset="0"/>
              </a:rPr>
              <a:t>&lt;</a:t>
            </a:r>
            <a:r>
              <a:rPr lang="en-US" dirty="0"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(3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/4) + 2</a:t>
            </a:r>
            <a:r>
              <a:rPr lang="en-US" i="1" dirty="0">
                <a:latin typeface="Times New Roman" charset="0"/>
              </a:rPr>
              <a:t>bn</a:t>
            </a:r>
          </a:p>
          <a:p>
            <a:pPr>
              <a:lnSpc>
                <a:spcPct val="90000"/>
              </a:lnSpc>
            </a:pPr>
            <a:r>
              <a:rPr lang="en-US" dirty="0"/>
              <a:t>That is,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 a geometric series: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 </a:t>
            </a:r>
            <a:r>
              <a:rPr lang="en-US" u="sng" dirty="0">
                <a:latin typeface="Times New Roman" charset="0"/>
              </a:rPr>
              <a:t>&lt;</a:t>
            </a:r>
            <a:r>
              <a:rPr lang="en-US" dirty="0">
                <a:latin typeface="Times New Roman" charset="0"/>
              </a:rPr>
              <a:t> 2</a:t>
            </a:r>
            <a:r>
              <a:rPr lang="en-US" i="1" dirty="0">
                <a:latin typeface="Times New Roman" charset="0"/>
              </a:rPr>
              <a:t>bn + 2b</a:t>
            </a:r>
            <a:r>
              <a:rPr lang="en-US" dirty="0">
                <a:latin typeface="Times New Roman" charset="0"/>
              </a:rPr>
              <a:t>(3/4)</a:t>
            </a:r>
            <a:r>
              <a:rPr lang="en-US" i="1" dirty="0">
                <a:latin typeface="Times New Roman" charset="0"/>
              </a:rPr>
              <a:t>n + 2b</a:t>
            </a:r>
            <a:r>
              <a:rPr lang="en-US" dirty="0">
                <a:latin typeface="Times New Roman" charset="0"/>
              </a:rPr>
              <a:t>(3/4)</a:t>
            </a:r>
            <a:r>
              <a:rPr lang="en-US" baseline="30000" dirty="0">
                <a:latin typeface="Times New Roman" charset="0"/>
              </a:rPr>
              <a:t>2</a:t>
            </a:r>
            <a:r>
              <a:rPr lang="en-US" i="1" dirty="0">
                <a:latin typeface="Times New Roman" charset="0"/>
              </a:rPr>
              <a:t>n + 2b</a:t>
            </a:r>
            <a:r>
              <a:rPr lang="en-US" dirty="0">
                <a:latin typeface="Times New Roman" charset="0"/>
              </a:rPr>
              <a:t>(3/4)</a:t>
            </a:r>
            <a:r>
              <a:rPr lang="en-US" baseline="30000" dirty="0">
                <a:latin typeface="Times New Roman" charset="0"/>
              </a:rPr>
              <a:t>3</a:t>
            </a:r>
            <a:r>
              <a:rPr lang="en-US" i="1" dirty="0">
                <a:latin typeface="Times New Roman" charset="0"/>
              </a:rPr>
              <a:t>n + …</a:t>
            </a:r>
          </a:p>
          <a:p>
            <a:pPr>
              <a:lnSpc>
                <a:spcPct val="90000"/>
              </a:lnSpc>
            </a:pPr>
            <a:r>
              <a:rPr lang="en-US" dirty="0"/>
              <a:t>So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We can solve the selection problem in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 expected time</a:t>
            </a:r>
            <a:r>
              <a:rPr lang="en-US" dirty="0"/>
              <a:t>.</a:t>
            </a:r>
            <a:endParaRPr lang="en-US" i="1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08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Deterministic </a:t>
            </a:r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5334"/>
            <a:ext cx="8229600" cy="53760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We </a:t>
            </a:r>
            <a:r>
              <a:rPr lang="en-US" sz="2400" i="1" dirty="0"/>
              <a:t>can</a:t>
            </a:r>
            <a:r>
              <a:rPr lang="en-US" sz="2400" dirty="0"/>
              <a:t> </a:t>
            </a:r>
            <a:r>
              <a:rPr lang="en-US" sz="2400" dirty="0" smtClean="0"/>
              <a:t>do selection </a:t>
            </a:r>
            <a:r>
              <a:rPr lang="en-US" sz="2400" dirty="0"/>
              <a:t>in </a:t>
            </a:r>
            <a:r>
              <a:rPr lang="en-US" sz="2400" i="1" dirty="0"/>
              <a:t>O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</a:t>
            </a:r>
            <a:r>
              <a:rPr lang="en-US" sz="2400" dirty="0">
                <a:solidFill>
                  <a:schemeClr val="accent2"/>
                </a:solidFill>
              </a:rPr>
              <a:t>worst-case </a:t>
            </a:r>
            <a:r>
              <a:rPr lang="en-US" sz="2400" dirty="0"/>
              <a:t>time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Main idea: recursively use the selection algorithm itself to find a good pivot for quick-select:</a:t>
            </a:r>
          </a:p>
          <a:p>
            <a:r>
              <a:rPr lang="en-US" sz="2400" dirty="0"/>
              <a:t>Divide S into </a:t>
            </a:r>
            <a:r>
              <a:rPr lang="en-US" sz="2400" i="1" dirty="0"/>
              <a:t>n</a:t>
            </a:r>
            <a:r>
              <a:rPr lang="en-US" sz="2400" dirty="0"/>
              <a:t>/5 sets of 5 each</a:t>
            </a:r>
          </a:p>
          <a:p>
            <a:r>
              <a:rPr lang="en-US" sz="2400" dirty="0"/>
              <a:t>Find a median in each set</a:t>
            </a:r>
          </a:p>
          <a:p>
            <a:r>
              <a:rPr lang="en-US" sz="2400" dirty="0"/>
              <a:t>Recursively find the median of the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baby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medians. </a:t>
            </a:r>
            <a:endParaRPr lang="en-US" sz="2400" dirty="0" smtClean="0"/>
          </a:p>
          <a:p>
            <a:r>
              <a:rPr lang="en-US" sz="2400" dirty="0" smtClean="0"/>
              <a:t>Use median of medians as a guaranteed good pivot</a:t>
            </a:r>
            <a:endParaRPr lang="en-US" sz="24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40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See </a:t>
            </a:r>
            <a:r>
              <a:rPr lang="en-US" sz="2400" dirty="0"/>
              <a:t>Exercise C-4.24 for details of analysis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Selection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90"/>
          <p:cNvSpPr>
            <a:spLocks noChangeArrowheads="1"/>
          </p:cNvSpPr>
          <p:nvPr/>
        </p:nvSpPr>
        <p:spPr bwMode="auto">
          <a:xfrm>
            <a:off x="1905000" y="4127738"/>
            <a:ext cx="2743200" cy="9906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6275"/>
                  <a:invGamma/>
                </a:schemeClr>
              </a:gs>
            </a:gsLst>
            <a:lin ang="2700000" scaled="1"/>
          </a:gradFill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91"/>
          <p:cNvSpPr>
            <a:spLocks noChangeArrowheads="1"/>
          </p:cNvSpPr>
          <p:nvPr/>
        </p:nvSpPr>
        <p:spPr bwMode="auto">
          <a:xfrm flipV="1">
            <a:off x="4191000" y="4813538"/>
            <a:ext cx="2743200" cy="9906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6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1981200" y="4280138"/>
            <a:ext cx="304800" cy="1447800"/>
            <a:chOff x="912" y="3216"/>
            <a:chExt cx="192" cy="912"/>
          </a:xfrm>
        </p:grpSpPr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912" y="3216"/>
              <a:ext cx="192" cy="9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920" y="3216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919" y="3384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919" y="3552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920" y="3720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919" y="3888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5</a:t>
              </a:r>
            </a:p>
          </p:txBody>
        </p:sp>
      </p:grpSp>
      <p:grpSp>
        <p:nvGrpSpPr>
          <p:cNvPr id="15" name="Group 19"/>
          <p:cNvGrpSpPr>
            <a:grpSpLocks/>
          </p:cNvGrpSpPr>
          <p:nvPr/>
        </p:nvGrpSpPr>
        <p:grpSpPr bwMode="auto">
          <a:xfrm>
            <a:off x="6553200" y="4280138"/>
            <a:ext cx="304800" cy="1447800"/>
            <a:chOff x="912" y="3216"/>
            <a:chExt cx="192" cy="912"/>
          </a:xfrm>
        </p:grpSpPr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912" y="3216"/>
              <a:ext cx="192" cy="9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920" y="3216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18" name="Text Box 22"/>
            <p:cNvSpPr txBox="1">
              <a:spLocks noChangeArrowheads="1"/>
            </p:cNvSpPr>
            <p:nvPr/>
          </p:nvSpPr>
          <p:spPr bwMode="auto">
            <a:xfrm>
              <a:off x="919" y="3384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919" y="3552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920" y="3720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919" y="3888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5</a:t>
              </a:r>
            </a:p>
          </p:txBody>
        </p:sp>
      </p:grpSp>
      <p:grpSp>
        <p:nvGrpSpPr>
          <p:cNvPr id="22" name="Group 26"/>
          <p:cNvGrpSpPr>
            <a:grpSpLocks/>
          </p:cNvGrpSpPr>
          <p:nvPr/>
        </p:nvGrpSpPr>
        <p:grpSpPr bwMode="auto">
          <a:xfrm>
            <a:off x="2438400" y="4280138"/>
            <a:ext cx="304800" cy="1447800"/>
            <a:chOff x="912" y="3216"/>
            <a:chExt cx="192" cy="912"/>
          </a:xfrm>
        </p:grpSpPr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912" y="3216"/>
              <a:ext cx="192" cy="9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920" y="3216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919" y="3384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26" name="Text Box 30"/>
            <p:cNvSpPr txBox="1">
              <a:spLocks noChangeArrowheads="1"/>
            </p:cNvSpPr>
            <p:nvPr/>
          </p:nvSpPr>
          <p:spPr bwMode="auto">
            <a:xfrm>
              <a:off x="919" y="3552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7" name="Text Box 31"/>
            <p:cNvSpPr txBox="1">
              <a:spLocks noChangeArrowheads="1"/>
            </p:cNvSpPr>
            <p:nvPr/>
          </p:nvSpPr>
          <p:spPr bwMode="auto">
            <a:xfrm>
              <a:off x="920" y="3720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8" name="Text Box 32"/>
            <p:cNvSpPr txBox="1">
              <a:spLocks noChangeArrowheads="1"/>
            </p:cNvSpPr>
            <p:nvPr/>
          </p:nvSpPr>
          <p:spPr bwMode="auto">
            <a:xfrm>
              <a:off x="919" y="3888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5</a:t>
              </a:r>
            </a:p>
          </p:txBody>
        </p:sp>
      </p:grpSp>
      <p:grpSp>
        <p:nvGrpSpPr>
          <p:cNvPr id="29" name="Group 33"/>
          <p:cNvGrpSpPr>
            <a:grpSpLocks/>
          </p:cNvGrpSpPr>
          <p:nvPr/>
        </p:nvGrpSpPr>
        <p:grpSpPr bwMode="auto">
          <a:xfrm>
            <a:off x="2895600" y="4280138"/>
            <a:ext cx="304800" cy="1447800"/>
            <a:chOff x="912" y="3216"/>
            <a:chExt cx="192" cy="912"/>
          </a:xfrm>
        </p:grpSpPr>
        <p:sp>
          <p:nvSpPr>
            <p:cNvPr id="30" name="Rectangle 34"/>
            <p:cNvSpPr>
              <a:spLocks noChangeArrowheads="1"/>
            </p:cNvSpPr>
            <p:nvPr/>
          </p:nvSpPr>
          <p:spPr bwMode="auto">
            <a:xfrm>
              <a:off x="912" y="3216"/>
              <a:ext cx="192" cy="9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35"/>
            <p:cNvSpPr txBox="1">
              <a:spLocks noChangeArrowheads="1"/>
            </p:cNvSpPr>
            <p:nvPr/>
          </p:nvSpPr>
          <p:spPr bwMode="auto">
            <a:xfrm>
              <a:off x="920" y="3216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32" name="Text Box 36"/>
            <p:cNvSpPr txBox="1">
              <a:spLocks noChangeArrowheads="1"/>
            </p:cNvSpPr>
            <p:nvPr/>
          </p:nvSpPr>
          <p:spPr bwMode="auto">
            <a:xfrm>
              <a:off x="919" y="3384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33" name="Text Box 37"/>
            <p:cNvSpPr txBox="1">
              <a:spLocks noChangeArrowheads="1"/>
            </p:cNvSpPr>
            <p:nvPr/>
          </p:nvSpPr>
          <p:spPr bwMode="auto">
            <a:xfrm>
              <a:off x="919" y="3552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34" name="Text Box 38"/>
            <p:cNvSpPr txBox="1">
              <a:spLocks noChangeArrowheads="1"/>
            </p:cNvSpPr>
            <p:nvPr/>
          </p:nvSpPr>
          <p:spPr bwMode="auto">
            <a:xfrm>
              <a:off x="920" y="3720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35" name="Text Box 39"/>
            <p:cNvSpPr txBox="1">
              <a:spLocks noChangeArrowheads="1"/>
            </p:cNvSpPr>
            <p:nvPr/>
          </p:nvSpPr>
          <p:spPr bwMode="auto">
            <a:xfrm>
              <a:off x="919" y="3888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5</a:t>
              </a:r>
            </a:p>
          </p:txBody>
        </p:sp>
      </p:grpSp>
      <p:grpSp>
        <p:nvGrpSpPr>
          <p:cNvPr id="36" name="Group 40"/>
          <p:cNvGrpSpPr>
            <a:grpSpLocks/>
          </p:cNvGrpSpPr>
          <p:nvPr/>
        </p:nvGrpSpPr>
        <p:grpSpPr bwMode="auto">
          <a:xfrm>
            <a:off x="3352800" y="4280138"/>
            <a:ext cx="304800" cy="1447800"/>
            <a:chOff x="912" y="3216"/>
            <a:chExt cx="192" cy="912"/>
          </a:xfrm>
        </p:grpSpPr>
        <p:sp>
          <p:nvSpPr>
            <p:cNvPr id="37" name="Rectangle 41"/>
            <p:cNvSpPr>
              <a:spLocks noChangeArrowheads="1"/>
            </p:cNvSpPr>
            <p:nvPr/>
          </p:nvSpPr>
          <p:spPr bwMode="auto">
            <a:xfrm>
              <a:off x="912" y="3216"/>
              <a:ext cx="192" cy="9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42"/>
            <p:cNvSpPr txBox="1">
              <a:spLocks noChangeArrowheads="1"/>
            </p:cNvSpPr>
            <p:nvPr/>
          </p:nvSpPr>
          <p:spPr bwMode="auto">
            <a:xfrm>
              <a:off x="920" y="3216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39" name="Text Box 43"/>
            <p:cNvSpPr txBox="1">
              <a:spLocks noChangeArrowheads="1"/>
            </p:cNvSpPr>
            <p:nvPr/>
          </p:nvSpPr>
          <p:spPr bwMode="auto">
            <a:xfrm>
              <a:off x="919" y="3384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40" name="Text Box 44"/>
            <p:cNvSpPr txBox="1">
              <a:spLocks noChangeArrowheads="1"/>
            </p:cNvSpPr>
            <p:nvPr/>
          </p:nvSpPr>
          <p:spPr bwMode="auto">
            <a:xfrm>
              <a:off x="919" y="3552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41" name="Text Box 45"/>
            <p:cNvSpPr txBox="1">
              <a:spLocks noChangeArrowheads="1"/>
            </p:cNvSpPr>
            <p:nvPr/>
          </p:nvSpPr>
          <p:spPr bwMode="auto">
            <a:xfrm>
              <a:off x="920" y="3720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42" name="Text Box 46"/>
            <p:cNvSpPr txBox="1">
              <a:spLocks noChangeArrowheads="1"/>
            </p:cNvSpPr>
            <p:nvPr/>
          </p:nvSpPr>
          <p:spPr bwMode="auto">
            <a:xfrm>
              <a:off x="919" y="3888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5</a:t>
              </a:r>
            </a:p>
          </p:txBody>
        </p:sp>
      </p:grpSp>
      <p:grpSp>
        <p:nvGrpSpPr>
          <p:cNvPr id="43" name="Group 47"/>
          <p:cNvGrpSpPr>
            <a:grpSpLocks/>
          </p:cNvGrpSpPr>
          <p:nvPr/>
        </p:nvGrpSpPr>
        <p:grpSpPr bwMode="auto">
          <a:xfrm>
            <a:off x="3810000" y="4280138"/>
            <a:ext cx="304800" cy="1447800"/>
            <a:chOff x="912" y="3216"/>
            <a:chExt cx="192" cy="912"/>
          </a:xfrm>
        </p:grpSpPr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912" y="3216"/>
              <a:ext cx="192" cy="9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49"/>
            <p:cNvSpPr txBox="1">
              <a:spLocks noChangeArrowheads="1"/>
            </p:cNvSpPr>
            <p:nvPr/>
          </p:nvSpPr>
          <p:spPr bwMode="auto">
            <a:xfrm>
              <a:off x="920" y="3216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46" name="Text Box 50"/>
            <p:cNvSpPr txBox="1">
              <a:spLocks noChangeArrowheads="1"/>
            </p:cNvSpPr>
            <p:nvPr/>
          </p:nvSpPr>
          <p:spPr bwMode="auto">
            <a:xfrm>
              <a:off x="919" y="3384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47" name="Text Box 51"/>
            <p:cNvSpPr txBox="1">
              <a:spLocks noChangeArrowheads="1"/>
            </p:cNvSpPr>
            <p:nvPr/>
          </p:nvSpPr>
          <p:spPr bwMode="auto">
            <a:xfrm>
              <a:off x="919" y="3552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48" name="Text Box 52"/>
            <p:cNvSpPr txBox="1">
              <a:spLocks noChangeArrowheads="1"/>
            </p:cNvSpPr>
            <p:nvPr/>
          </p:nvSpPr>
          <p:spPr bwMode="auto">
            <a:xfrm>
              <a:off x="920" y="3720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49" name="Text Box 53"/>
            <p:cNvSpPr txBox="1">
              <a:spLocks noChangeArrowheads="1"/>
            </p:cNvSpPr>
            <p:nvPr/>
          </p:nvSpPr>
          <p:spPr bwMode="auto">
            <a:xfrm>
              <a:off x="919" y="3888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5</a:t>
              </a:r>
            </a:p>
          </p:txBody>
        </p:sp>
      </p:grpSp>
      <p:grpSp>
        <p:nvGrpSpPr>
          <p:cNvPr id="50" name="Group 54"/>
          <p:cNvGrpSpPr>
            <a:grpSpLocks/>
          </p:cNvGrpSpPr>
          <p:nvPr/>
        </p:nvGrpSpPr>
        <p:grpSpPr bwMode="auto">
          <a:xfrm>
            <a:off x="4267200" y="4280138"/>
            <a:ext cx="304800" cy="1447800"/>
            <a:chOff x="912" y="3216"/>
            <a:chExt cx="192" cy="912"/>
          </a:xfrm>
        </p:grpSpPr>
        <p:sp>
          <p:nvSpPr>
            <p:cNvPr id="51" name="Rectangle 55"/>
            <p:cNvSpPr>
              <a:spLocks noChangeArrowheads="1"/>
            </p:cNvSpPr>
            <p:nvPr/>
          </p:nvSpPr>
          <p:spPr bwMode="auto">
            <a:xfrm>
              <a:off x="912" y="3216"/>
              <a:ext cx="192" cy="9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56"/>
            <p:cNvSpPr txBox="1">
              <a:spLocks noChangeArrowheads="1"/>
            </p:cNvSpPr>
            <p:nvPr/>
          </p:nvSpPr>
          <p:spPr bwMode="auto">
            <a:xfrm>
              <a:off x="920" y="3216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53" name="Text Box 57"/>
            <p:cNvSpPr txBox="1">
              <a:spLocks noChangeArrowheads="1"/>
            </p:cNvSpPr>
            <p:nvPr/>
          </p:nvSpPr>
          <p:spPr bwMode="auto">
            <a:xfrm>
              <a:off x="919" y="3384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54" name="Text Box 58"/>
            <p:cNvSpPr txBox="1">
              <a:spLocks noChangeArrowheads="1"/>
            </p:cNvSpPr>
            <p:nvPr/>
          </p:nvSpPr>
          <p:spPr bwMode="auto">
            <a:xfrm>
              <a:off x="919" y="3552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55" name="Text Box 59"/>
            <p:cNvSpPr txBox="1">
              <a:spLocks noChangeArrowheads="1"/>
            </p:cNvSpPr>
            <p:nvPr/>
          </p:nvSpPr>
          <p:spPr bwMode="auto">
            <a:xfrm>
              <a:off x="920" y="3720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56" name="Text Box 60"/>
            <p:cNvSpPr txBox="1">
              <a:spLocks noChangeArrowheads="1"/>
            </p:cNvSpPr>
            <p:nvPr/>
          </p:nvSpPr>
          <p:spPr bwMode="auto">
            <a:xfrm>
              <a:off x="919" y="3888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5</a:t>
              </a:r>
            </a:p>
          </p:txBody>
        </p:sp>
      </p:grpSp>
      <p:grpSp>
        <p:nvGrpSpPr>
          <p:cNvPr id="57" name="Group 61"/>
          <p:cNvGrpSpPr>
            <a:grpSpLocks/>
          </p:cNvGrpSpPr>
          <p:nvPr/>
        </p:nvGrpSpPr>
        <p:grpSpPr bwMode="auto">
          <a:xfrm>
            <a:off x="4724400" y="4280138"/>
            <a:ext cx="304800" cy="1447800"/>
            <a:chOff x="912" y="3216"/>
            <a:chExt cx="192" cy="912"/>
          </a:xfrm>
        </p:grpSpPr>
        <p:sp>
          <p:nvSpPr>
            <p:cNvPr id="58" name="Rectangle 62"/>
            <p:cNvSpPr>
              <a:spLocks noChangeArrowheads="1"/>
            </p:cNvSpPr>
            <p:nvPr/>
          </p:nvSpPr>
          <p:spPr bwMode="auto">
            <a:xfrm>
              <a:off x="912" y="3216"/>
              <a:ext cx="192" cy="9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Text Box 63"/>
            <p:cNvSpPr txBox="1">
              <a:spLocks noChangeArrowheads="1"/>
            </p:cNvSpPr>
            <p:nvPr/>
          </p:nvSpPr>
          <p:spPr bwMode="auto">
            <a:xfrm>
              <a:off x="920" y="3216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60" name="Text Box 64"/>
            <p:cNvSpPr txBox="1">
              <a:spLocks noChangeArrowheads="1"/>
            </p:cNvSpPr>
            <p:nvPr/>
          </p:nvSpPr>
          <p:spPr bwMode="auto">
            <a:xfrm>
              <a:off x="919" y="3384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61" name="Text Box 65"/>
            <p:cNvSpPr txBox="1">
              <a:spLocks noChangeArrowheads="1"/>
            </p:cNvSpPr>
            <p:nvPr/>
          </p:nvSpPr>
          <p:spPr bwMode="auto">
            <a:xfrm>
              <a:off x="919" y="3552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62" name="Text Box 66"/>
            <p:cNvSpPr txBox="1">
              <a:spLocks noChangeArrowheads="1"/>
            </p:cNvSpPr>
            <p:nvPr/>
          </p:nvSpPr>
          <p:spPr bwMode="auto">
            <a:xfrm>
              <a:off x="920" y="3720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63" name="Text Box 67"/>
            <p:cNvSpPr txBox="1">
              <a:spLocks noChangeArrowheads="1"/>
            </p:cNvSpPr>
            <p:nvPr/>
          </p:nvSpPr>
          <p:spPr bwMode="auto">
            <a:xfrm>
              <a:off x="919" y="3888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5</a:t>
              </a:r>
            </a:p>
          </p:txBody>
        </p:sp>
      </p:grpSp>
      <p:grpSp>
        <p:nvGrpSpPr>
          <p:cNvPr id="64" name="Group 68"/>
          <p:cNvGrpSpPr>
            <a:grpSpLocks/>
          </p:cNvGrpSpPr>
          <p:nvPr/>
        </p:nvGrpSpPr>
        <p:grpSpPr bwMode="auto">
          <a:xfrm>
            <a:off x="5181600" y="4280138"/>
            <a:ext cx="304800" cy="1447800"/>
            <a:chOff x="912" y="3216"/>
            <a:chExt cx="192" cy="912"/>
          </a:xfrm>
        </p:grpSpPr>
        <p:sp>
          <p:nvSpPr>
            <p:cNvPr id="65" name="Rectangle 69"/>
            <p:cNvSpPr>
              <a:spLocks noChangeArrowheads="1"/>
            </p:cNvSpPr>
            <p:nvPr/>
          </p:nvSpPr>
          <p:spPr bwMode="auto">
            <a:xfrm>
              <a:off x="912" y="3216"/>
              <a:ext cx="192" cy="9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Text Box 70"/>
            <p:cNvSpPr txBox="1">
              <a:spLocks noChangeArrowheads="1"/>
            </p:cNvSpPr>
            <p:nvPr/>
          </p:nvSpPr>
          <p:spPr bwMode="auto">
            <a:xfrm>
              <a:off x="920" y="3216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67" name="Text Box 71"/>
            <p:cNvSpPr txBox="1">
              <a:spLocks noChangeArrowheads="1"/>
            </p:cNvSpPr>
            <p:nvPr/>
          </p:nvSpPr>
          <p:spPr bwMode="auto">
            <a:xfrm>
              <a:off x="919" y="3384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68" name="Text Box 72"/>
            <p:cNvSpPr txBox="1">
              <a:spLocks noChangeArrowheads="1"/>
            </p:cNvSpPr>
            <p:nvPr/>
          </p:nvSpPr>
          <p:spPr bwMode="auto">
            <a:xfrm>
              <a:off x="919" y="3552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69" name="Text Box 73"/>
            <p:cNvSpPr txBox="1">
              <a:spLocks noChangeArrowheads="1"/>
            </p:cNvSpPr>
            <p:nvPr/>
          </p:nvSpPr>
          <p:spPr bwMode="auto">
            <a:xfrm>
              <a:off x="920" y="3720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70" name="Text Box 74"/>
            <p:cNvSpPr txBox="1">
              <a:spLocks noChangeArrowheads="1"/>
            </p:cNvSpPr>
            <p:nvPr/>
          </p:nvSpPr>
          <p:spPr bwMode="auto">
            <a:xfrm>
              <a:off x="919" y="3888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5</a:t>
              </a:r>
            </a:p>
          </p:txBody>
        </p:sp>
      </p:grpSp>
      <p:grpSp>
        <p:nvGrpSpPr>
          <p:cNvPr id="71" name="Group 75"/>
          <p:cNvGrpSpPr>
            <a:grpSpLocks/>
          </p:cNvGrpSpPr>
          <p:nvPr/>
        </p:nvGrpSpPr>
        <p:grpSpPr bwMode="auto">
          <a:xfrm>
            <a:off x="5638800" y="4280138"/>
            <a:ext cx="304800" cy="1447800"/>
            <a:chOff x="912" y="3216"/>
            <a:chExt cx="192" cy="912"/>
          </a:xfrm>
        </p:grpSpPr>
        <p:sp>
          <p:nvSpPr>
            <p:cNvPr id="72" name="Rectangle 76"/>
            <p:cNvSpPr>
              <a:spLocks noChangeArrowheads="1"/>
            </p:cNvSpPr>
            <p:nvPr/>
          </p:nvSpPr>
          <p:spPr bwMode="auto">
            <a:xfrm>
              <a:off x="912" y="3216"/>
              <a:ext cx="192" cy="9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77"/>
            <p:cNvSpPr txBox="1">
              <a:spLocks noChangeArrowheads="1"/>
            </p:cNvSpPr>
            <p:nvPr/>
          </p:nvSpPr>
          <p:spPr bwMode="auto">
            <a:xfrm>
              <a:off x="920" y="3216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74" name="Text Box 78"/>
            <p:cNvSpPr txBox="1">
              <a:spLocks noChangeArrowheads="1"/>
            </p:cNvSpPr>
            <p:nvPr/>
          </p:nvSpPr>
          <p:spPr bwMode="auto">
            <a:xfrm>
              <a:off x="919" y="3384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75" name="Text Box 79"/>
            <p:cNvSpPr txBox="1">
              <a:spLocks noChangeArrowheads="1"/>
            </p:cNvSpPr>
            <p:nvPr/>
          </p:nvSpPr>
          <p:spPr bwMode="auto">
            <a:xfrm>
              <a:off x="919" y="3552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76" name="Text Box 80"/>
            <p:cNvSpPr txBox="1">
              <a:spLocks noChangeArrowheads="1"/>
            </p:cNvSpPr>
            <p:nvPr/>
          </p:nvSpPr>
          <p:spPr bwMode="auto">
            <a:xfrm>
              <a:off x="920" y="3720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77" name="Text Box 81"/>
            <p:cNvSpPr txBox="1">
              <a:spLocks noChangeArrowheads="1"/>
            </p:cNvSpPr>
            <p:nvPr/>
          </p:nvSpPr>
          <p:spPr bwMode="auto">
            <a:xfrm>
              <a:off x="919" y="3888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5</a:t>
              </a:r>
            </a:p>
          </p:txBody>
        </p:sp>
      </p:grpSp>
      <p:grpSp>
        <p:nvGrpSpPr>
          <p:cNvPr id="78" name="Group 82"/>
          <p:cNvGrpSpPr>
            <a:grpSpLocks/>
          </p:cNvGrpSpPr>
          <p:nvPr/>
        </p:nvGrpSpPr>
        <p:grpSpPr bwMode="auto">
          <a:xfrm>
            <a:off x="6096000" y="4280138"/>
            <a:ext cx="304800" cy="1447800"/>
            <a:chOff x="912" y="3216"/>
            <a:chExt cx="192" cy="912"/>
          </a:xfrm>
        </p:grpSpPr>
        <p:sp>
          <p:nvSpPr>
            <p:cNvPr id="79" name="Rectangle 83"/>
            <p:cNvSpPr>
              <a:spLocks noChangeArrowheads="1"/>
            </p:cNvSpPr>
            <p:nvPr/>
          </p:nvSpPr>
          <p:spPr bwMode="auto">
            <a:xfrm>
              <a:off x="912" y="3216"/>
              <a:ext cx="192" cy="9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Text Box 84"/>
            <p:cNvSpPr txBox="1">
              <a:spLocks noChangeArrowheads="1"/>
            </p:cNvSpPr>
            <p:nvPr/>
          </p:nvSpPr>
          <p:spPr bwMode="auto">
            <a:xfrm>
              <a:off x="920" y="3216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81" name="Text Box 85"/>
            <p:cNvSpPr txBox="1">
              <a:spLocks noChangeArrowheads="1"/>
            </p:cNvSpPr>
            <p:nvPr/>
          </p:nvSpPr>
          <p:spPr bwMode="auto">
            <a:xfrm>
              <a:off x="919" y="3384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82" name="Text Box 86"/>
            <p:cNvSpPr txBox="1">
              <a:spLocks noChangeArrowheads="1"/>
            </p:cNvSpPr>
            <p:nvPr/>
          </p:nvSpPr>
          <p:spPr bwMode="auto">
            <a:xfrm>
              <a:off x="919" y="3552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83" name="Text Box 87"/>
            <p:cNvSpPr txBox="1">
              <a:spLocks noChangeArrowheads="1"/>
            </p:cNvSpPr>
            <p:nvPr/>
          </p:nvSpPr>
          <p:spPr bwMode="auto">
            <a:xfrm>
              <a:off x="920" y="3720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84" name="Text Box 88"/>
            <p:cNvSpPr txBox="1">
              <a:spLocks noChangeArrowheads="1"/>
            </p:cNvSpPr>
            <p:nvPr/>
          </p:nvSpPr>
          <p:spPr bwMode="auto">
            <a:xfrm>
              <a:off x="919" y="3888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/>
                <a:t>5</a:t>
              </a:r>
            </a:p>
          </p:txBody>
        </p:sp>
      </p:grpSp>
      <p:sp>
        <p:nvSpPr>
          <p:cNvPr id="85" name="Rectangle 89"/>
          <p:cNvSpPr>
            <a:spLocks noChangeArrowheads="1"/>
          </p:cNvSpPr>
          <p:nvPr/>
        </p:nvSpPr>
        <p:spPr bwMode="auto">
          <a:xfrm>
            <a:off x="4191000" y="4813538"/>
            <a:ext cx="457200" cy="3048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86" name="Text Box 92"/>
          <p:cNvSpPr txBox="1">
            <a:spLocks noChangeArrowheads="1"/>
          </p:cNvSpPr>
          <p:nvPr/>
        </p:nvSpPr>
        <p:spPr bwMode="auto">
          <a:xfrm>
            <a:off x="457200" y="4127738"/>
            <a:ext cx="12557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Min size</a:t>
            </a:r>
          </a:p>
          <a:p>
            <a:r>
              <a:rPr lang="en-US">
                <a:solidFill>
                  <a:schemeClr val="tx2"/>
                </a:solidFill>
              </a:rPr>
              <a:t>for L</a:t>
            </a:r>
          </a:p>
        </p:txBody>
      </p:sp>
      <p:sp>
        <p:nvSpPr>
          <p:cNvPr id="87" name="Text Box 93"/>
          <p:cNvSpPr txBox="1">
            <a:spLocks noChangeArrowheads="1"/>
          </p:cNvSpPr>
          <p:nvPr/>
        </p:nvSpPr>
        <p:spPr bwMode="auto">
          <a:xfrm>
            <a:off x="7086600" y="4813538"/>
            <a:ext cx="12557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Min size</a:t>
            </a:r>
          </a:p>
          <a:p>
            <a:r>
              <a:rPr lang="en-US">
                <a:solidFill>
                  <a:schemeClr val="tx2"/>
                </a:solidFill>
              </a:rPr>
              <a:t>for G</a:t>
            </a:r>
          </a:p>
        </p:txBody>
      </p:sp>
    </p:spTree>
    <p:extLst>
      <p:ext uri="{BB962C8B-B14F-4D97-AF65-F5344CB8AC3E}">
        <p14:creationId xmlns:p14="http://schemas.microsoft.com/office/powerpoint/2010/main" val="972199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Other: Race Tracks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You have 25 horses and you want to pick the fastest 3 horses. </a:t>
            </a:r>
            <a:r>
              <a:rPr lang="en-US" dirty="0" smtClean="0"/>
              <a:t>At most 5 horses can race at the same time. </a:t>
            </a:r>
            <a:r>
              <a:rPr lang="en-US" dirty="0" smtClean="0"/>
              <a:t>You have no stopwatch, so you don’t know the actual speed of any horse in a race (you only know their relative speed - who came 1</a:t>
            </a:r>
            <a:r>
              <a:rPr lang="en-US" baseline="30000" dirty="0" smtClean="0"/>
              <a:t>st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, 3</a:t>
            </a:r>
            <a:r>
              <a:rPr lang="en-US" baseline="30000" dirty="0" smtClean="0"/>
              <a:t>rd</a:t>
            </a:r>
            <a:r>
              <a:rPr lang="en-US" dirty="0" smtClean="0"/>
              <a:t>, 4</a:t>
            </a:r>
            <a:r>
              <a:rPr lang="en-US" baseline="30000" dirty="0" smtClean="0"/>
              <a:t>th</a:t>
            </a:r>
            <a:r>
              <a:rPr lang="en-US" dirty="0" smtClean="0"/>
              <a:t>, 5</a:t>
            </a:r>
            <a:r>
              <a:rPr lang="en-US" baseline="30000" dirty="0" smtClean="0"/>
              <a:t>th</a:t>
            </a:r>
            <a:r>
              <a:rPr lang="en-US" dirty="0" smtClean="0"/>
              <a:t> in that race). Determine the minimum number of races that are required to find the top 3 fastest horses.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Selection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940" y="3713327"/>
            <a:ext cx="3450464" cy="264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6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A3E6C"/>
      </a:dk2>
      <a:lt2>
        <a:srgbClr val="EEECE1"/>
      </a:lt2>
      <a:accent1>
        <a:srgbClr val="64A7F9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CCFF66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24333</TotalTime>
  <Words>954</Words>
  <Application>Microsoft Macintosh PowerPoint</Application>
  <PresentationFormat>On-screen Show (4:3)</PresentationFormat>
  <Paragraphs>183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Selection</vt:lpstr>
      <vt:lpstr>Selection Problem</vt:lpstr>
      <vt:lpstr>Quick-Select</vt:lpstr>
      <vt:lpstr>Partition</vt:lpstr>
      <vt:lpstr>Quick-Select Visualization</vt:lpstr>
      <vt:lpstr>Expected Running Time</vt:lpstr>
      <vt:lpstr>Expected Running Time (2)</vt:lpstr>
      <vt:lpstr>Deterministic Selection</vt:lpstr>
      <vt:lpstr>Other: Race Tracks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Heather Michaud</cp:lastModifiedBy>
  <cp:revision>196</cp:revision>
  <cp:lastPrinted>2017-09-21T02:58:31Z</cp:lastPrinted>
  <dcterms:created xsi:type="dcterms:W3CDTF">2010-04-12T23:12:02Z</dcterms:created>
  <dcterms:modified xsi:type="dcterms:W3CDTF">2017-10-12T00:25:35Z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