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18"/>
  </p:notesMasterIdLst>
  <p:handoutMasterIdLst>
    <p:handoutMasterId r:id="rId19"/>
  </p:handoutMasterIdLst>
  <p:sldIdLst>
    <p:sldId id="268" r:id="rId5"/>
    <p:sldId id="285" r:id="rId6"/>
    <p:sldId id="269" r:id="rId7"/>
    <p:sldId id="277" r:id="rId8"/>
    <p:sldId id="284" r:id="rId9"/>
    <p:sldId id="278" r:id="rId10"/>
    <p:sldId id="279" r:id="rId11"/>
    <p:sldId id="280" r:id="rId12"/>
    <p:sldId id="281" r:id="rId13"/>
    <p:sldId id="282" r:id="rId14"/>
    <p:sldId id="283" r:id="rId15"/>
    <p:sldId id="286" r:id="rId16"/>
    <p:sldId id="28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8" autoAdjust="0"/>
    <p:restoredTop sz="82737" autoAdjust="0"/>
  </p:normalViewPr>
  <p:slideViewPr>
    <p:cSldViewPr snapToGrid="0" snapToObjects="1">
      <p:cViewPr varScale="1">
        <p:scale>
          <a:sx n="91" d="100"/>
          <a:sy n="91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6369B-BC10-5046-BF9A-0E8159A13F0C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F01F7-026F-2C4E-9A2B-24F055F6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7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60E6B-BFB5-3E41-9F48-2D15B9D52AD7}" type="datetimeFigureOut">
              <a:rPr lang="en-US" smtClean="0"/>
              <a:t>10/1/19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2D18F-38E9-454A-8D1E-9A3ED3A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22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Conjecture:</a:t>
            </a:r>
            <a:r>
              <a:rPr lang="en-US" baseline="0" dirty="0"/>
              <a:t> keys of any integer range can be done in linear time</a:t>
            </a:r>
          </a:p>
          <a:p>
            <a:r>
              <a:rPr lang="en-US" baseline="0" dirty="0"/>
              <a:t>Best bound for any N: Han and </a:t>
            </a:r>
            <a:r>
              <a:rPr lang="en-US" baseline="0" dirty="0" err="1"/>
              <a:t>Thorup</a:t>
            </a:r>
            <a:r>
              <a:rPr lang="en-US" baseline="0" dirty="0"/>
              <a:t> (2002) O(n </a:t>
            </a:r>
            <a:r>
              <a:rPr lang="en-US" baseline="0" dirty="0" err="1"/>
              <a:t>sqrt</a:t>
            </a:r>
            <a:r>
              <a:rPr lang="en-US" baseline="0" dirty="0"/>
              <a:t>(</a:t>
            </a:r>
            <a:r>
              <a:rPr lang="en-US" baseline="0" dirty="0" err="1"/>
              <a:t>loglogN</a:t>
            </a:r>
            <a:r>
              <a:rPr lang="en-US" baseline="0" dirty="0"/>
              <a:t>) )</a:t>
            </a:r>
          </a:p>
          <a:p>
            <a:r>
              <a:rPr lang="en-US" baseline="0" dirty="0"/>
              <a:t>Best known parallel-sort for practical use is </a:t>
            </a:r>
            <a:r>
              <a:rPr lang="en-US" baseline="0" dirty="0" err="1"/>
              <a:t>bitonic</a:t>
            </a:r>
            <a:r>
              <a:rPr lang="en-US" baseline="0" dirty="0"/>
              <a:t> sort O(lg^2 n) time </a:t>
            </a:r>
            <a:r>
              <a:rPr lang="mr-IN" baseline="0" dirty="0"/>
              <a:t>–</a:t>
            </a:r>
            <a:r>
              <a:rPr lang="en-US" baseline="0" dirty="0"/>
              <a:t> due to Prof. Kenneth Batcher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D18F-38E9-454A-8D1E-9A3ED3AB4A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4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On-board example!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D18F-38E9-454A-8D1E-9A3ED3AB4A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0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answering last one,</a:t>
            </a:r>
            <a:r>
              <a:rPr lang="en-US" baseline="0" dirty="0"/>
              <a:t> show</a:t>
            </a:r>
            <a:r>
              <a:rPr lang="en-US" dirty="0"/>
              <a:t>: FOR SMALL ENOUGH VALUES</a:t>
            </a:r>
            <a:r>
              <a:rPr lang="en-US" baseline="0" dirty="0"/>
              <a:t> OF N</a:t>
            </a:r>
            <a:r>
              <a:rPr lang="mr-IN" baseline="0" dirty="0"/>
              <a:t>…</a:t>
            </a:r>
            <a:r>
              <a:rPr lang="en-US" baseline="0" dirty="0"/>
              <a:t>. N can be </a:t>
            </a:r>
            <a:r>
              <a:rPr lang="en-US" baseline="0" dirty="0" err="1"/>
              <a:t>n^c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D18F-38E9-454A-8D1E-9A3ED3AB4A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42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Summary of sorting algorithms so far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D18F-38E9-454A-8D1E-9A3ED3AB4A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0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39548-9941-644F-AEF3-C24995965D4D}" type="datetime1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18D06-153A-384C-9B99-C52640891768}" type="datetime1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D929-CC18-7742-A3E5-0E6CA9A8CEE9}" type="datetime1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3D9F-A263-BA43-A248-DE6049735EFB}" type="datetime1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B5823-7F67-9F4D-AA89-F610DF01C789}" type="datetime1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C9E01-5838-6E4F-9B48-5C3F36FB35C4}" type="datetime1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00DF4-5F4F-AE45-8B91-5C663BB14A1C}" type="datetime1">
              <a:rPr lang="en-US" smtClean="0"/>
              <a:t>10/1/19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B7E5F-E85A-ED45-9F01-94146D769706}" type="datetime1">
              <a:rPr lang="en-US" smtClean="0"/>
              <a:t>10/1/19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3E28E-0702-A448-8EA0-E0FDC9C20E24}" type="datetime1">
              <a:rPr lang="en-US" smtClean="0"/>
              <a:t>10/1/19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4A286-A39B-B842-8E13-A3113B27464B}" type="datetime1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B0082-3275-4C43-A0A5-91FF056B948D}" type="datetime1">
              <a:rPr lang="en-US" smtClean="0"/>
              <a:t>10/1/19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90F0-C472-B24D-AB0E-0CD2F057EC1A}" type="datetime1">
              <a:rPr lang="en-US" smtClean="0"/>
              <a:t>10/1/19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Bucket Sort &amp; Radix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Linear-time Sorting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 for Binary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05800" cy="470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Consider a sequence of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/>
              <a:t>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/>
              <a:t>-bit integers </a:t>
            </a:r>
            <a:br>
              <a:rPr lang="en-US" dirty="0"/>
            </a:br>
            <a:r>
              <a:rPr lang="en-US" dirty="0"/>
              <a:t>	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=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latin typeface="Times New Roman" charset="0"/>
              </a:rPr>
              <a:t>x</a:t>
            </a:r>
            <a:r>
              <a:rPr lang="en-US" b="1" i="1" baseline="-25000" dirty="0" err="1">
                <a:latin typeface="Times New Roman" charset="0"/>
              </a:rPr>
              <a:t>b</a:t>
            </a:r>
            <a:r>
              <a:rPr lang="en-US" b="1" i="1" baseline="-25000" dirty="0">
                <a:latin typeface="Symbol" charset="0"/>
              </a:rPr>
              <a:t> </a:t>
            </a:r>
            <a:r>
              <a:rPr lang="en-US" baseline="-25000" dirty="0">
                <a:latin typeface="Symbol" charset="0"/>
              </a:rPr>
              <a:t>- 1</a:t>
            </a:r>
            <a:r>
              <a:rPr lang="en-US" b="1" i="1" dirty="0">
                <a:latin typeface="Times New Roman" charset="0"/>
              </a:rPr>
              <a:t> … x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0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We represent each element as a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/>
              <a:t>-tuple of integers in the range </a:t>
            </a:r>
            <a:r>
              <a:rPr lang="en-US" dirty="0">
                <a:latin typeface="Times New Roman" charset="0"/>
              </a:rPr>
              <a:t>[0, 1]</a:t>
            </a:r>
            <a:r>
              <a:rPr lang="en-US" dirty="0"/>
              <a:t> and apply radix-sort with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=</a:t>
            </a:r>
            <a:r>
              <a:rPr lang="en-US" dirty="0">
                <a:latin typeface="Times New Roman" charset="0"/>
              </a:rPr>
              <a:t> 2</a:t>
            </a:r>
          </a:p>
          <a:p>
            <a:pPr>
              <a:lnSpc>
                <a:spcPct val="90000"/>
              </a:lnSpc>
            </a:pPr>
            <a:r>
              <a:rPr lang="en-US" dirty="0"/>
              <a:t>This application of the radix-sort algorithm runs in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 err="1">
                <a:latin typeface="Times New Roman" charset="0"/>
              </a:rPr>
              <a:t>bn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/>
              <a:t>time </a:t>
            </a:r>
          </a:p>
          <a:p>
            <a:pPr>
              <a:lnSpc>
                <a:spcPct val="90000"/>
              </a:lnSpc>
            </a:pPr>
            <a:r>
              <a:rPr lang="en-US" dirty="0"/>
              <a:t>For example, we can sort a sequence of 32-bit integers in linear time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10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81114" y="3760051"/>
            <a:ext cx="5898555" cy="26212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</a:rPr>
              <a:t>Algorithm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chemeClr val="tx2"/>
                </a:solidFill>
              </a:rPr>
              <a:t>binaryRadixSort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S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of </a:t>
            </a:r>
            <a:r>
              <a:rPr lang="en-US" sz="2000" b="1" i="1" dirty="0">
                <a:solidFill>
                  <a:schemeClr val="accent2"/>
                </a:solidFill>
              </a:rPr>
              <a:t>b</a:t>
            </a:r>
            <a:r>
              <a:rPr lang="en-US" sz="2000" dirty="0">
                <a:solidFill>
                  <a:schemeClr val="accent2"/>
                </a:solidFill>
              </a:rPr>
              <a:t>-bit integers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Output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sorted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</a:rPr>
              <a:t>	replace each element </a:t>
            </a:r>
            <a:r>
              <a:rPr lang="en-US" sz="2000" b="1" i="1" dirty="0">
                <a:solidFill>
                  <a:schemeClr val="accent2"/>
                </a:solidFill>
              </a:rPr>
              <a:t>x</a:t>
            </a:r>
            <a:r>
              <a:rPr lang="en-US" sz="2000" dirty="0">
                <a:solidFill>
                  <a:schemeClr val="accent2"/>
                </a:solidFill>
              </a:rPr>
              <a:t> of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with the item (0</a:t>
            </a:r>
            <a:r>
              <a:rPr lang="en-US" sz="2000" b="1" i="1" dirty="0">
                <a:solidFill>
                  <a:schemeClr val="accent2"/>
                </a:solidFill>
              </a:rPr>
              <a:t>, x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for </a:t>
            </a:r>
            <a:r>
              <a:rPr lang="en-US" sz="2000" b="1" i="1" dirty="0" err="1">
                <a:solidFill>
                  <a:schemeClr val="accent2"/>
                </a:solidFill>
              </a:rPr>
              <a:t>i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0 </a:t>
            </a:r>
            <a:r>
              <a:rPr lang="en-US" sz="2000" b="1" dirty="0">
                <a:solidFill>
                  <a:srgbClr val="000000"/>
                </a:solidFill>
              </a:rPr>
              <a:t>to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i="1" dirty="0">
                <a:solidFill>
                  <a:schemeClr val="accent2"/>
                </a:solidFill>
              </a:rPr>
              <a:t>b</a:t>
            </a:r>
            <a:r>
              <a:rPr lang="en-US" sz="2000" dirty="0">
                <a:solidFill>
                  <a:schemeClr val="accent2"/>
                </a:solidFill>
                <a:latin typeface="Symbol" charset="0"/>
              </a:rPr>
              <a:t> - </a:t>
            </a:r>
            <a:r>
              <a:rPr lang="en-US" sz="2000" dirty="0">
                <a:solidFill>
                  <a:schemeClr val="accent2"/>
                </a:solidFill>
              </a:rPr>
              <a:t>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</a:rPr>
              <a:t>		replace the key </a:t>
            </a:r>
            <a:r>
              <a:rPr lang="en-US" sz="2000" b="1" i="1" dirty="0">
                <a:solidFill>
                  <a:schemeClr val="accent2"/>
                </a:solidFill>
              </a:rPr>
              <a:t>k</a:t>
            </a:r>
            <a:r>
              <a:rPr lang="en-US" sz="2000" dirty="0">
                <a:solidFill>
                  <a:schemeClr val="accent2"/>
                </a:solidFill>
              </a:rPr>
              <a:t> of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		each item (</a:t>
            </a:r>
            <a:r>
              <a:rPr lang="en-US" sz="2000" b="1" i="1" dirty="0">
                <a:solidFill>
                  <a:schemeClr val="accent2"/>
                </a:solidFill>
              </a:rPr>
              <a:t>k, x</a:t>
            </a:r>
            <a:r>
              <a:rPr lang="en-US" sz="2000" dirty="0">
                <a:solidFill>
                  <a:schemeClr val="accent2"/>
                </a:solidFill>
              </a:rPr>
              <a:t>) of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with bit </a:t>
            </a:r>
            <a:r>
              <a:rPr lang="en-US" sz="2000" b="1" i="1" dirty="0">
                <a:solidFill>
                  <a:schemeClr val="accent2"/>
                </a:solidFill>
              </a:rPr>
              <a:t>x</a:t>
            </a:r>
            <a:r>
              <a:rPr lang="en-US" sz="2000" b="1" i="1" baseline="-25000" dirty="0">
                <a:solidFill>
                  <a:schemeClr val="accent2"/>
                </a:solidFill>
              </a:rPr>
              <a:t>i</a:t>
            </a:r>
            <a:r>
              <a:rPr lang="en-US" sz="2000" dirty="0">
                <a:solidFill>
                  <a:schemeClr val="accent2"/>
                </a:solidFill>
              </a:rPr>
              <a:t> of </a:t>
            </a:r>
            <a:r>
              <a:rPr lang="en-US" sz="2000" b="1" i="1" dirty="0">
                <a:solidFill>
                  <a:schemeClr val="accent2"/>
                </a:solidFill>
              </a:rPr>
              <a:t>x</a:t>
            </a: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</a:rPr>
              <a:t>		</a:t>
            </a:r>
            <a:r>
              <a:rPr lang="en-US" sz="2000" b="1" i="1" dirty="0" err="1">
                <a:solidFill>
                  <a:schemeClr val="tx2"/>
                </a:solidFill>
              </a:rPr>
              <a:t>bucketSort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S, </a:t>
            </a:r>
            <a:r>
              <a:rPr lang="en-US" sz="2000" dirty="0">
                <a:solidFill>
                  <a:schemeClr val="tx2"/>
                </a:solidFill>
              </a:rPr>
              <a:t>2)</a:t>
            </a:r>
          </a:p>
        </p:txBody>
      </p:sp>
    </p:spTree>
    <p:extLst>
      <p:ext uri="{BB962C8B-B14F-4D97-AF65-F5344CB8AC3E}">
        <p14:creationId xmlns:p14="http://schemas.microsoft.com/office/powerpoint/2010/main" val="114225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13"/>
          <p:cNvGrpSpPr>
            <a:grpSpLocks/>
          </p:cNvGrpSpPr>
          <p:nvPr/>
        </p:nvGrpSpPr>
        <p:grpSpPr bwMode="auto">
          <a:xfrm>
            <a:off x="723900" y="2400865"/>
            <a:ext cx="685800" cy="3429000"/>
            <a:chOff x="816" y="1488"/>
            <a:chExt cx="432" cy="2160"/>
          </a:xfrm>
        </p:grpSpPr>
        <p:cxnSp>
          <p:nvCxnSpPr>
            <p:cNvPr id="7" name="AutoShape 5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1001</a:t>
              </a:r>
              <a:endParaRPr lang="en-US" b="1" i="1" dirty="0">
                <a:latin typeface="Times New Roman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0010</a:t>
              </a:r>
              <a:endParaRPr lang="en-US" b="1" i="1">
                <a:latin typeface="Times New Roman" charset="0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1101</a:t>
              </a:r>
              <a:endParaRPr lang="en-US" b="1" i="1">
                <a:latin typeface="Times New Roman" charset="0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0001</a:t>
              </a:r>
              <a:endParaRPr lang="en-US" b="1" i="1">
                <a:latin typeface="Times New Roman" charset="0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1110</a:t>
              </a:r>
              <a:endParaRPr lang="en-US" b="1" i="1">
                <a:latin typeface="Times New Roman" charset="0"/>
              </a:endParaRPr>
            </a:p>
          </p:txBody>
        </p:sp>
      </p:grpSp>
      <p:grpSp>
        <p:nvGrpSpPr>
          <p:cNvPr id="13" name="Group 42"/>
          <p:cNvGrpSpPr>
            <a:grpSpLocks/>
          </p:cNvGrpSpPr>
          <p:nvPr/>
        </p:nvGrpSpPr>
        <p:grpSpPr bwMode="auto">
          <a:xfrm>
            <a:off x="2400300" y="2400865"/>
            <a:ext cx="685800" cy="3429000"/>
            <a:chOff x="1728" y="1536"/>
            <a:chExt cx="432" cy="2160"/>
          </a:xfrm>
        </p:grpSpPr>
        <p:cxnSp>
          <p:nvCxnSpPr>
            <p:cNvPr id="14" name="AutoShape 15"/>
            <p:cNvCxnSpPr>
              <a:cxnSpLocks noChangeShapeType="1"/>
              <a:stCxn id="15" idx="2"/>
              <a:endCxn id="19" idx="0"/>
            </p:cNvCxnSpPr>
            <p:nvPr/>
          </p:nvCxnSpPr>
          <p:spPr bwMode="auto">
            <a:xfrm>
              <a:off x="1944" y="1830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1728" y="153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001</a:t>
              </a:r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6" name="AutoShape 17"/>
            <p:cNvSpPr>
              <a:spLocks noChangeArrowheads="1"/>
            </p:cNvSpPr>
            <p:nvPr/>
          </p:nvSpPr>
          <p:spPr bwMode="auto">
            <a:xfrm>
              <a:off x="1728" y="200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111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</a:p>
          </p:txBody>
        </p: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1728" y="247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100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1728" y="294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110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</a:p>
          </p:txBody>
        </p:sp>
        <p:sp>
          <p:nvSpPr>
            <p:cNvPr id="19" name="AutoShape 20"/>
            <p:cNvSpPr>
              <a:spLocks noChangeArrowheads="1"/>
            </p:cNvSpPr>
            <p:nvPr/>
          </p:nvSpPr>
          <p:spPr bwMode="auto">
            <a:xfrm>
              <a:off x="1728" y="340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000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</a:p>
          </p:txBody>
        </p:sp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76700" y="2400865"/>
            <a:ext cx="685800" cy="3429000"/>
            <a:chOff x="816" y="1488"/>
            <a:chExt cx="432" cy="2160"/>
          </a:xfrm>
        </p:grpSpPr>
        <p:cxnSp>
          <p:nvCxnSpPr>
            <p:cNvPr id="21" name="AutoShape 22"/>
            <p:cNvCxnSpPr>
              <a:cxnSpLocks noChangeShapeType="1"/>
              <a:stCxn id="22" idx="2"/>
              <a:endCxn id="26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AutoShape 23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1</a:t>
              </a:r>
              <a:endParaRPr lang="en-US" b="1" i="1" dirty="0">
                <a:latin typeface="Times New Roman" charset="0"/>
              </a:endParaRPr>
            </a:p>
          </p:txBody>
        </p:sp>
        <p:sp>
          <p:nvSpPr>
            <p:cNvPr id="23" name="AutoShape 24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11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1</a:t>
              </a:r>
            </a:p>
          </p:txBody>
        </p:sp>
        <p:sp>
          <p:nvSpPr>
            <p:cNvPr id="24" name="AutoShape 25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00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1</a:t>
              </a:r>
            </a:p>
          </p:txBody>
        </p:sp>
        <p:sp>
          <p:nvSpPr>
            <p:cNvPr id="25" name="AutoShape 26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00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0</a:t>
              </a:r>
            </a:p>
          </p:txBody>
        </p:sp>
        <p:sp>
          <p:nvSpPr>
            <p:cNvPr id="26" name="AutoShape 27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11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0</a:t>
              </a:r>
            </a:p>
          </p:txBody>
        </p:sp>
      </p:grpSp>
      <p:grpSp>
        <p:nvGrpSpPr>
          <p:cNvPr id="27" name="Group 28"/>
          <p:cNvGrpSpPr>
            <a:grpSpLocks/>
          </p:cNvGrpSpPr>
          <p:nvPr/>
        </p:nvGrpSpPr>
        <p:grpSpPr bwMode="auto">
          <a:xfrm>
            <a:off x="5753100" y="2400865"/>
            <a:ext cx="685800" cy="3429000"/>
            <a:chOff x="816" y="1488"/>
            <a:chExt cx="432" cy="2160"/>
          </a:xfrm>
        </p:grpSpPr>
        <p:cxnSp>
          <p:nvCxnSpPr>
            <p:cNvPr id="28" name="AutoShape 29"/>
            <p:cNvCxnSpPr>
              <a:cxnSpLocks noChangeShapeType="1"/>
              <a:stCxn id="29" idx="2"/>
              <a:endCxn id="33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9" name="AutoShape 30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01</a:t>
              </a:r>
              <a:endParaRPr lang="en-US" b="1" i="1" dirty="0">
                <a:latin typeface="Times New Roman" charset="0"/>
              </a:endParaRPr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01</a:t>
              </a:r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0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10</a:t>
              </a:r>
            </a:p>
          </p:txBody>
        </p:sp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01</a:t>
              </a:r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latin typeface="Times New Roman" charset="0"/>
                </a:rPr>
                <a:t>1</a:t>
              </a:r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10</a:t>
              </a:r>
            </a:p>
          </p:txBody>
        </p:sp>
      </p:grp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7429500" y="2400865"/>
            <a:ext cx="685800" cy="3429000"/>
            <a:chOff x="816" y="1488"/>
            <a:chExt cx="432" cy="2160"/>
          </a:xfrm>
        </p:grpSpPr>
        <p:cxnSp>
          <p:nvCxnSpPr>
            <p:cNvPr id="35" name="AutoShape 36"/>
            <p:cNvCxnSpPr>
              <a:cxnSpLocks noChangeShapeType="1"/>
              <a:stCxn id="36" idx="2"/>
              <a:endCxn id="40" idx="0"/>
            </p:cNvCxnSpPr>
            <p:nvPr/>
          </p:nvCxnSpPr>
          <p:spPr bwMode="auto">
            <a:xfrm>
              <a:off x="1032" y="1782"/>
              <a:ext cx="0" cy="15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6" name="AutoShape 37"/>
            <p:cNvSpPr>
              <a:spLocks noChangeArrowheads="1"/>
            </p:cNvSpPr>
            <p:nvPr/>
          </p:nvSpPr>
          <p:spPr bwMode="auto">
            <a:xfrm>
              <a:off x="816" y="1488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001</a:t>
              </a:r>
            </a:p>
          </p:txBody>
        </p:sp>
        <p:sp>
          <p:nvSpPr>
            <p:cNvPr id="37" name="AutoShape 38"/>
            <p:cNvSpPr>
              <a:spLocks noChangeArrowheads="1"/>
            </p:cNvSpPr>
            <p:nvPr/>
          </p:nvSpPr>
          <p:spPr bwMode="auto">
            <a:xfrm>
              <a:off x="816" y="1956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0</a:t>
              </a:r>
              <a:r>
                <a:rPr lang="en-US" dirty="0">
                  <a:latin typeface="Times New Roman" charset="0"/>
                </a:rPr>
                <a:t>010</a:t>
              </a:r>
            </a:p>
          </p:txBody>
        </p:sp>
        <p:sp>
          <p:nvSpPr>
            <p:cNvPr id="38" name="AutoShape 39"/>
            <p:cNvSpPr>
              <a:spLocks noChangeArrowheads="1"/>
            </p:cNvSpPr>
            <p:nvPr/>
          </p:nvSpPr>
          <p:spPr bwMode="auto">
            <a:xfrm>
              <a:off x="816" y="2424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001</a:t>
              </a:r>
            </a:p>
          </p:txBody>
        </p:sp>
        <p:sp>
          <p:nvSpPr>
            <p:cNvPr id="39" name="AutoShape 40"/>
            <p:cNvSpPr>
              <a:spLocks noChangeArrowheads="1"/>
            </p:cNvSpPr>
            <p:nvPr/>
          </p:nvSpPr>
          <p:spPr bwMode="auto">
            <a:xfrm>
              <a:off x="816" y="28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101</a:t>
              </a:r>
            </a:p>
          </p:txBody>
        </p:sp>
        <p:sp>
          <p:nvSpPr>
            <p:cNvPr id="40" name="AutoShape 41"/>
            <p:cNvSpPr>
              <a:spLocks noChangeArrowheads="1"/>
            </p:cNvSpPr>
            <p:nvPr/>
          </p:nvSpPr>
          <p:spPr bwMode="auto">
            <a:xfrm>
              <a:off x="816" y="336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 dirty="0">
                  <a:solidFill>
                    <a:srgbClr val="953735"/>
                  </a:solidFill>
                  <a:latin typeface="Times New Roman" charset="0"/>
                </a:rPr>
                <a:t>1</a:t>
              </a:r>
              <a:r>
                <a:rPr lang="en-US" dirty="0">
                  <a:latin typeface="Times New Roman" charset="0"/>
                </a:rPr>
                <a:t>110</a:t>
              </a:r>
            </a:p>
          </p:txBody>
        </p:sp>
      </p:grpSp>
      <p:sp>
        <p:nvSpPr>
          <p:cNvPr id="41" name="AutoShape 43"/>
          <p:cNvSpPr>
            <a:spLocks noChangeArrowheads="1"/>
          </p:cNvSpPr>
          <p:nvPr/>
        </p:nvSpPr>
        <p:spPr bwMode="auto">
          <a:xfrm rot="16200000">
            <a:off x="1714500" y="388676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2" name="AutoShape 44"/>
          <p:cNvSpPr>
            <a:spLocks noChangeArrowheads="1"/>
          </p:cNvSpPr>
          <p:nvPr/>
        </p:nvSpPr>
        <p:spPr bwMode="auto">
          <a:xfrm rot="16200000">
            <a:off x="3390900" y="388676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AutoShape 45"/>
          <p:cNvSpPr>
            <a:spLocks noChangeArrowheads="1"/>
          </p:cNvSpPr>
          <p:nvPr/>
        </p:nvSpPr>
        <p:spPr bwMode="auto">
          <a:xfrm rot="16200000">
            <a:off x="5067300" y="388676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AutoShape 46"/>
          <p:cNvSpPr>
            <a:spLocks noChangeArrowheads="1"/>
          </p:cNvSpPr>
          <p:nvPr/>
        </p:nvSpPr>
        <p:spPr bwMode="auto">
          <a:xfrm rot="16200000">
            <a:off x="6743700" y="388676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wrap="none" lIns="1828800" anchor="ctr"/>
          <a:lstStyle/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1369" y="1417638"/>
            <a:ext cx="55280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Use radix sort to sort sequence of 4-bit integers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0894" y="2413316"/>
            <a:ext cx="459939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A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B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C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D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091995" y="2423804"/>
            <a:ext cx="459939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B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E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A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C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62575" y="2400865"/>
            <a:ext cx="459939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A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C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D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B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436596" y="2388413"/>
            <a:ext cx="459939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A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D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B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C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106316" y="2403142"/>
            <a:ext cx="459939" cy="3406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D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B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A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C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26008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6" grpId="0"/>
      <p:bldP spid="47" grpId="0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47" y="1417638"/>
            <a:ext cx="8343153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Describe an efficient method to sort a sequence of </a:t>
            </a:r>
            <a:r>
              <a:rPr lang="en-US" i="1" dirty="0"/>
              <a:t>n </a:t>
            </a:r>
            <a:r>
              <a:rPr lang="en-US" dirty="0"/>
              <a:t>elements if</a:t>
            </a:r>
            <a:r>
              <a:rPr lang="mr-IN" dirty="0"/>
              <a:t>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mr-IN" dirty="0"/>
              <a:t>…</a:t>
            </a:r>
            <a:r>
              <a:rPr lang="en-US" dirty="0"/>
              <a:t> the keys fall into the range of [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i="1" dirty="0"/>
              <a:t>- 5n, n</a:t>
            </a:r>
            <a:r>
              <a:rPr lang="en-US" i="1" baseline="30000" dirty="0"/>
              <a:t>2</a:t>
            </a:r>
            <a:r>
              <a:rPr lang="en-US" i="1" dirty="0"/>
              <a:t> + 5n</a:t>
            </a:r>
            <a:r>
              <a:rPr lang="en-US" dirty="0"/>
              <a:t>].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mr-IN" dirty="0"/>
              <a:t>…</a:t>
            </a:r>
            <a:r>
              <a:rPr lang="en-US" dirty="0"/>
              <a:t> the keys can be one of 26 possible characters.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mr-IN" dirty="0"/>
              <a:t>…</a:t>
            </a:r>
            <a:r>
              <a:rPr lang="en-US" dirty="0"/>
              <a:t> the keys fall into the range [0, </a:t>
            </a:r>
            <a:r>
              <a:rPr lang="en-US" i="1" dirty="0"/>
              <a:t>n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1].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Screen Shot 2017-10-09 at 7.26.1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448" y="0"/>
            <a:ext cx="7817689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-1210407" y="3136220"/>
            <a:ext cx="35850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solidFill>
                  <a:srgbClr val="C0504D"/>
                </a:solidFill>
              </a:rPr>
              <a:t>xkcd</a:t>
            </a:r>
            <a:r>
              <a:rPr lang="en-US" sz="2200" dirty="0"/>
              <a:t> #1185 </a:t>
            </a:r>
            <a:r>
              <a:rPr lang="mr-IN" sz="2200" dirty="0"/>
              <a:t>–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</a:rPr>
              <a:t>ineffective sorts</a:t>
            </a:r>
          </a:p>
        </p:txBody>
      </p:sp>
    </p:spTree>
    <p:extLst>
      <p:ext uri="{BB962C8B-B14F-4D97-AF65-F5344CB8AC3E}">
        <p14:creationId xmlns:p14="http://schemas.microsoft.com/office/powerpoint/2010/main" val="359577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Linear-time Sorting</a:t>
            </a:r>
            <a:br>
              <a:rPr lang="en-US" dirty="0"/>
            </a:br>
            <a:r>
              <a:rPr lang="en-US" dirty="0"/>
              <a:t>(integer sort)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6626"/>
            <a:ext cx="8229600" cy="42278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Recall: Any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comparison-based </a:t>
            </a:r>
            <a:r>
              <a:rPr lang="en-US" dirty="0"/>
              <a:t>sorting algorithm runs in </a:t>
            </a:r>
            <a:r>
              <a:rPr lang="en-US" dirty="0" err="1"/>
              <a:t>Ω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achieve linear-time sorting of </a:t>
            </a:r>
            <a:r>
              <a:rPr lang="en-US" i="1" dirty="0"/>
              <a:t>n</a:t>
            </a:r>
            <a:r>
              <a:rPr lang="en-US" dirty="0"/>
              <a:t> elements:</a:t>
            </a:r>
          </a:p>
          <a:p>
            <a:r>
              <a:rPr lang="en-US" dirty="0"/>
              <a:t>Assume </a:t>
            </a:r>
            <a:r>
              <a:rPr lang="en-US" b="1" dirty="0">
                <a:solidFill>
                  <a:schemeClr val="accent2"/>
                </a:solidFill>
              </a:rPr>
              <a:t>keys</a:t>
            </a:r>
            <a:r>
              <a:rPr lang="en-US" dirty="0">
                <a:solidFill>
                  <a:schemeClr val="accent2"/>
                </a:solidFill>
              </a:rPr>
              <a:t> are </a:t>
            </a:r>
            <a:r>
              <a:rPr lang="en-US" b="1" dirty="0">
                <a:solidFill>
                  <a:schemeClr val="accent2"/>
                </a:solidFill>
              </a:rPr>
              <a:t>integers</a:t>
            </a:r>
            <a:r>
              <a:rPr lang="en-US" dirty="0">
                <a:solidFill>
                  <a:schemeClr val="accent2"/>
                </a:solidFill>
              </a:rPr>
              <a:t> in the range </a:t>
            </a:r>
            <a:r>
              <a:rPr lang="en-US" b="1" dirty="0">
                <a:solidFill>
                  <a:schemeClr val="accent2"/>
                </a:solidFill>
              </a:rPr>
              <a:t>[0, </a:t>
            </a:r>
            <a:r>
              <a:rPr lang="en-US" b="1" i="1" dirty="0">
                <a:solidFill>
                  <a:schemeClr val="accent2"/>
                </a:solidFill>
              </a:rPr>
              <a:t>N</a:t>
            </a:r>
            <a:r>
              <a:rPr lang="en-US" b="1" dirty="0">
                <a:solidFill>
                  <a:schemeClr val="accent2"/>
                </a:solidFill>
              </a:rPr>
              <a:t>-1]</a:t>
            </a:r>
          </a:p>
          <a:p>
            <a:r>
              <a:rPr lang="en-US" dirty="0"/>
              <a:t>We can use other operations instead of comparisons</a:t>
            </a:r>
          </a:p>
          <a:p>
            <a:r>
              <a:rPr lang="en-US" dirty="0"/>
              <a:t>We can sort in linear time when </a:t>
            </a:r>
            <a:r>
              <a:rPr lang="en-US" i="1" dirty="0"/>
              <a:t>N</a:t>
            </a:r>
            <a:r>
              <a:rPr lang="en-US" dirty="0"/>
              <a:t> is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small enough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Bucket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167" y="1171179"/>
            <a:ext cx="4616713" cy="555029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i="1" dirty="0">
                <a:latin typeface="Times New Roman" charset="0"/>
              </a:rPr>
              <a:t>S</a:t>
            </a:r>
            <a:r>
              <a:rPr lang="en-US" dirty="0"/>
              <a:t> is a sequence of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/>
              <a:t> (key, element) items with keys in the range </a:t>
            </a:r>
            <a:r>
              <a:rPr lang="en-US" dirty="0">
                <a:latin typeface="Times New Roman" charset="0"/>
              </a:rPr>
              <a:t>[0,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- </a:t>
            </a:r>
            <a:r>
              <a:rPr lang="en-US" dirty="0">
                <a:latin typeface="Times New Roman" charset="0"/>
              </a:rPr>
              <a:t>1]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Use the keys as indices into an auxiliary array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/>
              <a:t> of sequences (buckets)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64FA8"/>
                </a:solidFill>
              </a:rPr>
              <a:t>Phase 1</a:t>
            </a:r>
            <a:r>
              <a:rPr lang="en-US" dirty="0"/>
              <a:t>: Empty sequence </a:t>
            </a:r>
            <a:r>
              <a:rPr lang="en-US" b="1" i="1" dirty="0">
                <a:latin typeface="Times New Roman" charset="0"/>
              </a:rPr>
              <a:t>S</a:t>
            </a:r>
            <a:r>
              <a:rPr lang="en-US" dirty="0"/>
              <a:t> by moving each item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into its bucket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[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]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064FA8"/>
                </a:solidFill>
              </a:rPr>
              <a:t>Phase 2: </a:t>
            </a:r>
            <a:r>
              <a:rPr lang="en-US" dirty="0"/>
              <a:t>For </a:t>
            </a:r>
            <a:r>
              <a:rPr lang="en-US" b="1" i="1" dirty="0" err="1">
                <a:latin typeface="Times New Roman" charset="0"/>
              </a:rPr>
              <a:t>i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=</a:t>
            </a:r>
            <a:r>
              <a:rPr lang="en-US" dirty="0">
                <a:latin typeface="Times New Roman" charset="0"/>
              </a:rPr>
              <a:t> 0, </a:t>
            </a:r>
            <a:r>
              <a:rPr lang="en-US" b="1" dirty="0">
                <a:latin typeface="Times New Roman" charset="0"/>
              </a:rPr>
              <a:t>…</a:t>
            </a:r>
            <a:r>
              <a:rPr lang="en-US" i="1" dirty="0">
                <a:latin typeface="Times New Roman" charset="0"/>
              </a:rPr>
              <a:t>,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latin typeface="Times New Roman" charset="0"/>
              </a:rPr>
              <a:t>N </a:t>
            </a:r>
            <a:r>
              <a:rPr lang="en-US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>
                <a:latin typeface="Times New Roman" charset="0"/>
              </a:rPr>
              <a:t>1</a:t>
            </a:r>
            <a:r>
              <a:rPr lang="en-US" dirty="0"/>
              <a:t>, move the items of bucket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[</a:t>
            </a:r>
            <a:r>
              <a:rPr lang="en-US" b="1" i="1" dirty="0" err="1">
                <a:latin typeface="Times New Roman" charset="0"/>
              </a:rPr>
              <a:t>i</a:t>
            </a:r>
            <a:r>
              <a:rPr lang="en-US" dirty="0">
                <a:latin typeface="Times New Roman" charset="0"/>
              </a:rPr>
              <a:t>] </a:t>
            </a:r>
            <a:r>
              <a:rPr lang="en-US" dirty="0"/>
              <a:t>to the end of  sequence </a:t>
            </a:r>
            <a:r>
              <a:rPr lang="en-US" b="1" i="1" dirty="0">
                <a:latin typeface="Times New Roman" charset="0"/>
              </a:rPr>
              <a:t>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Analysis:</a:t>
            </a:r>
          </a:p>
          <a:p>
            <a:pPr>
              <a:lnSpc>
                <a:spcPct val="90000"/>
              </a:lnSpc>
            </a:pPr>
            <a:r>
              <a:rPr lang="en-US" dirty="0"/>
              <a:t>Phase 1 takes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time</a:t>
            </a:r>
          </a:p>
          <a:p>
            <a:pPr>
              <a:lnSpc>
                <a:spcPct val="90000"/>
              </a:lnSpc>
            </a:pPr>
            <a:r>
              <a:rPr lang="en-US" dirty="0"/>
              <a:t>Phase 2 takes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+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time</a:t>
            </a:r>
          </a:p>
          <a:p>
            <a:pPr>
              <a:lnSpc>
                <a:spcPct val="90000"/>
              </a:lnSpc>
            </a:pPr>
            <a:r>
              <a:rPr lang="en-US" dirty="0"/>
              <a:t>Bucket-sort takes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 </a:t>
            </a:r>
            <a:r>
              <a:rPr lang="en-US" dirty="0">
                <a:latin typeface="Symbol" charset="0"/>
              </a:rPr>
              <a:t>+ 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time.</a:t>
            </a:r>
          </a:p>
          <a:p>
            <a:pPr>
              <a:lnSpc>
                <a:spcPct val="90000"/>
              </a:lnSpc>
            </a:pPr>
            <a:r>
              <a:rPr lang="en-US" dirty="0"/>
              <a:t>When is this linear time?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3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721630" y="1313051"/>
            <a:ext cx="4344297" cy="40857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Algorithm</a:t>
            </a:r>
            <a:r>
              <a:rPr lang="en-US" sz="1800" dirty="0"/>
              <a:t> </a:t>
            </a:r>
            <a:r>
              <a:rPr lang="en-US" sz="1800" b="1" i="1" dirty="0" err="1">
                <a:solidFill>
                  <a:schemeClr val="tx2"/>
                </a:solidFill>
              </a:rPr>
              <a:t>bucketSort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b="1" i="1" dirty="0">
                <a:solidFill>
                  <a:schemeClr val="tx2"/>
                </a:solidFill>
              </a:rPr>
              <a:t>S,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i="1" dirty="0">
                <a:solidFill>
                  <a:schemeClr val="tx2"/>
                </a:solidFill>
              </a:rPr>
              <a:t>N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tx2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Input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sequence </a:t>
            </a:r>
            <a:r>
              <a:rPr lang="en-US" sz="1800" b="1" i="1" dirty="0">
                <a:solidFill>
                  <a:schemeClr val="accent2"/>
                </a:solidFill>
              </a:rPr>
              <a:t>S</a:t>
            </a:r>
            <a:r>
              <a:rPr lang="en-US" sz="1800" dirty="0">
                <a:solidFill>
                  <a:schemeClr val="accent2"/>
                </a:solidFill>
              </a:rPr>
              <a:t> of (key, element)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		items with keys in the range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		[0, </a:t>
            </a:r>
            <a:r>
              <a:rPr lang="en-US" sz="1800" b="1" i="1" dirty="0">
                <a:solidFill>
                  <a:schemeClr val="accent2"/>
                </a:solidFill>
              </a:rPr>
              <a:t>N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- </a:t>
            </a:r>
            <a:r>
              <a:rPr lang="en-US" sz="1800" dirty="0">
                <a:solidFill>
                  <a:schemeClr val="accent2"/>
                </a:solidFill>
              </a:rPr>
              <a:t>1]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Output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2"/>
                </a:solidFill>
              </a:rPr>
              <a:t>sequence </a:t>
            </a:r>
            <a:r>
              <a:rPr lang="en-US" sz="1800" b="1" i="1" dirty="0">
                <a:solidFill>
                  <a:schemeClr val="accent2"/>
                </a:solidFill>
              </a:rPr>
              <a:t>S</a:t>
            </a:r>
            <a:r>
              <a:rPr lang="en-US" sz="1800" dirty="0">
                <a:solidFill>
                  <a:schemeClr val="accent2"/>
                </a:solidFill>
              </a:rPr>
              <a:t> sorted by</a:t>
            </a:r>
            <a:br>
              <a:rPr lang="en-US" sz="1800" dirty="0">
                <a:solidFill>
                  <a:schemeClr val="accent2"/>
                </a:solidFill>
              </a:rPr>
            </a:br>
            <a:r>
              <a:rPr lang="en-US" sz="1800" dirty="0">
                <a:solidFill>
                  <a:schemeClr val="accent2"/>
                </a:solidFill>
              </a:rPr>
              <a:t>		increasing keys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i="1" dirty="0">
                <a:solidFill>
                  <a:schemeClr val="accent2"/>
                </a:solidFill>
              </a:rPr>
              <a:t>B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array of </a:t>
            </a:r>
            <a:r>
              <a:rPr lang="en-US" sz="1800" b="1" i="1" dirty="0">
                <a:solidFill>
                  <a:schemeClr val="accent2"/>
                </a:solidFill>
              </a:rPr>
              <a:t>N </a:t>
            </a:r>
            <a:r>
              <a:rPr lang="en-US" sz="1800" dirty="0">
                <a:solidFill>
                  <a:schemeClr val="accent2"/>
                </a:solidFill>
              </a:rPr>
              <a:t>empty sequences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while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 dirty="0" err="1">
                <a:solidFill>
                  <a:schemeClr val="accent2"/>
                </a:solidFill>
              </a:rPr>
              <a:t>S.isEmpty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(</a:t>
            </a:r>
            <a:r>
              <a:rPr lang="en-US" sz="1800" b="1" i="1" dirty="0">
                <a:solidFill>
                  <a:schemeClr val="accent2"/>
                </a:solidFill>
              </a:rPr>
              <a:t>k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i="1" dirty="0">
                <a:solidFill>
                  <a:schemeClr val="accent2"/>
                </a:solidFill>
              </a:rPr>
              <a:t>o</a:t>
            </a:r>
            <a:r>
              <a:rPr lang="en-US" sz="1800" dirty="0">
                <a:solidFill>
                  <a:schemeClr val="accent2"/>
                </a:solidFill>
              </a:rPr>
              <a:t>)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b="1" i="1" dirty="0" err="1">
                <a:solidFill>
                  <a:schemeClr val="accent2"/>
                </a:solidFill>
              </a:rPr>
              <a:t>S.remove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 err="1">
                <a:solidFill>
                  <a:schemeClr val="accent2"/>
                </a:solidFill>
              </a:rPr>
              <a:t>S.first</a:t>
            </a:r>
            <a:r>
              <a:rPr lang="en-US" sz="1800" b="1" i="1" dirty="0">
                <a:solidFill>
                  <a:schemeClr val="accent2"/>
                </a:solidFill>
              </a:rPr>
              <a:t>()</a:t>
            </a:r>
            <a:r>
              <a:rPr lang="en-US" sz="1800" dirty="0">
                <a:solidFill>
                  <a:schemeClr val="accent2"/>
                </a:solidFill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i="1" dirty="0">
                <a:solidFill>
                  <a:schemeClr val="accent2"/>
                </a:solidFill>
              </a:rPr>
              <a:t>B</a:t>
            </a:r>
            <a:r>
              <a:rPr lang="en-US" sz="1800" dirty="0">
                <a:solidFill>
                  <a:schemeClr val="accent2"/>
                </a:solidFill>
              </a:rPr>
              <a:t>[</a:t>
            </a:r>
            <a:r>
              <a:rPr lang="en-US" sz="1800" b="1" i="1" dirty="0">
                <a:solidFill>
                  <a:schemeClr val="accent2"/>
                </a:solidFill>
              </a:rPr>
              <a:t>k</a:t>
            </a:r>
            <a:r>
              <a:rPr lang="en-US" sz="1800" dirty="0">
                <a:solidFill>
                  <a:schemeClr val="accent2"/>
                </a:solidFill>
              </a:rPr>
              <a:t>]</a:t>
            </a:r>
            <a:r>
              <a:rPr lang="en-US" sz="1800" b="1" i="1" dirty="0">
                <a:solidFill>
                  <a:schemeClr val="accent2"/>
                </a:solidFill>
              </a:rPr>
              <a:t>.</a:t>
            </a:r>
            <a:r>
              <a:rPr lang="en-US" sz="1800" b="1" i="1" dirty="0" err="1">
                <a:solidFill>
                  <a:schemeClr val="accent2"/>
                </a:solidFill>
              </a:rPr>
              <a:t>insertLast</a:t>
            </a:r>
            <a:r>
              <a:rPr lang="en-US" sz="1800" dirty="0">
                <a:solidFill>
                  <a:schemeClr val="accent2"/>
                </a:solidFill>
              </a:rPr>
              <a:t>((</a:t>
            </a:r>
            <a:r>
              <a:rPr lang="en-US" sz="1800" b="1" i="1" dirty="0">
                <a:solidFill>
                  <a:schemeClr val="accent2"/>
                </a:solidFill>
              </a:rPr>
              <a:t>k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i="1" dirty="0">
                <a:solidFill>
                  <a:schemeClr val="accent2"/>
                </a:solidFill>
              </a:rPr>
              <a:t>o</a:t>
            </a:r>
            <a:r>
              <a:rPr lang="en-US" sz="1800" dirty="0">
                <a:solidFill>
                  <a:schemeClr val="accent2"/>
                </a:solidFill>
              </a:rPr>
              <a:t>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b="1" dirty="0">
                <a:solidFill>
                  <a:srgbClr val="000000"/>
                </a:solidFill>
              </a:rPr>
              <a:t>for </a:t>
            </a:r>
            <a:r>
              <a:rPr lang="en-US" sz="1800" b="1" i="1" dirty="0" err="1">
                <a:solidFill>
                  <a:schemeClr val="accent2"/>
                </a:solidFill>
              </a:rPr>
              <a:t>i</a:t>
            </a:r>
            <a:r>
              <a:rPr lang="en-US" sz="1800" b="1" i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0 </a:t>
            </a:r>
            <a:r>
              <a:rPr lang="en-US" sz="1800" b="1" dirty="0">
                <a:solidFill>
                  <a:srgbClr val="000000"/>
                </a:solidFill>
              </a:rPr>
              <a:t>to</a:t>
            </a:r>
            <a:r>
              <a:rPr lang="en-US" sz="1800" dirty="0">
                <a:solidFill>
                  <a:schemeClr val="accent2"/>
                </a:solidFill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N </a:t>
            </a:r>
            <a:r>
              <a:rPr lang="en-US" sz="1800" dirty="0">
                <a:solidFill>
                  <a:schemeClr val="accent2"/>
                </a:solidFill>
                <a:latin typeface="Symbol" charset="0"/>
              </a:rPr>
              <a:t>-</a:t>
            </a:r>
            <a:r>
              <a:rPr lang="en-US" sz="1800" b="1" i="1" dirty="0">
                <a:solidFill>
                  <a:schemeClr val="accent2"/>
                </a:solidFill>
              </a:rPr>
              <a:t> </a:t>
            </a:r>
            <a:r>
              <a:rPr lang="en-US" sz="1800" dirty="0">
                <a:solidFill>
                  <a:schemeClr val="accent2"/>
                </a:solidFill>
              </a:rPr>
              <a:t>1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</a:t>
            </a:r>
            <a:r>
              <a:rPr lang="en-US" sz="1800" b="1" dirty="0">
                <a:solidFill>
                  <a:srgbClr val="000000"/>
                </a:solidFill>
              </a:rPr>
              <a:t>while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Symbol" charset="0"/>
                <a:sym typeface="Symbol" charset="0"/>
              </a:rPr>
              <a:t></a:t>
            </a:r>
            <a:r>
              <a:rPr lang="en-US" sz="1800" b="1" i="1" dirty="0">
                <a:solidFill>
                  <a:schemeClr val="accent2"/>
                </a:solidFill>
              </a:rPr>
              <a:t>B</a:t>
            </a:r>
            <a:r>
              <a:rPr lang="en-US" sz="1800" dirty="0">
                <a:solidFill>
                  <a:schemeClr val="accent2"/>
                </a:solidFill>
              </a:rPr>
              <a:t>[</a:t>
            </a:r>
            <a:r>
              <a:rPr lang="en-US" sz="1800" b="1" i="1" dirty="0" err="1">
                <a:solidFill>
                  <a:schemeClr val="accent2"/>
                </a:solidFill>
              </a:rPr>
              <a:t>i</a:t>
            </a:r>
            <a:r>
              <a:rPr lang="en-US" sz="1800" dirty="0">
                <a:solidFill>
                  <a:schemeClr val="accent2"/>
                </a:solidFill>
              </a:rPr>
              <a:t>]</a:t>
            </a:r>
            <a:r>
              <a:rPr lang="en-US" sz="1800" b="1" i="1" dirty="0">
                <a:solidFill>
                  <a:schemeClr val="accent2"/>
                </a:solidFill>
              </a:rPr>
              <a:t>.</a:t>
            </a:r>
            <a:r>
              <a:rPr lang="en-US" sz="1800" b="1" i="1" dirty="0" err="1">
                <a:solidFill>
                  <a:schemeClr val="accent2"/>
                </a:solidFill>
              </a:rPr>
              <a:t>isEmpty</a:t>
            </a:r>
            <a:r>
              <a:rPr lang="en-US" sz="1800" dirty="0">
                <a:solidFill>
                  <a:schemeClr val="accent2"/>
                </a:solidFill>
              </a:rPr>
              <a:t>()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sz="1800" dirty="0">
                <a:solidFill>
                  <a:schemeClr val="accent2"/>
                </a:solidFill>
              </a:rPr>
              <a:t>		(</a:t>
            </a:r>
            <a:r>
              <a:rPr lang="en-US" sz="1800" b="1" i="1" dirty="0">
                <a:solidFill>
                  <a:schemeClr val="accent2"/>
                </a:solidFill>
              </a:rPr>
              <a:t>k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i="1" dirty="0">
                <a:solidFill>
                  <a:schemeClr val="accent2"/>
                </a:solidFill>
              </a:rPr>
              <a:t>o</a:t>
            </a:r>
            <a:r>
              <a:rPr lang="en-US" sz="1800" dirty="0">
                <a:solidFill>
                  <a:schemeClr val="accent2"/>
                </a:solidFill>
              </a:rPr>
              <a:t>) </a:t>
            </a:r>
            <a:r>
              <a:rPr lang="en-US" sz="18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1800" b="1" i="1" dirty="0">
                <a:solidFill>
                  <a:schemeClr val="accent2"/>
                </a:solidFill>
                <a:sym typeface="Symbol" charset="0"/>
              </a:rPr>
              <a:t> </a:t>
            </a:r>
            <a:r>
              <a:rPr lang="en-US" sz="1800" b="1" i="1" dirty="0">
                <a:solidFill>
                  <a:schemeClr val="accent2"/>
                </a:solidFill>
              </a:rPr>
              <a:t>B</a:t>
            </a:r>
            <a:r>
              <a:rPr lang="en-US" sz="1800" dirty="0">
                <a:solidFill>
                  <a:schemeClr val="accent2"/>
                </a:solidFill>
              </a:rPr>
              <a:t>[</a:t>
            </a:r>
            <a:r>
              <a:rPr lang="en-US" sz="1800" b="1" i="1" dirty="0" err="1">
                <a:solidFill>
                  <a:schemeClr val="accent2"/>
                </a:solidFill>
              </a:rPr>
              <a:t>i</a:t>
            </a:r>
            <a:r>
              <a:rPr lang="en-US" sz="1800" dirty="0">
                <a:solidFill>
                  <a:schemeClr val="accent2"/>
                </a:solidFill>
              </a:rPr>
              <a:t>]</a:t>
            </a:r>
            <a:r>
              <a:rPr lang="en-US" sz="1800" b="1" i="1" dirty="0">
                <a:solidFill>
                  <a:schemeClr val="accent2"/>
                </a:solidFill>
              </a:rPr>
              <a:t>.remove</a:t>
            </a:r>
            <a:r>
              <a:rPr lang="en-US" sz="1800" dirty="0">
                <a:solidFill>
                  <a:schemeClr val="accent2"/>
                </a:solidFill>
              </a:rPr>
              <a:t>(</a:t>
            </a:r>
            <a:r>
              <a:rPr lang="en-US" sz="1800" b="1" i="1" dirty="0">
                <a:solidFill>
                  <a:schemeClr val="accent2"/>
                </a:solidFill>
              </a:rPr>
              <a:t>B</a:t>
            </a:r>
            <a:r>
              <a:rPr lang="en-US" sz="1800" dirty="0">
                <a:solidFill>
                  <a:schemeClr val="accent2"/>
                </a:solidFill>
              </a:rPr>
              <a:t>[</a:t>
            </a:r>
            <a:r>
              <a:rPr lang="en-US" sz="1800" b="1" i="1" dirty="0" err="1">
                <a:solidFill>
                  <a:schemeClr val="accent2"/>
                </a:solidFill>
              </a:rPr>
              <a:t>i</a:t>
            </a:r>
            <a:r>
              <a:rPr lang="en-US" sz="1800" dirty="0">
                <a:solidFill>
                  <a:schemeClr val="accent2"/>
                </a:solidFill>
              </a:rPr>
              <a:t>]</a:t>
            </a:r>
            <a:r>
              <a:rPr lang="en-US" sz="1800" b="1" i="1" dirty="0">
                <a:solidFill>
                  <a:schemeClr val="accent2"/>
                </a:solidFill>
              </a:rPr>
              <a:t>.first</a:t>
            </a:r>
            <a:r>
              <a:rPr lang="en-US" sz="1800" dirty="0">
                <a:solidFill>
                  <a:schemeClr val="accent2"/>
                </a:solidFill>
              </a:rPr>
              <a:t>())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1800" dirty="0">
                <a:solidFill>
                  <a:schemeClr val="accent2"/>
                </a:solidFill>
              </a:rPr>
              <a:t>		</a:t>
            </a:r>
            <a:r>
              <a:rPr lang="en-US" sz="1800" b="1" i="1" dirty="0" err="1">
                <a:solidFill>
                  <a:schemeClr val="accent2"/>
                </a:solidFill>
              </a:rPr>
              <a:t>S.insertLast</a:t>
            </a:r>
            <a:r>
              <a:rPr lang="en-US" sz="1800" dirty="0">
                <a:solidFill>
                  <a:schemeClr val="accent2"/>
                </a:solidFill>
              </a:rPr>
              <a:t>((</a:t>
            </a:r>
            <a:r>
              <a:rPr lang="en-US" sz="1800" b="1" i="1" dirty="0">
                <a:solidFill>
                  <a:schemeClr val="accent2"/>
                </a:solidFill>
              </a:rPr>
              <a:t>k</a:t>
            </a:r>
            <a:r>
              <a:rPr lang="en-US" sz="1800" dirty="0">
                <a:solidFill>
                  <a:schemeClr val="accent2"/>
                </a:solidFill>
              </a:rPr>
              <a:t>, </a:t>
            </a:r>
            <a:r>
              <a:rPr lang="en-US" sz="1800" b="1" i="1" dirty="0">
                <a:solidFill>
                  <a:schemeClr val="accent2"/>
                </a:solidFill>
              </a:rPr>
              <a:t>o</a:t>
            </a:r>
            <a:r>
              <a:rPr lang="en-US" sz="1800" dirty="0">
                <a:solidFill>
                  <a:schemeClr val="accent2"/>
                </a:solidFill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7293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key range [0, 9]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1163638" y="1981200"/>
            <a:ext cx="6781800" cy="457200"/>
            <a:chOff x="744" y="1392"/>
            <a:chExt cx="4272" cy="288"/>
          </a:xfrm>
        </p:grpSpPr>
        <p:cxnSp>
          <p:nvCxnSpPr>
            <p:cNvPr id="7" name="AutoShape 11"/>
            <p:cNvCxnSpPr>
              <a:cxnSpLocks noChangeShapeType="1"/>
              <a:stCxn id="8" idx="3"/>
              <a:endCxn id="13" idx="1"/>
            </p:cNvCxnSpPr>
            <p:nvPr/>
          </p:nvCxnSpPr>
          <p:spPr bwMode="auto">
            <a:xfrm>
              <a:off x="1182" y="1536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74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1512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2280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3048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3816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4584" y="1392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</p:grpSp>
      <p:grpSp>
        <p:nvGrpSpPr>
          <p:cNvPr id="14" name="Group 63"/>
          <p:cNvGrpSpPr>
            <a:grpSpLocks/>
          </p:cNvGrpSpPr>
          <p:nvPr/>
        </p:nvGrpSpPr>
        <p:grpSpPr bwMode="auto">
          <a:xfrm>
            <a:off x="1163638" y="5486400"/>
            <a:ext cx="6781800" cy="457200"/>
            <a:chOff x="744" y="3600"/>
            <a:chExt cx="4272" cy="288"/>
          </a:xfrm>
        </p:grpSpPr>
        <p:cxnSp>
          <p:nvCxnSpPr>
            <p:cNvPr id="15" name="AutoShape 48"/>
            <p:cNvCxnSpPr>
              <a:cxnSpLocks noChangeShapeType="1"/>
              <a:stCxn id="16" idx="3"/>
              <a:endCxn id="21" idx="1"/>
            </p:cNvCxnSpPr>
            <p:nvPr/>
          </p:nvCxnSpPr>
          <p:spPr bwMode="auto">
            <a:xfrm>
              <a:off x="1182" y="3744"/>
              <a:ext cx="339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" name="AutoShape 49"/>
            <p:cNvSpPr>
              <a:spLocks noChangeArrowheads="1"/>
            </p:cNvSpPr>
            <p:nvPr/>
          </p:nvSpPr>
          <p:spPr bwMode="auto">
            <a:xfrm>
              <a:off x="74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17" name="AutoShape 50"/>
            <p:cNvSpPr>
              <a:spLocks noChangeArrowheads="1"/>
            </p:cNvSpPr>
            <p:nvPr/>
          </p:nvSpPr>
          <p:spPr bwMode="auto">
            <a:xfrm>
              <a:off x="1512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18" name="AutoShape 51"/>
            <p:cNvSpPr>
              <a:spLocks noChangeArrowheads="1"/>
            </p:cNvSpPr>
            <p:nvPr/>
          </p:nvSpPr>
          <p:spPr bwMode="auto">
            <a:xfrm>
              <a:off x="2280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19" name="AutoShape 52"/>
            <p:cNvSpPr>
              <a:spLocks noChangeArrowheads="1"/>
            </p:cNvSpPr>
            <p:nvPr/>
          </p:nvSpPr>
          <p:spPr bwMode="auto">
            <a:xfrm>
              <a:off x="3048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20" name="AutoShape 53"/>
            <p:cNvSpPr>
              <a:spLocks noChangeArrowheads="1"/>
            </p:cNvSpPr>
            <p:nvPr/>
          </p:nvSpPr>
          <p:spPr bwMode="auto">
            <a:xfrm>
              <a:off x="3816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21" name="AutoShape 54"/>
            <p:cNvSpPr>
              <a:spLocks noChangeArrowheads="1"/>
            </p:cNvSpPr>
            <p:nvPr/>
          </p:nvSpPr>
          <p:spPr bwMode="auto">
            <a:xfrm>
              <a:off x="4584" y="360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</p:grpSp>
      <p:sp>
        <p:nvSpPr>
          <p:cNvPr id="22" name="AutoShape 55"/>
          <p:cNvSpPr>
            <a:spLocks noChangeArrowheads="1"/>
          </p:cNvSpPr>
          <p:nvPr/>
        </p:nvSpPr>
        <p:spPr bwMode="auto">
          <a:xfrm>
            <a:off x="4364038" y="2568575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00" anchor="ctr"/>
          <a:lstStyle/>
          <a:p>
            <a:r>
              <a:rPr lang="en-US">
                <a:solidFill>
                  <a:schemeClr val="tx2"/>
                </a:solidFill>
              </a:rPr>
              <a:t>Phase 1</a:t>
            </a:r>
          </a:p>
        </p:txBody>
      </p:sp>
      <p:sp>
        <p:nvSpPr>
          <p:cNvPr id="23" name="AutoShape 56"/>
          <p:cNvSpPr>
            <a:spLocks noChangeArrowheads="1"/>
          </p:cNvSpPr>
          <p:nvPr/>
        </p:nvSpPr>
        <p:spPr bwMode="auto">
          <a:xfrm>
            <a:off x="4364038" y="4876800"/>
            <a:ext cx="381000" cy="457200"/>
          </a:xfrm>
          <a:prstGeom prst="downArrow">
            <a:avLst>
              <a:gd name="adj1" fmla="val 50000"/>
              <a:gd name="adj2" fmla="val 30000"/>
            </a:avLst>
          </a:prstGeom>
          <a:solidFill>
            <a:srgbClr val="C0C0C0"/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28800" anchor="ctr"/>
          <a:lstStyle/>
          <a:p>
            <a:r>
              <a:rPr lang="en-US">
                <a:solidFill>
                  <a:schemeClr val="tx2"/>
                </a:solidFill>
              </a:rPr>
              <a:t>Phase 2</a:t>
            </a:r>
          </a:p>
        </p:txBody>
      </p:sp>
      <p:grpSp>
        <p:nvGrpSpPr>
          <p:cNvPr id="24" name="Group 64"/>
          <p:cNvGrpSpPr>
            <a:grpSpLocks/>
          </p:cNvGrpSpPr>
          <p:nvPr/>
        </p:nvGrpSpPr>
        <p:grpSpPr bwMode="auto">
          <a:xfrm>
            <a:off x="649288" y="3248025"/>
            <a:ext cx="7808912" cy="1247775"/>
            <a:chOff x="409" y="2190"/>
            <a:chExt cx="4919" cy="786"/>
          </a:xfrm>
        </p:grpSpPr>
        <p:cxnSp>
          <p:nvCxnSpPr>
            <p:cNvPr id="25" name="AutoShape 35"/>
            <p:cNvCxnSpPr>
              <a:cxnSpLocks noChangeShapeType="1"/>
              <a:stCxn id="38" idx="3"/>
              <a:endCxn id="42" idx="1"/>
            </p:cNvCxnSpPr>
            <p:nvPr/>
          </p:nvCxnSpPr>
          <p:spPr bwMode="auto">
            <a:xfrm>
              <a:off x="4134" y="2334"/>
              <a:ext cx="75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79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0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108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1</a:t>
              </a: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136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2</a:t>
              </a: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165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3</a:t>
              </a: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auto">
            <a:xfrm>
              <a:off x="194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4</a:t>
              </a:r>
            </a:p>
          </p:txBody>
        </p:sp>
        <p:sp>
          <p:nvSpPr>
            <p:cNvPr id="31" name="Rectangle 23"/>
            <p:cNvSpPr>
              <a:spLocks noChangeArrowheads="1"/>
            </p:cNvSpPr>
            <p:nvPr/>
          </p:nvSpPr>
          <p:spPr bwMode="auto">
            <a:xfrm>
              <a:off x="2233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5</a:t>
              </a:r>
            </a:p>
          </p:txBody>
        </p:sp>
        <p:sp>
          <p:nvSpPr>
            <p:cNvPr id="32" name="Rectangle 24"/>
            <p:cNvSpPr>
              <a:spLocks noChangeArrowheads="1"/>
            </p:cNvSpPr>
            <p:nvPr/>
          </p:nvSpPr>
          <p:spPr bwMode="auto">
            <a:xfrm>
              <a:off x="2521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6</a:t>
              </a:r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2809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7</a:t>
              </a:r>
            </a:p>
          </p:txBody>
        </p:sp>
        <p:sp>
          <p:nvSpPr>
            <p:cNvPr id="34" name="Rectangle 26"/>
            <p:cNvSpPr>
              <a:spLocks noChangeArrowheads="1"/>
            </p:cNvSpPr>
            <p:nvPr/>
          </p:nvSpPr>
          <p:spPr bwMode="auto">
            <a:xfrm>
              <a:off x="3097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8</a:t>
              </a: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3385" y="2688"/>
              <a:ext cx="288" cy="288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tIns="594360" bIns="0"/>
            <a:lstStyle/>
            <a:p>
              <a:r>
                <a:rPr lang="en-US" sz="1800">
                  <a:latin typeface="Times New Roman" charset="0"/>
                </a:rPr>
                <a:t>9</a:t>
              </a:r>
            </a:p>
          </p:txBody>
        </p:sp>
        <p:sp>
          <p:nvSpPr>
            <p:cNvPr id="36" name="Text Box 28"/>
            <p:cNvSpPr txBox="1">
              <a:spLocks noChangeArrowheads="1"/>
            </p:cNvSpPr>
            <p:nvPr/>
          </p:nvSpPr>
          <p:spPr bwMode="auto">
            <a:xfrm>
              <a:off x="480" y="268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37" name="AutoShape 29"/>
            <p:cNvSpPr>
              <a:spLocks noChangeArrowheads="1"/>
            </p:cNvSpPr>
            <p:nvPr/>
          </p:nvSpPr>
          <p:spPr bwMode="auto">
            <a:xfrm>
              <a:off x="8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1, </a:t>
              </a:r>
              <a:r>
                <a:rPr lang="en-US" b="1" i="1">
                  <a:latin typeface="Times New Roman" charset="0"/>
                </a:rPr>
                <a:t>c</a:t>
              </a:r>
            </a:p>
          </p:txBody>
        </p:sp>
        <p:sp>
          <p:nvSpPr>
            <p:cNvPr id="38" name="AutoShape 30"/>
            <p:cNvSpPr>
              <a:spLocks noChangeArrowheads="1"/>
            </p:cNvSpPr>
            <p:nvPr/>
          </p:nvSpPr>
          <p:spPr bwMode="auto">
            <a:xfrm>
              <a:off x="36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d</a:t>
              </a:r>
            </a:p>
          </p:txBody>
        </p:sp>
        <p:sp>
          <p:nvSpPr>
            <p:cNvPr id="39" name="AutoShape 31"/>
            <p:cNvSpPr>
              <a:spLocks noChangeArrowheads="1"/>
            </p:cNvSpPr>
            <p:nvPr/>
          </p:nvSpPr>
          <p:spPr bwMode="auto">
            <a:xfrm>
              <a:off x="42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g</a:t>
              </a:r>
            </a:p>
          </p:txBody>
        </p:sp>
        <p:sp>
          <p:nvSpPr>
            <p:cNvPr id="40" name="AutoShape 32"/>
            <p:cNvSpPr>
              <a:spLocks noChangeArrowheads="1"/>
            </p:cNvSpPr>
            <p:nvPr/>
          </p:nvSpPr>
          <p:spPr bwMode="auto">
            <a:xfrm>
              <a:off x="2640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b</a:t>
              </a:r>
            </a:p>
          </p:txBody>
        </p:sp>
        <p:sp>
          <p:nvSpPr>
            <p:cNvPr id="41" name="AutoShape 33"/>
            <p:cNvSpPr>
              <a:spLocks noChangeArrowheads="1"/>
            </p:cNvSpPr>
            <p:nvPr/>
          </p:nvSpPr>
          <p:spPr bwMode="auto">
            <a:xfrm>
              <a:off x="201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3, </a:t>
              </a:r>
              <a:r>
                <a:rPr lang="en-US" b="1" i="1">
                  <a:latin typeface="Times New Roman" charset="0"/>
                </a:rPr>
                <a:t>a</a:t>
              </a:r>
            </a:p>
          </p:txBody>
        </p:sp>
        <p:sp>
          <p:nvSpPr>
            <p:cNvPr id="42" name="AutoShape 34"/>
            <p:cNvSpPr>
              <a:spLocks noChangeArrowheads="1"/>
            </p:cNvSpPr>
            <p:nvPr/>
          </p:nvSpPr>
          <p:spPr bwMode="auto">
            <a:xfrm>
              <a:off x="4896" y="2190"/>
              <a:ext cx="4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rIns="0" anchor="ctr"/>
            <a:lstStyle/>
            <a:p>
              <a:r>
                <a:rPr lang="en-US">
                  <a:latin typeface="Times New Roman" charset="0"/>
                </a:rPr>
                <a:t>7, </a:t>
              </a:r>
              <a:r>
                <a:rPr lang="en-US" b="1" i="1">
                  <a:latin typeface="Times New Roman" charset="0"/>
                </a:rPr>
                <a:t>e</a:t>
              </a:r>
            </a:p>
          </p:txBody>
        </p:sp>
        <p:cxnSp>
          <p:nvCxnSpPr>
            <p:cNvPr id="43" name="AutoShape 36"/>
            <p:cNvCxnSpPr>
              <a:cxnSpLocks noChangeShapeType="1"/>
              <a:stCxn id="41" idx="3"/>
              <a:endCxn id="40" idx="1"/>
            </p:cNvCxnSpPr>
            <p:nvPr/>
          </p:nvCxnSpPr>
          <p:spPr bwMode="auto">
            <a:xfrm>
              <a:off x="2454" y="2334"/>
              <a:ext cx="18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4" name="Text Box 38"/>
            <p:cNvSpPr txBox="1">
              <a:spLocks noChangeArrowheads="1"/>
            </p:cNvSpPr>
            <p:nvPr/>
          </p:nvSpPr>
          <p:spPr bwMode="auto">
            <a:xfrm>
              <a:off x="811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45" name="Text Box 40"/>
            <p:cNvSpPr txBox="1">
              <a:spLocks noChangeArrowheads="1"/>
            </p:cNvSpPr>
            <p:nvPr/>
          </p:nvSpPr>
          <p:spPr bwMode="auto">
            <a:xfrm>
              <a:off x="1389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1968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47" name="Text Box 43"/>
            <p:cNvSpPr txBox="1">
              <a:spLocks noChangeArrowheads="1"/>
            </p:cNvSpPr>
            <p:nvPr/>
          </p:nvSpPr>
          <p:spPr bwMode="auto">
            <a:xfrm>
              <a:off x="2257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48" name="Text Box 44"/>
            <p:cNvSpPr txBox="1">
              <a:spLocks noChangeArrowheads="1"/>
            </p:cNvSpPr>
            <p:nvPr/>
          </p:nvSpPr>
          <p:spPr bwMode="auto">
            <a:xfrm>
              <a:off x="2547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3125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50" name="Text Box 47"/>
            <p:cNvSpPr txBox="1">
              <a:spLocks noChangeArrowheads="1"/>
            </p:cNvSpPr>
            <p:nvPr/>
          </p:nvSpPr>
          <p:spPr bwMode="auto">
            <a:xfrm>
              <a:off x="3415" y="2718"/>
              <a:ext cx="2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charset="0"/>
                  <a:sym typeface="Symbol" charset="0"/>
                </a:rPr>
                <a:t></a:t>
              </a:r>
              <a:endParaRPr lang="en-US" sz="1800">
                <a:latin typeface="Times New Roman" charset="0"/>
              </a:endParaRPr>
            </a:p>
          </p:txBody>
        </p:sp>
        <p:sp>
          <p:nvSpPr>
            <p:cNvPr id="51" name="Freeform 58"/>
            <p:cNvSpPr>
              <a:spLocks/>
            </p:cNvSpPr>
            <p:nvPr/>
          </p:nvSpPr>
          <p:spPr bwMode="auto">
            <a:xfrm>
              <a:off x="409" y="2304"/>
              <a:ext cx="815" cy="522"/>
            </a:xfrm>
            <a:custGeom>
              <a:avLst/>
              <a:gdLst>
                <a:gd name="T0" fmla="*/ 815 w 815"/>
                <a:gd name="T1" fmla="*/ 522 h 522"/>
                <a:gd name="T2" fmla="*/ 653 w 815"/>
                <a:gd name="T3" fmla="*/ 288 h 522"/>
                <a:gd name="T4" fmla="*/ 41 w 815"/>
                <a:gd name="T5" fmla="*/ 144 h 522"/>
                <a:gd name="T6" fmla="*/ 407 w 815"/>
                <a:gd name="T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5" h="522">
                  <a:moveTo>
                    <a:pt x="815" y="522"/>
                  </a:moveTo>
                  <a:cubicBezTo>
                    <a:pt x="788" y="484"/>
                    <a:pt x="782" y="351"/>
                    <a:pt x="653" y="288"/>
                  </a:cubicBezTo>
                  <a:cubicBezTo>
                    <a:pt x="524" y="225"/>
                    <a:pt x="82" y="192"/>
                    <a:pt x="41" y="144"/>
                  </a:cubicBezTo>
                  <a:cubicBezTo>
                    <a:pt x="0" y="96"/>
                    <a:pt x="331" y="30"/>
                    <a:pt x="407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Freeform 59"/>
            <p:cNvSpPr>
              <a:spLocks/>
            </p:cNvSpPr>
            <p:nvPr/>
          </p:nvSpPr>
          <p:spPr bwMode="auto">
            <a:xfrm>
              <a:off x="1711" y="2322"/>
              <a:ext cx="299" cy="498"/>
            </a:xfrm>
            <a:custGeom>
              <a:avLst/>
              <a:gdLst>
                <a:gd name="T0" fmla="*/ 89 w 299"/>
                <a:gd name="T1" fmla="*/ 498 h 498"/>
                <a:gd name="T2" fmla="*/ 35 w 299"/>
                <a:gd name="T3" fmla="*/ 108 h 498"/>
                <a:gd name="T4" fmla="*/ 299 w 299"/>
                <a:gd name="T5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498">
                  <a:moveTo>
                    <a:pt x="89" y="498"/>
                  </a:moveTo>
                  <a:cubicBezTo>
                    <a:pt x="80" y="433"/>
                    <a:pt x="0" y="191"/>
                    <a:pt x="35" y="108"/>
                  </a:cubicBezTo>
                  <a:cubicBezTo>
                    <a:pt x="70" y="25"/>
                    <a:pt x="244" y="22"/>
                    <a:pt x="299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Freeform 60"/>
            <p:cNvSpPr>
              <a:spLocks/>
            </p:cNvSpPr>
            <p:nvPr/>
          </p:nvSpPr>
          <p:spPr bwMode="auto">
            <a:xfrm>
              <a:off x="2958" y="2340"/>
              <a:ext cx="732" cy="486"/>
            </a:xfrm>
            <a:custGeom>
              <a:avLst/>
              <a:gdLst>
                <a:gd name="T0" fmla="*/ 0 w 732"/>
                <a:gd name="T1" fmla="*/ 486 h 486"/>
                <a:gd name="T2" fmla="*/ 78 w 732"/>
                <a:gd name="T3" fmla="*/ 264 h 486"/>
                <a:gd name="T4" fmla="*/ 348 w 732"/>
                <a:gd name="T5" fmla="*/ 96 h 486"/>
                <a:gd name="T6" fmla="*/ 732 w 732"/>
                <a:gd name="T7" fmla="*/ 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2" h="486">
                  <a:moveTo>
                    <a:pt x="0" y="486"/>
                  </a:moveTo>
                  <a:cubicBezTo>
                    <a:pt x="12" y="449"/>
                    <a:pt x="20" y="329"/>
                    <a:pt x="78" y="264"/>
                  </a:cubicBezTo>
                  <a:cubicBezTo>
                    <a:pt x="136" y="199"/>
                    <a:pt x="239" y="140"/>
                    <a:pt x="348" y="96"/>
                  </a:cubicBezTo>
                  <a:cubicBezTo>
                    <a:pt x="457" y="52"/>
                    <a:pt x="652" y="20"/>
                    <a:pt x="732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772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Create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bucket sort and keep track of number of items in each bucket</a:t>
            </a:r>
          </a:p>
          <a:p>
            <a:r>
              <a:rPr lang="en-US" dirty="0"/>
              <a:t>Example: histogram of student scores on an English exam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279658" y="2472547"/>
            <a:ext cx="7872799" cy="3908707"/>
            <a:chOff x="457190" y="2079502"/>
            <a:chExt cx="7872799" cy="3908707"/>
          </a:xfrm>
        </p:grpSpPr>
        <p:sp>
          <p:nvSpPr>
            <p:cNvPr id="6" name="Rectangle 5"/>
            <p:cNvSpPr/>
            <p:nvPr/>
          </p:nvSpPr>
          <p:spPr>
            <a:xfrm>
              <a:off x="2303507" y="4475729"/>
              <a:ext cx="359988" cy="100319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50270" y="3847701"/>
              <a:ext cx="359988" cy="16312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14666" y="3324714"/>
              <a:ext cx="359988" cy="215421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965515" y="2901342"/>
              <a:ext cx="359988" cy="257758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10685" y="2570558"/>
              <a:ext cx="359988" cy="29238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97557" y="3573756"/>
              <a:ext cx="359988" cy="1905171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33725" y="3673373"/>
              <a:ext cx="359988" cy="180555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57190" y="3847701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frequency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578010" y="2079502"/>
              <a:ext cx="0" cy="342433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1578010" y="5474697"/>
              <a:ext cx="6751979" cy="4232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729450" y="5618877"/>
              <a:ext cx="6481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        D-     D       D+     C-     C      C+     B-      B        B+     A-     A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53163" y="3230520"/>
              <a:ext cx="359988" cy="224840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22396" y="4005349"/>
              <a:ext cx="359988" cy="14693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735498" y="3673373"/>
              <a:ext cx="359988" cy="1801323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247886" y="4005349"/>
              <a:ext cx="359988" cy="146934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788468" y="4694446"/>
              <a:ext cx="359988" cy="78745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510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and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41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u="sng" dirty="0"/>
              <a:t>Properties</a:t>
            </a:r>
          </a:p>
          <a:p>
            <a:r>
              <a:rPr lang="en-US" dirty="0"/>
              <a:t>keys are used as indices into an array and cannot be arbitrary objects</a:t>
            </a:r>
          </a:p>
          <a:p>
            <a:r>
              <a:rPr lang="en-US" dirty="0"/>
              <a:t>no external comparator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stable </a:t>
            </a:r>
            <a:r>
              <a:rPr lang="en-US" dirty="0"/>
              <a:t>sort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u="sng" dirty="0"/>
              <a:t>Extensions</a:t>
            </a:r>
          </a:p>
          <a:p>
            <a:pPr>
              <a:lnSpc>
                <a:spcPct val="90000"/>
              </a:lnSpc>
            </a:pPr>
            <a:r>
              <a:rPr lang="en-US" dirty="0"/>
              <a:t>Integer keys in the range </a:t>
            </a:r>
            <a:r>
              <a:rPr lang="en-US" dirty="0">
                <a:latin typeface="Times New Roman" charset="0"/>
              </a:rPr>
              <a:t>[</a:t>
            </a:r>
            <a:r>
              <a:rPr lang="en-US" b="1" i="1" dirty="0">
                <a:latin typeface="Times New Roman" charset="0"/>
              </a:rPr>
              <a:t>a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]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Put item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into bucket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[</a:t>
            </a:r>
            <a:r>
              <a:rPr lang="en-US" b="1" i="1" dirty="0">
                <a:latin typeface="Times New Roman" charset="0"/>
              </a:rPr>
              <a:t>k </a:t>
            </a:r>
            <a:r>
              <a:rPr lang="en-US" dirty="0">
                <a:latin typeface="Symbol" charset="0"/>
              </a:rPr>
              <a:t>-</a:t>
            </a:r>
            <a:r>
              <a:rPr lang="en-US" b="1" i="1" dirty="0">
                <a:latin typeface="Times New Roman" charset="0"/>
              </a:rPr>
              <a:t> a</a:t>
            </a:r>
            <a:r>
              <a:rPr lang="en-US" dirty="0">
                <a:latin typeface="Times New Roman" charset="0"/>
              </a:rPr>
              <a:t>]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String keys from a set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/>
              <a:t> of possible strings, where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/>
              <a:t> has constant size (e.g., names of the 50 U.S. states)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Sort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/>
              <a:t> and compute the rank </a:t>
            </a:r>
            <a:r>
              <a:rPr lang="en-US" b="1" i="1" dirty="0">
                <a:latin typeface="Times New Roman" charset="0"/>
              </a:rPr>
              <a:t>r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)</a:t>
            </a:r>
            <a:r>
              <a:rPr lang="en-US" b="1" i="1" dirty="0">
                <a:latin typeface="Times New Roman" charset="0"/>
              </a:rPr>
              <a:t> </a:t>
            </a:r>
            <a:r>
              <a:rPr lang="en-US" dirty="0"/>
              <a:t>of each string 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/>
              <a:t> of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/>
              <a:t> in the sorted sequence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Put item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into bucket  </a:t>
            </a:r>
            <a:r>
              <a:rPr lang="en-US" b="1" i="1" dirty="0">
                <a:latin typeface="Times New Roman" charset="0"/>
              </a:rPr>
              <a:t>B</a:t>
            </a:r>
            <a:r>
              <a:rPr lang="en-US" dirty="0">
                <a:latin typeface="Times New Roman" charset="0"/>
              </a:rPr>
              <a:t>[</a:t>
            </a:r>
            <a:r>
              <a:rPr lang="en-US" b="1" i="1" dirty="0">
                <a:latin typeface="Times New Roman" charset="0"/>
              </a:rPr>
              <a:t>r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dirty="0">
                <a:latin typeface="Times New Roman" charset="0"/>
              </a:rPr>
              <a:t>)]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Lexicographic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>
                <a:latin typeface="Times New Roman" charset="0"/>
              </a:rPr>
              <a:t>d-</a:t>
            </a:r>
            <a:r>
              <a:rPr lang="en-US" dirty="0"/>
              <a:t>tuple is a sequence of </a:t>
            </a:r>
            <a:r>
              <a:rPr lang="en-US" b="1" i="1" dirty="0">
                <a:latin typeface="Times New Roman" charset="0"/>
              </a:rPr>
              <a:t>d</a:t>
            </a:r>
            <a:r>
              <a:rPr lang="en-US" dirty="0"/>
              <a:t> keys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k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…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 err="1">
                <a:latin typeface="Times New Roman" charset="0"/>
              </a:rPr>
              <a:t>k</a:t>
            </a:r>
            <a:r>
              <a:rPr lang="en-US" b="1" i="1" baseline="-25000" dirty="0" err="1">
                <a:latin typeface="Times New Roman" charset="0"/>
              </a:rPr>
              <a:t>d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, where key </a:t>
            </a:r>
            <a:r>
              <a:rPr lang="en-US" b="1" i="1" dirty="0" err="1">
                <a:latin typeface="Times New Roman" charset="0"/>
              </a:rPr>
              <a:t>k</a:t>
            </a:r>
            <a:r>
              <a:rPr lang="en-US" b="1" i="1" baseline="-25000" dirty="0" err="1">
                <a:latin typeface="Times New Roman" charset="0"/>
              </a:rPr>
              <a:t>i</a:t>
            </a:r>
            <a:r>
              <a:rPr lang="en-US" dirty="0"/>
              <a:t> is said to be the </a:t>
            </a:r>
            <a:r>
              <a:rPr lang="en-US" b="1" i="1" dirty="0" err="1">
                <a:latin typeface="Times New Roman" charset="0"/>
              </a:rPr>
              <a:t>i-</a:t>
            </a:r>
            <a:r>
              <a:rPr lang="en-US" dirty="0" err="1"/>
              <a:t>th</a:t>
            </a:r>
            <a:r>
              <a:rPr lang="en-US" dirty="0"/>
              <a:t> dimension of the tuple</a:t>
            </a:r>
          </a:p>
          <a:p>
            <a:endParaRPr lang="en-US" dirty="0">
              <a:latin typeface="Times New Roman" charset="0"/>
            </a:endParaRPr>
          </a:p>
          <a:p>
            <a:r>
              <a:rPr lang="en-US" dirty="0"/>
              <a:t>Ex: the Cartesian coordinates of a point in space are a 3-tuple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2"/>
                </a:solidFill>
              </a:rPr>
              <a:t>lexicographic order</a:t>
            </a:r>
            <a:r>
              <a:rPr lang="en-US" dirty="0"/>
              <a:t> of two </a:t>
            </a:r>
            <a:r>
              <a:rPr lang="en-US" b="1" i="1" dirty="0">
                <a:latin typeface="Times New Roman" charset="0"/>
              </a:rPr>
              <a:t>d-</a:t>
            </a:r>
            <a:r>
              <a:rPr lang="en-US" dirty="0"/>
              <a:t>tuples is recursively defined as follows</a:t>
            </a:r>
          </a:p>
          <a:p>
            <a:pPr algn="ctr">
              <a:buFont typeface="Wingdings" charset="0"/>
              <a:buNone/>
            </a:pP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…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 err="1">
                <a:latin typeface="Times New Roman" charset="0"/>
              </a:rPr>
              <a:t>x</a:t>
            </a:r>
            <a:r>
              <a:rPr lang="en-US" b="1" i="1" baseline="-25000" dirty="0" err="1">
                <a:latin typeface="Times New Roman" charset="0"/>
              </a:rPr>
              <a:t>d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  <a:sym typeface="Symbol" charset="0"/>
              </a:rPr>
              <a:t>&lt;</a:t>
            </a:r>
            <a:r>
              <a:rPr lang="en-US" dirty="0">
                <a:latin typeface="Times New Roman" charset="0"/>
              </a:rPr>
              <a:t> (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…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 err="1">
                <a:latin typeface="Times New Roman" charset="0"/>
              </a:rPr>
              <a:t>y</a:t>
            </a:r>
            <a:r>
              <a:rPr lang="en-US" b="1" i="1" baseline="-25000" dirty="0" err="1">
                <a:latin typeface="Times New Roman" charset="0"/>
              </a:rPr>
              <a:t>d</a:t>
            </a:r>
            <a:r>
              <a:rPr lang="en-US" dirty="0">
                <a:latin typeface="Times New Roman" charset="0"/>
              </a:rPr>
              <a:t>)</a:t>
            </a:r>
            <a:br>
              <a:rPr lang="en-US" dirty="0">
                <a:latin typeface="Times New Roman" charset="0"/>
              </a:rPr>
            </a:b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</a:t>
            </a:r>
            <a:b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</a:br>
            <a:r>
              <a:rPr lang="en-US" dirty="0">
                <a:solidFill>
                  <a:srgbClr val="064FA8"/>
                </a:solidFill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1 </a:t>
            </a:r>
            <a:r>
              <a:rPr lang="en-US" dirty="0">
                <a:latin typeface="Symbol" charset="0"/>
                <a:sym typeface="Symbol" charset="0"/>
              </a:rPr>
              <a:t>&lt;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charset="0"/>
              </a:rPr>
              <a:t>)</a:t>
            </a:r>
            <a:r>
              <a:rPr lang="en-US" baseline="-25000" dirty="0">
                <a:latin typeface="Times New Roman" charset="0"/>
              </a:rPr>
              <a:t>  </a:t>
            </a:r>
            <a:r>
              <a:rPr lang="en-US" dirty="0">
                <a:solidFill>
                  <a:schemeClr val="tx2"/>
                </a:solidFill>
                <a:sym typeface="Symbol" charset="0"/>
              </a:rPr>
              <a:t> </a:t>
            </a:r>
            <a:r>
              <a:rPr lang="en-US" dirty="0">
                <a:solidFill>
                  <a:srgbClr val="064FA8"/>
                </a:solidFill>
                <a:sym typeface="Symbol" charset="0"/>
              </a:rPr>
              <a:t>(</a:t>
            </a:r>
            <a:r>
              <a:rPr lang="en-US" dirty="0">
                <a:sym typeface="Symbol" charset="0"/>
              </a:rPr>
              <a:t> 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1</a:t>
            </a:r>
            <a:r>
              <a:rPr lang="en-US" baseline="-25000" dirty="0">
                <a:latin typeface="Symbol" charset="0"/>
              </a:rPr>
              <a:t> </a:t>
            </a:r>
            <a:r>
              <a:rPr lang="en-US" dirty="0">
                <a:latin typeface="Symbol" charset="0"/>
                <a:sym typeface="Symbol" charset="0"/>
              </a:rPr>
              <a:t>=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1 </a:t>
            </a:r>
            <a:r>
              <a:rPr lang="en-US" dirty="0">
                <a:solidFill>
                  <a:schemeClr val="tx2"/>
                </a:solidFill>
                <a:sym typeface="Symbol" charset="0"/>
              </a:rPr>
              <a:t></a:t>
            </a: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x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…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 err="1">
                <a:latin typeface="Times New Roman" charset="0"/>
              </a:rPr>
              <a:t>x</a:t>
            </a:r>
            <a:r>
              <a:rPr lang="en-US" b="1" i="1" baseline="-25000" dirty="0" err="1">
                <a:latin typeface="Times New Roman" charset="0"/>
              </a:rPr>
              <a:t>d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latin typeface="Symbol" charset="0"/>
                <a:sym typeface="Symbol" charset="0"/>
              </a:rPr>
              <a:t>&lt;</a:t>
            </a:r>
            <a:r>
              <a:rPr lang="en-US" dirty="0">
                <a:latin typeface="Times New Roman" charset="0"/>
              </a:rPr>
              <a:t> (</a:t>
            </a:r>
            <a:r>
              <a:rPr lang="en-US" b="1" i="1" dirty="0">
                <a:latin typeface="Times New Roman" charset="0"/>
              </a:rPr>
              <a:t>y</a:t>
            </a:r>
            <a:r>
              <a:rPr lang="en-US" baseline="-25000" dirty="0">
                <a:latin typeface="Times New Roman" charset="0"/>
              </a:rPr>
              <a:t>2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…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 err="1">
                <a:latin typeface="Times New Roman" charset="0"/>
              </a:rPr>
              <a:t>y</a:t>
            </a:r>
            <a:r>
              <a:rPr lang="en-US" b="1" i="1" baseline="-25000" dirty="0" err="1">
                <a:latin typeface="Times New Roman" charset="0"/>
              </a:rPr>
              <a:t>d</a:t>
            </a:r>
            <a:r>
              <a:rPr lang="en-US" dirty="0">
                <a:latin typeface="Times New Roman" charset="0"/>
              </a:rPr>
              <a:t>) </a:t>
            </a:r>
            <a:r>
              <a:rPr lang="en-US" dirty="0">
                <a:solidFill>
                  <a:srgbClr val="064FA8"/>
                </a:solidFill>
                <a:latin typeface="Times New Roman" charset="0"/>
              </a:rPr>
              <a:t>)</a:t>
            </a:r>
          </a:p>
          <a:p>
            <a:pPr>
              <a:buFont typeface="Wingdings" charset="0"/>
              <a:buNone/>
            </a:pPr>
            <a:r>
              <a:rPr lang="en-US" dirty="0">
                <a:latin typeface="Times New Roman" charset="0"/>
              </a:rPr>
              <a:t>		that is, tuples are compared by the first dimension, then by the second, etc.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31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Lexicographic-Sort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40" y="1357109"/>
            <a:ext cx="4634309" cy="485561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Times New Roman" charset="0"/>
              </a:rPr>
              <a:t>Let </a:t>
            </a:r>
            <a:r>
              <a:rPr lang="en-US" b="1" i="1" dirty="0" err="1">
                <a:latin typeface="Times New Roman" charset="0"/>
              </a:rPr>
              <a:t>stableSort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S</a:t>
            </a:r>
            <a:r>
              <a:rPr lang="en-US" dirty="0">
                <a:latin typeface="Times New Roman" charset="0"/>
              </a:rPr>
              <a:t>, </a:t>
            </a:r>
            <a:r>
              <a:rPr lang="en-US" b="1" i="1" dirty="0">
                <a:latin typeface="Times New Roman" charset="0"/>
              </a:rPr>
              <a:t>C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be a stable sorting algorithm that uses comparator </a:t>
            </a:r>
            <a:r>
              <a:rPr lang="en-US" b="1" i="1" dirty="0">
                <a:latin typeface="Times New Roman" charset="0"/>
              </a:rPr>
              <a:t>C</a:t>
            </a:r>
          </a:p>
          <a:p>
            <a:pPr>
              <a:lnSpc>
                <a:spcPct val="90000"/>
              </a:lnSpc>
            </a:pPr>
            <a:r>
              <a:rPr lang="en-US" b="1" i="1" dirty="0" err="1">
                <a:latin typeface="Times New Roman" charset="0"/>
              </a:rPr>
              <a:t>C</a:t>
            </a:r>
            <a:r>
              <a:rPr lang="en-US" b="1" i="1" baseline="-25000" dirty="0" err="1">
                <a:latin typeface="Times New Roman" charset="0"/>
              </a:rPr>
              <a:t>i</a:t>
            </a:r>
            <a:r>
              <a:rPr lang="en-US" dirty="0"/>
              <a:t> is the comparator that compares two tuples by their </a:t>
            </a:r>
            <a:r>
              <a:rPr lang="en-US" b="1" i="1" dirty="0" err="1">
                <a:latin typeface="Times New Roman" charset="0"/>
              </a:rPr>
              <a:t>i-</a:t>
            </a:r>
            <a:r>
              <a:rPr lang="en-US" dirty="0" err="1"/>
              <a:t>th</a:t>
            </a:r>
            <a:r>
              <a:rPr lang="en-US" dirty="0"/>
              <a:t> dimension</a:t>
            </a:r>
            <a:endParaRPr lang="en-US" b="1" i="1" dirty="0">
              <a:latin typeface="Times New Roman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Lexicographic-sort sorts a sequence of </a:t>
            </a:r>
            <a:r>
              <a:rPr lang="en-US" b="1" i="1" dirty="0">
                <a:latin typeface="Times New Roman" charset="0"/>
              </a:rPr>
              <a:t>d-</a:t>
            </a:r>
            <a:r>
              <a:rPr lang="en-US" dirty="0"/>
              <a:t>tuples in lexicographic order by executing</a:t>
            </a:r>
            <a:r>
              <a:rPr lang="en-US" b="1" i="1" dirty="0">
                <a:latin typeface="Times New Roman" charset="0"/>
              </a:rPr>
              <a:t> d </a:t>
            </a:r>
            <a:r>
              <a:rPr lang="en-US" dirty="0"/>
              <a:t>times algorithm </a:t>
            </a:r>
            <a:r>
              <a:rPr lang="en-US" b="1" i="1" dirty="0" err="1">
                <a:latin typeface="Times New Roman" charset="0"/>
              </a:rPr>
              <a:t>stableSort</a:t>
            </a:r>
            <a:r>
              <a:rPr lang="en-US" dirty="0"/>
              <a:t>, (one per dimension)</a:t>
            </a:r>
          </a:p>
          <a:p>
            <a:pPr>
              <a:lnSpc>
                <a:spcPct val="90000"/>
              </a:lnSpc>
            </a:pPr>
            <a:r>
              <a:rPr lang="en-US" dirty="0"/>
              <a:t>runs in </a:t>
            </a:r>
            <a:r>
              <a:rPr lang="en-US" b="1" i="1" dirty="0">
                <a:latin typeface="Times New Roman" charset="0"/>
              </a:rPr>
              <a:t>O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 err="1">
                <a:latin typeface="Times New Roman" charset="0"/>
              </a:rPr>
              <a:t>dT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))</a:t>
            </a:r>
            <a:r>
              <a:rPr lang="en-US" dirty="0"/>
              <a:t> time, where </a:t>
            </a:r>
            <a:r>
              <a:rPr lang="en-US" b="1" i="1" dirty="0">
                <a:latin typeface="Times New Roman" charset="0"/>
              </a:rPr>
              <a:t>T</a:t>
            </a:r>
            <a:r>
              <a:rPr lang="en-US" dirty="0">
                <a:latin typeface="Times New Roman" charset="0"/>
              </a:rPr>
              <a:t>(</a:t>
            </a:r>
            <a:r>
              <a:rPr lang="en-US" b="1" i="1" dirty="0">
                <a:latin typeface="Times New Roman" charset="0"/>
              </a:rPr>
              <a:t>n</a:t>
            </a:r>
            <a:r>
              <a:rPr lang="en-US" dirty="0">
                <a:latin typeface="Times New Roman" charset="0"/>
              </a:rPr>
              <a:t>)</a:t>
            </a:r>
            <a:r>
              <a:rPr lang="en-US" dirty="0"/>
              <a:t> is the running time of </a:t>
            </a:r>
            <a:r>
              <a:rPr lang="en-US" b="1" i="1" dirty="0" err="1">
                <a:latin typeface="Times New Roman" charset="0"/>
              </a:rPr>
              <a:t>stableSort</a:t>
            </a:r>
            <a:r>
              <a:rPr lang="en-US" b="1" i="1" dirty="0">
                <a:latin typeface="Times New Roman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8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014649" y="1357109"/>
            <a:ext cx="3962400" cy="22653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</a:rPr>
              <a:t>Algorithm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chemeClr val="tx2"/>
                </a:solidFill>
              </a:rPr>
              <a:t>lexicographicSort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S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of  </a:t>
            </a:r>
            <a:r>
              <a:rPr lang="en-US" sz="2000" b="1" i="1" dirty="0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-tuples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Output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sorted in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	lexicographic order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for </a:t>
            </a:r>
            <a:r>
              <a:rPr lang="en-US" sz="2000" b="1" i="1" dirty="0" err="1">
                <a:solidFill>
                  <a:schemeClr val="accent2"/>
                </a:solidFill>
              </a:rPr>
              <a:t>i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i="1" dirty="0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downto</a:t>
            </a:r>
            <a:r>
              <a:rPr lang="en-US" sz="2000" dirty="0">
                <a:solidFill>
                  <a:schemeClr val="accent2"/>
                </a:solidFill>
              </a:rPr>
              <a:t> 1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</a:rPr>
              <a:t>	</a:t>
            </a:r>
            <a:r>
              <a:rPr lang="en-US" sz="2000" b="1" i="1" dirty="0" err="1">
                <a:solidFill>
                  <a:schemeClr val="accent2"/>
                </a:solidFill>
              </a:rPr>
              <a:t>stableSort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b="1" i="1" dirty="0" err="1">
                <a:solidFill>
                  <a:schemeClr val="accent2"/>
                </a:solidFill>
              </a:rPr>
              <a:t>C</a:t>
            </a:r>
            <a:r>
              <a:rPr lang="en-US" sz="2000" b="1" i="1" baseline="-25000" dirty="0" err="1">
                <a:solidFill>
                  <a:schemeClr val="accent2"/>
                </a:solidFill>
              </a:rPr>
              <a:t>i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45251" y="3891380"/>
            <a:ext cx="41148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/>
              <a:t>Example: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(7,4,6) (5,1,5) (2,4,6) (2,1,4) (3,2,4)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(2,1,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4</a:t>
            </a:r>
            <a:r>
              <a:rPr lang="en-US" sz="2000" dirty="0">
                <a:latin typeface="Times New Roman" charset="0"/>
              </a:rPr>
              <a:t>) (3,2,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4</a:t>
            </a:r>
            <a:r>
              <a:rPr lang="en-US" sz="2000" dirty="0">
                <a:latin typeface="Times New Roman" charset="0"/>
              </a:rPr>
              <a:t>) (5,1,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5</a:t>
            </a:r>
            <a:r>
              <a:rPr lang="en-US" sz="2000" dirty="0">
                <a:latin typeface="Times New Roman" charset="0"/>
              </a:rPr>
              <a:t>) (7,4,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6</a:t>
            </a:r>
            <a:r>
              <a:rPr lang="en-US" sz="2000" dirty="0">
                <a:latin typeface="Times New Roman" charset="0"/>
              </a:rPr>
              <a:t>) (2,4,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6</a:t>
            </a:r>
            <a:r>
              <a:rPr lang="en-US" sz="2000" dirty="0">
                <a:latin typeface="Times New Roman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(2,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,4) (5,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1</a:t>
            </a:r>
            <a:r>
              <a:rPr lang="en-US" sz="2000" dirty="0">
                <a:latin typeface="Times New Roman" charset="0"/>
              </a:rPr>
              <a:t>,5) (3,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,4) (7,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4</a:t>
            </a:r>
            <a:r>
              <a:rPr lang="en-US" sz="2000" dirty="0">
                <a:latin typeface="Times New Roman" charset="0"/>
              </a:rPr>
              <a:t>,6) (2,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4</a:t>
            </a:r>
            <a:r>
              <a:rPr lang="en-US" sz="2000" dirty="0">
                <a:latin typeface="Times New Roman" charset="0"/>
              </a:rPr>
              <a:t>,6)</a:t>
            </a:r>
          </a:p>
          <a:p>
            <a:pPr algn="l">
              <a:spcBef>
                <a:spcPct val="50000"/>
              </a:spcBef>
            </a:pPr>
            <a:r>
              <a:rPr lang="en-US" sz="2000" dirty="0">
                <a:latin typeface="Times New Roman" charset="0"/>
              </a:rPr>
              <a:t>(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,1,4) (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2</a:t>
            </a:r>
            <a:r>
              <a:rPr lang="en-US" sz="2000" dirty="0">
                <a:latin typeface="Times New Roman" charset="0"/>
              </a:rPr>
              <a:t>,4,6) (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3</a:t>
            </a:r>
            <a:r>
              <a:rPr lang="en-US" sz="2000" dirty="0">
                <a:latin typeface="Times New Roman" charset="0"/>
              </a:rPr>
              <a:t>,2,4) (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5</a:t>
            </a:r>
            <a:r>
              <a:rPr lang="en-US" sz="2000" dirty="0">
                <a:latin typeface="Times New Roman" charset="0"/>
              </a:rPr>
              <a:t>,1,5) (</a:t>
            </a:r>
            <a:r>
              <a:rPr lang="en-US" sz="2000" dirty="0">
                <a:solidFill>
                  <a:srgbClr val="C0504D"/>
                </a:solidFill>
                <a:latin typeface="Times New Roman" charset="0"/>
              </a:rPr>
              <a:t>7</a:t>
            </a:r>
            <a:r>
              <a:rPr lang="en-US" sz="2000" dirty="0">
                <a:latin typeface="Times New Roman" charset="0"/>
              </a:rPr>
              <a:t>,4,6)</a:t>
            </a:r>
          </a:p>
        </p:txBody>
      </p:sp>
    </p:spTree>
    <p:extLst>
      <p:ext uri="{BB962C8B-B14F-4D97-AF65-F5344CB8AC3E}">
        <p14:creationId xmlns:p14="http://schemas.microsoft.com/office/powerpoint/2010/main" val="98279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07" y="1417638"/>
            <a:ext cx="8828426" cy="4708525"/>
          </a:xfrm>
        </p:spPr>
        <p:txBody>
          <a:bodyPr/>
          <a:lstStyle/>
          <a:p>
            <a:r>
              <a:rPr lang="en-US" sz="2400" dirty="0"/>
              <a:t>A specialization of lexicographic-sort that uses bucket-sort as the stable sorting algorithm in each dimension</a:t>
            </a:r>
          </a:p>
          <a:p>
            <a:r>
              <a:rPr lang="en-US" sz="2400" dirty="0"/>
              <a:t>Radix-sort is applicable to tuples where the </a:t>
            </a:r>
            <a:r>
              <a:rPr lang="en-US" sz="2400" dirty="0">
                <a:solidFill>
                  <a:schemeClr val="accent2"/>
                </a:solidFill>
              </a:rPr>
              <a:t>keys in each dimension </a:t>
            </a:r>
            <a:r>
              <a:rPr lang="en-US" sz="2400" b="1" i="1" dirty="0">
                <a:latin typeface="Times New Roman" charset="0"/>
              </a:rPr>
              <a:t> </a:t>
            </a:r>
            <a:r>
              <a:rPr lang="en-US" sz="2400" dirty="0"/>
              <a:t>are integers in the range </a:t>
            </a:r>
            <a:r>
              <a:rPr lang="en-US" sz="2400" dirty="0">
                <a:latin typeface="Times New Roman" charset="0"/>
              </a:rPr>
              <a:t>[0</a:t>
            </a:r>
            <a:r>
              <a:rPr lang="en-US" sz="2400" b="1" i="1" dirty="0">
                <a:latin typeface="Times New Roman" charset="0"/>
              </a:rPr>
              <a:t>, N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- </a:t>
            </a:r>
            <a:r>
              <a:rPr lang="en-US" sz="2400" dirty="0">
                <a:latin typeface="Times New Roman" charset="0"/>
              </a:rPr>
              <a:t>1]</a:t>
            </a:r>
          </a:p>
          <a:p>
            <a:r>
              <a:rPr lang="en-US" sz="2400" dirty="0"/>
              <a:t>Radix-sort runs in time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d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 </a:t>
            </a:r>
            <a:r>
              <a:rPr lang="en-US" sz="2400" dirty="0">
                <a:latin typeface="Symbol" charset="0"/>
              </a:rPr>
              <a:t>+ 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dirty="0">
                <a:latin typeface="Times New Roman" charset="0"/>
              </a:rPr>
              <a:t>))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Bucket Sort &amp; Radix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9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1273" y="3899874"/>
            <a:ext cx="7683861" cy="19441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34290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628650"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defTabSz="3429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defTabSz="3429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</a:rPr>
              <a:t>Algorithm</a:t>
            </a:r>
            <a:r>
              <a:rPr lang="en-US" sz="2000" dirty="0"/>
              <a:t> </a:t>
            </a:r>
            <a:r>
              <a:rPr lang="en-US" sz="2000" b="1" i="1" dirty="0" err="1">
                <a:solidFill>
                  <a:schemeClr val="tx2"/>
                </a:solidFill>
              </a:rPr>
              <a:t>radixSort</a:t>
            </a:r>
            <a:r>
              <a:rPr lang="en-US" sz="2000" dirty="0">
                <a:solidFill>
                  <a:schemeClr val="tx2"/>
                </a:solidFill>
              </a:rPr>
              <a:t>(</a:t>
            </a:r>
            <a:r>
              <a:rPr lang="en-US" sz="2000" b="1" i="1" dirty="0">
                <a:solidFill>
                  <a:schemeClr val="tx2"/>
                </a:solidFill>
              </a:rPr>
              <a:t>S, N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of  </a:t>
            </a:r>
            <a:r>
              <a:rPr lang="en-US" sz="2000" b="1" i="1" dirty="0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-tuples such that (0</a:t>
            </a:r>
            <a:r>
              <a:rPr lang="en-US" sz="2000" b="1" i="1" dirty="0">
                <a:solidFill>
                  <a:schemeClr val="accent2"/>
                </a:solidFill>
              </a:rPr>
              <a:t>, …, </a:t>
            </a:r>
            <a:r>
              <a:rPr lang="en-US" sz="2000" dirty="0">
                <a:solidFill>
                  <a:schemeClr val="accent2"/>
                </a:solidFill>
              </a:rPr>
              <a:t>0) </a:t>
            </a:r>
            <a:r>
              <a:rPr lang="en-US" sz="2000" dirty="0">
                <a:solidFill>
                  <a:schemeClr val="accent2"/>
                </a:solidFill>
                <a:sym typeface="Symbol" charset="0"/>
              </a:rPr>
              <a:t></a:t>
            </a:r>
            <a:r>
              <a:rPr lang="en-US" sz="2000" dirty="0">
                <a:solidFill>
                  <a:schemeClr val="accent2"/>
                </a:solidFill>
              </a:rPr>
              <a:t> (</a:t>
            </a:r>
            <a:r>
              <a:rPr lang="en-US" sz="2000" b="1" i="1" dirty="0">
                <a:solidFill>
                  <a:schemeClr val="accent2"/>
                </a:solidFill>
              </a:rPr>
              <a:t>x</a:t>
            </a:r>
            <a:r>
              <a:rPr lang="en-US" sz="2000" baseline="-25000" dirty="0">
                <a:solidFill>
                  <a:schemeClr val="accent2"/>
                </a:solidFill>
              </a:rPr>
              <a:t>1</a:t>
            </a:r>
            <a:r>
              <a:rPr lang="en-US" sz="2000" b="1" i="1" dirty="0">
                <a:solidFill>
                  <a:schemeClr val="accent2"/>
                </a:solidFill>
              </a:rPr>
              <a:t>, …, </a:t>
            </a:r>
            <a:r>
              <a:rPr lang="en-US" sz="2000" b="1" i="1" dirty="0" err="1">
                <a:solidFill>
                  <a:schemeClr val="accent2"/>
                </a:solidFill>
              </a:rPr>
              <a:t>x</a:t>
            </a:r>
            <a:r>
              <a:rPr lang="en-US" sz="2000" b="1" i="1" baseline="-25000" dirty="0" err="1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) and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	(</a:t>
            </a:r>
            <a:r>
              <a:rPr lang="en-US" sz="2000" b="1" i="1" dirty="0">
                <a:solidFill>
                  <a:schemeClr val="accent2"/>
                </a:solidFill>
              </a:rPr>
              <a:t>x</a:t>
            </a:r>
            <a:r>
              <a:rPr lang="en-US" sz="2000" baseline="-25000" dirty="0">
                <a:solidFill>
                  <a:schemeClr val="accent2"/>
                </a:solidFill>
              </a:rPr>
              <a:t>1</a:t>
            </a:r>
            <a:r>
              <a:rPr lang="en-US" sz="2000" b="1" i="1" dirty="0">
                <a:solidFill>
                  <a:schemeClr val="accent2"/>
                </a:solidFill>
              </a:rPr>
              <a:t>, …, </a:t>
            </a:r>
            <a:r>
              <a:rPr lang="en-US" sz="2000" b="1" i="1" dirty="0" err="1">
                <a:solidFill>
                  <a:schemeClr val="accent2"/>
                </a:solidFill>
              </a:rPr>
              <a:t>x</a:t>
            </a:r>
            <a:r>
              <a:rPr lang="en-US" sz="2000" b="1" i="1" baseline="-25000" dirty="0" err="1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  <a:r>
              <a:rPr lang="en-US" sz="2000" dirty="0">
                <a:solidFill>
                  <a:schemeClr val="accent2"/>
                </a:solidFill>
                <a:sym typeface="Symbol" charset="0"/>
              </a:rPr>
              <a:t> </a:t>
            </a:r>
            <a:r>
              <a:rPr lang="en-US" sz="2000" dirty="0">
                <a:solidFill>
                  <a:schemeClr val="accent2"/>
                </a:solidFill>
              </a:rPr>
              <a:t> (</a:t>
            </a:r>
            <a:r>
              <a:rPr lang="en-US" sz="2000" b="1" i="1" dirty="0">
                <a:solidFill>
                  <a:schemeClr val="accent2"/>
                </a:solidFill>
              </a:rPr>
              <a:t>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Symbol" charset="0"/>
              </a:rPr>
              <a:t>- </a:t>
            </a:r>
            <a:r>
              <a:rPr lang="en-US" sz="2000" dirty="0">
                <a:solidFill>
                  <a:schemeClr val="accent2"/>
                </a:solidFill>
              </a:rPr>
              <a:t>1</a:t>
            </a:r>
            <a:r>
              <a:rPr lang="en-US" sz="2000" b="1" i="1" dirty="0">
                <a:solidFill>
                  <a:schemeClr val="accent2"/>
                </a:solidFill>
              </a:rPr>
              <a:t>, …, N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mr-IN" sz="2000" dirty="0">
                <a:solidFill>
                  <a:schemeClr val="accent2"/>
                </a:solidFill>
                <a:latin typeface="Symbol" charset="0"/>
              </a:rPr>
              <a:t>–</a:t>
            </a:r>
            <a:r>
              <a:rPr lang="en-US" sz="2000" dirty="0">
                <a:solidFill>
                  <a:schemeClr val="accent2"/>
                </a:solidFill>
                <a:latin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</a:rPr>
              <a:t>1) for each tuple (</a:t>
            </a:r>
            <a:r>
              <a:rPr lang="en-US" sz="2000" b="1" i="1" dirty="0">
                <a:solidFill>
                  <a:schemeClr val="accent2"/>
                </a:solidFill>
              </a:rPr>
              <a:t>x</a:t>
            </a:r>
            <a:r>
              <a:rPr lang="en-US" sz="2000" baseline="-25000" dirty="0">
                <a:solidFill>
                  <a:schemeClr val="accent2"/>
                </a:solidFill>
              </a:rPr>
              <a:t>1</a:t>
            </a:r>
            <a:r>
              <a:rPr lang="en-US" sz="2000" b="1" i="1" dirty="0">
                <a:solidFill>
                  <a:schemeClr val="accent2"/>
                </a:solidFill>
              </a:rPr>
              <a:t>, …, </a:t>
            </a:r>
            <a:r>
              <a:rPr lang="en-US" sz="2000" b="1" i="1" dirty="0" err="1">
                <a:solidFill>
                  <a:schemeClr val="accent2"/>
                </a:solidFill>
              </a:rPr>
              <a:t>x</a:t>
            </a:r>
            <a:r>
              <a:rPr lang="en-US" sz="2000" b="1" i="1" baseline="-25000" dirty="0" err="1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) in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Output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2"/>
                </a:solidFill>
              </a:rPr>
              <a:t>sequence 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 sorted in lexicographic order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for </a:t>
            </a:r>
            <a:r>
              <a:rPr lang="en-US" sz="2000" b="1" i="1" dirty="0" err="1">
                <a:solidFill>
                  <a:schemeClr val="accent2"/>
                </a:solidFill>
              </a:rPr>
              <a:t>i</a:t>
            </a:r>
            <a:r>
              <a:rPr lang="en-US" sz="2000" b="1" i="1" dirty="0">
                <a:solidFill>
                  <a:schemeClr val="accent2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Symbol" charset="0"/>
              </a:rPr>
              <a:t>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i="1" dirty="0">
                <a:solidFill>
                  <a:schemeClr val="accent2"/>
                </a:solidFill>
              </a:rPr>
              <a:t>d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downto</a:t>
            </a:r>
            <a:r>
              <a:rPr lang="en-US" sz="2000" dirty="0">
                <a:solidFill>
                  <a:schemeClr val="accent2"/>
                </a:solidFill>
              </a:rPr>
              <a:t> 1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</a:rPr>
              <a:t>	</a:t>
            </a:r>
            <a:r>
              <a:rPr lang="en-US" sz="2000" b="1" i="1" dirty="0" err="1">
                <a:solidFill>
                  <a:schemeClr val="accent2"/>
                </a:solidFill>
              </a:rPr>
              <a:t>bucketSort</a:t>
            </a:r>
            <a:r>
              <a:rPr lang="en-US" sz="2000" dirty="0">
                <a:solidFill>
                  <a:schemeClr val="accent2"/>
                </a:solidFill>
              </a:rPr>
              <a:t>(</a:t>
            </a:r>
            <a:r>
              <a:rPr lang="en-US" sz="2000" b="1" i="1" dirty="0">
                <a:solidFill>
                  <a:schemeClr val="accent2"/>
                </a:solidFill>
              </a:rPr>
              <a:t>S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b="1" i="1" dirty="0">
                <a:solidFill>
                  <a:schemeClr val="accent2"/>
                </a:solidFill>
              </a:rPr>
              <a:t>N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553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A3E6C"/>
      </a:dk2>
      <a:lt2>
        <a:srgbClr val="EEECE1"/>
      </a:lt2>
      <a:accent1>
        <a:srgbClr val="64A7F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CCFF66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22770</TotalTime>
  <Words>1000</Words>
  <Application>Microsoft Macintosh PowerPoint</Application>
  <PresentationFormat>On-screen Show (4:3)</PresentationFormat>
  <Paragraphs>244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Office Theme</vt:lpstr>
      <vt:lpstr>Linear-time Sorting</vt:lpstr>
      <vt:lpstr>Linear-time Sorting (integer sort)</vt:lpstr>
      <vt:lpstr>Bucket Sort</vt:lpstr>
      <vt:lpstr>Example: key range [0, 9] </vt:lpstr>
      <vt:lpstr>Application: Create Histogram</vt:lpstr>
      <vt:lpstr>Properties and Extensions</vt:lpstr>
      <vt:lpstr>Lexicographic Order</vt:lpstr>
      <vt:lpstr>Lexicographic-Sort</vt:lpstr>
      <vt:lpstr>Radix Sort</vt:lpstr>
      <vt:lpstr>Radix Sort for Binary Numbers</vt:lpstr>
      <vt:lpstr>Example</vt:lpstr>
      <vt:lpstr>Other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Guarnera, Heather</cp:lastModifiedBy>
  <cp:revision>214</cp:revision>
  <cp:lastPrinted>2017-09-21T02:58:31Z</cp:lastPrinted>
  <dcterms:created xsi:type="dcterms:W3CDTF">2010-04-12T23:12:02Z</dcterms:created>
  <dcterms:modified xsi:type="dcterms:W3CDTF">2019-10-01T17:33:38Z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