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11"/>
  </p:notesMasterIdLst>
  <p:handoutMasterIdLst>
    <p:handoutMasterId r:id="rId12"/>
  </p:handoutMasterIdLst>
  <p:sldIdLst>
    <p:sldId id="268" r:id="rId5"/>
    <p:sldId id="269" r:id="rId6"/>
    <p:sldId id="270" r:id="rId7"/>
    <p:sldId id="273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88" autoAdjust="0"/>
    <p:restoredTop sz="82744" autoAdjust="0"/>
  </p:normalViewPr>
  <p:slideViewPr>
    <p:cSldViewPr snapToGrid="0" snapToObjects="1">
      <p:cViewPr varScale="1">
        <p:scale>
          <a:sx n="66" d="100"/>
          <a:sy n="66" d="100"/>
        </p:scale>
        <p:origin x="20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6369B-BC10-5046-BF9A-0E8159A13F0C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F01F7-026F-2C4E-9A2B-24F055F6A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772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60E6B-BFB5-3E41-9F48-2D15B9D52AD7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2D18F-38E9-454A-8D1E-9A3ED3AB4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22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84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D18F-38E9-454A-8D1E-9A3ED3AB4A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5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22F7-5EF1-694D-9661-F9540B722DE9}" type="datetime1">
              <a:rPr lang="en-US" smtClean="0"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5D750-92C0-1748-8A5A-1E86916C12A2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C5BA-65DD-4145-82BF-59EA717BADD4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1B617-A6D3-024B-98AA-C29417659093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FB4CB-8085-DC47-825A-696ED17AB374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AAFE-9A61-DA43-892A-4BE3DA52A1EC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4289-B185-224C-88CF-DFCA98BD4481}" type="datetime1">
              <a:rPr lang="en-US" smtClean="0"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F1AD-6ACE-5D4A-9E2B-C02D3CBB9674}" type="datetime1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43D29-D92E-9E45-B7B2-E00D77B2FA95}" type="datetime1">
              <a:rPr lang="en-US" smtClean="0"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2061-26C6-F144-B51F-B15ED82D5884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9E52-86FC-8949-B7E1-C101053FAB0F}" type="datetime1">
              <a:rPr lang="en-US" smtClean="0"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CCD18-F4CE-7443-9DBF-F7150FF1A07E}" type="datetime1">
              <a:rPr lang="en-US" smtClean="0"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Sorting Lower Bound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Lower Bound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5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Based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70000"/>
            <a:ext cx="8572499" cy="485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Recall - Sorting</a:t>
            </a:r>
          </a:p>
          <a:p>
            <a:r>
              <a:rPr lang="en-US" dirty="0"/>
              <a:t>input: A sequence of </a:t>
            </a:r>
            <a:r>
              <a:rPr lang="en-US" i="1" dirty="0"/>
              <a:t>n </a:t>
            </a:r>
            <a:r>
              <a:rPr lang="en-US" dirty="0"/>
              <a:t>values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i="1" dirty="0"/>
              <a:t>, </a:t>
            </a:r>
            <a:r>
              <a:rPr lang="mr-IN" i="1" dirty="0"/>
              <a:t>…</a:t>
            </a:r>
            <a:r>
              <a:rPr lang="en-US" i="1" dirty="0"/>
              <a:t>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i="1" baseline="-25000" dirty="0"/>
          </a:p>
          <a:p>
            <a:r>
              <a:rPr lang="en-US" dirty="0"/>
              <a:t>output: A permutation 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, y</a:t>
            </a:r>
            <a:r>
              <a:rPr lang="en-US" i="1" baseline="-25000" dirty="0"/>
              <a:t>2</a:t>
            </a:r>
            <a:r>
              <a:rPr lang="en-US" i="1" dirty="0"/>
              <a:t>, </a:t>
            </a:r>
            <a:r>
              <a:rPr lang="mr-IN" i="1" dirty="0"/>
              <a:t>…</a:t>
            </a:r>
            <a:r>
              <a:rPr lang="en-US" i="1" dirty="0"/>
              <a:t>,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r>
              <a:rPr lang="en-US" dirty="0"/>
              <a:t> such that </a:t>
            </a:r>
            <a:r>
              <a:rPr lang="en-US" i="1" dirty="0"/>
              <a:t>y</a:t>
            </a:r>
            <a:r>
              <a:rPr lang="en-US" i="1" baseline="-25000" dirty="0"/>
              <a:t>1</a:t>
            </a:r>
            <a:r>
              <a:rPr lang="en-US" i="1" dirty="0"/>
              <a:t> ≤ y</a:t>
            </a:r>
            <a:r>
              <a:rPr lang="en-US" i="1" baseline="-25000" dirty="0"/>
              <a:t>2</a:t>
            </a:r>
            <a:r>
              <a:rPr lang="en-US" i="1" dirty="0"/>
              <a:t> ≤ </a:t>
            </a:r>
            <a:r>
              <a:rPr lang="mr-IN" i="1" dirty="0"/>
              <a:t>…</a:t>
            </a:r>
            <a:r>
              <a:rPr lang="en-US" i="1" dirty="0"/>
              <a:t> ≤ </a:t>
            </a:r>
            <a:r>
              <a:rPr lang="en-US" i="1" dirty="0" err="1"/>
              <a:t>y</a:t>
            </a:r>
            <a:r>
              <a:rPr lang="en-US" i="1" baseline="-25000" dirty="0" err="1"/>
              <a:t>n</a:t>
            </a:r>
            <a:endParaRPr lang="en-US" i="1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Many algorithms are comparison based</a:t>
            </a:r>
          </a:p>
          <a:p>
            <a:r>
              <a:rPr lang="en-US" dirty="0"/>
              <a:t>they sort by making comparisons between pairs of objects</a:t>
            </a:r>
          </a:p>
          <a:p>
            <a:r>
              <a:rPr lang="en-US" dirty="0"/>
              <a:t>ex: selection-sort, insertion-sort, heap-sort, merge-sort, quick-sort, </a:t>
            </a:r>
            <a:r>
              <a:rPr lang="mr-IN" dirty="0"/>
              <a:t>…</a:t>
            </a:r>
            <a:endParaRPr lang="en-US" dirty="0"/>
          </a:p>
          <a:p>
            <a:r>
              <a:rPr lang="en-US" dirty="0"/>
              <a:t>best so far runs in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 time</a:t>
            </a:r>
            <a:r>
              <a:rPr lang="mr-IN" dirty="0"/>
              <a:t>…</a:t>
            </a:r>
            <a:r>
              <a:rPr lang="en-US" dirty="0"/>
              <a:t> can we do better?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Let’s derive a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lower bound </a:t>
            </a:r>
            <a:r>
              <a:rPr lang="en-US" dirty="0"/>
              <a:t>on the running time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algorithm that uses comparisons to sort </a:t>
            </a:r>
            <a:r>
              <a:rPr lang="en-US" i="1" dirty="0"/>
              <a:t>n</a:t>
            </a:r>
            <a:r>
              <a:rPr lang="en-US" dirty="0"/>
              <a:t> elements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i="1" dirty="0"/>
              <a:t>, x</a:t>
            </a:r>
            <a:r>
              <a:rPr lang="en-US" baseline="-25000" dirty="0"/>
              <a:t>2</a:t>
            </a:r>
            <a:r>
              <a:rPr lang="en-US" i="1" dirty="0"/>
              <a:t>, </a:t>
            </a:r>
            <a:r>
              <a:rPr lang="mr-IN" i="1" dirty="0"/>
              <a:t>…</a:t>
            </a:r>
            <a:r>
              <a:rPr lang="en-US" i="1" dirty="0"/>
              <a:t>., 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endParaRPr lang="en-US" i="1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5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72A4-B745-2046-8F49-AF6742B6BE10}" type="slidenum">
              <a:rPr lang="en-US"/>
              <a:pPr/>
              <a:t>3</a:t>
            </a:fld>
            <a:endParaRPr lang="en-US"/>
          </a:p>
        </p:txBody>
      </p:sp>
      <p:sp>
        <p:nvSpPr>
          <p:cNvPr id="1607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Counting Comparisons</a:t>
            </a:r>
          </a:p>
        </p:txBody>
      </p:sp>
      <p:sp>
        <p:nvSpPr>
          <p:cNvPr id="160771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1734" y="1146011"/>
            <a:ext cx="8748407" cy="44927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dirty="0">
                <a:solidFill>
                  <a:srgbClr val="064FA8"/>
                </a:solidFill>
              </a:rPr>
              <a:t>decision tree</a:t>
            </a:r>
            <a:r>
              <a:rPr lang="en-US" sz="2000" dirty="0"/>
              <a:t> represents every sequence of comparisons that an algorithm might make on an input of size</a:t>
            </a:r>
            <a:r>
              <a:rPr lang="en-US" sz="2000" i="1" dirty="0"/>
              <a:t> n</a:t>
            </a:r>
            <a:endParaRPr lang="en-US" sz="2000" dirty="0"/>
          </a:p>
          <a:p>
            <a:r>
              <a:rPr lang="en-US" sz="2000" dirty="0"/>
              <a:t>each possible run of the algorithm corresponds to a root-to-leaf path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/>
              <a:t>at each internal node a comparison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i="1" dirty="0"/>
              <a:t> &lt;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is performed and branching made</a:t>
            </a:r>
          </a:p>
          <a:p>
            <a:r>
              <a:rPr lang="en-US" sz="2000" dirty="0"/>
              <a:t>nodes annotated with the orderings consistent with the comparisons made so far</a:t>
            </a:r>
          </a:p>
          <a:p>
            <a:r>
              <a:rPr lang="en-US" sz="2000" dirty="0"/>
              <a:t>leaf contains result of computation (a total order of elements)</a:t>
            </a:r>
          </a:p>
        </p:txBody>
      </p:sp>
      <p:graphicFrame>
        <p:nvGraphicFramePr>
          <p:cNvPr id="160774" name="Object 20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546569"/>
              </p:ext>
            </p:extLst>
          </p:nvPr>
        </p:nvGraphicFramePr>
        <p:xfrm>
          <a:off x="2573807" y="3543859"/>
          <a:ext cx="4209660" cy="306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VISIO" r:id="rId3" imgW="5635800" imgH="3470040" progId="Visio.Drawing.6">
                  <p:embed/>
                </p:oleObj>
              </mc:Choice>
              <mc:Fallback>
                <p:oleObj name="VISIO" r:id="rId3" imgW="5635800" imgH="34700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807" y="3543859"/>
                        <a:ext cx="4209660" cy="306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85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4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990179" y="2793346"/>
            <a:ext cx="1709172" cy="53244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abc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bca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acb</a:t>
            </a:r>
            <a:r>
              <a:rPr lang="en-US" i="1" dirty="0">
                <a:solidFill>
                  <a:schemeClr val="tx1"/>
                </a:solidFill>
              </a:rPr>
              <a:t>, cab, </a:t>
            </a:r>
            <a:r>
              <a:rPr lang="en-US" i="1" dirty="0" err="1">
                <a:solidFill>
                  <a:schemeClr val="tx1"/>
                </a:solidFill>
              </a:rPr>
              <a:t>bac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cba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80825" y="3750182"/>
            <a:ext cx="1476085" cy="3441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bca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bac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cba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012323" y="3791352"/>
            <a:ext cx="1476085" cy="3441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abc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acb</a:t>
            </a:r>
            <a:r>
              <a:rPr lang="en-US" i="1" dirty="0">
                <a:solidFill>
                  <a:schemeClr val="tx1"/>
                </a:solidFill>
              </a:rPr>
              <a:t>, cab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14457" y="4842165"/>
            <a:ext cx="1026763" cy="3441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bca</a:t>
            </a:r>
            <a:r>
              <a:rPr lang="en-US" i="1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cba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406493" y="4772959"/>
            <a:ext cx="608549" cy="3441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bac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311" y="5723275"/>
            <a:ext cx="655067" cy="3441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cba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0099" y="5729368"/>
            <a:ext cx="645118" cy="3441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bca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293101" y="4825507"/>
            <a:ext cx="1013657" cy="3441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acb</a:t>
            </a:r>
            <a:r>
              <a:rPr lang="en-US" i="1" dirty="0">
                <a:solidFill>
                  <a:schemeClr val="tx1"/>
                </a:solidFill>
              </a:rPr>
              <a:t>, cab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300350" y="4842165"/>
            <a:ext cx="608549" cy="3441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abc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821411" y="5710366"/>
            <a:ext cx="608549" cy="3441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cab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383150" y="5729368"/>
            <a:ext cx="608549" cy="34413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</a:rPr>
              <a:t>acb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7" idx="2"/>
            <a:endCxn id="8" idx="0"/>
          </p:cNvCxnSpPr>
          <p:nvPr/>
        </p:nvCxnSpPr>
        <p:spPr>
          <a:xfrm flipH="1">
            <a:off x="2818868" y="3325793"/>
            <a:ext cx="2025897" cy="42438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2"/>
            <a:endCxn id="9" idx="0"/>
          </p:cNvCxnSpPr>
          <p:nvPr/>
        </p:nvCxnSpPr>
        <p:spPr>
          <a:xfrm>
            <a:off x="4844765" y="3325793"/>
            <a:ext cx="1905601" cy="465559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2"/>
            <a:endCxn id="10" idx="0"/>
          </p:cNvCxnSpPr>
          <p:nvPr/>
        </p:nvCxnSpPr>
        <p:spPr>
          <a:xfrm flipH="1">
            <a:off x="1827839" y="4094321"/>
            <a:ext cx="991029" cy="747844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8" idx="2"/>
            <a:endCxn id="11" idx="0"/>
          </p:cNvCxnSpPr>
          <p:nvPr/>
        </p:nvCxnSpPr>
        <p:spPr>
          <a:xfrm>
            <a:off x="2818868" y="4094321"/>
            <a:ext cx="891900" cy="678638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2"/>
            <a:endCxn id="14" idx="0"/>
          </p:cNvCxnSpPr>
          <p:nvPr/>
        </p:nvCxnSpPr>
        <p:spPr>
          <a:xfrm flipH="1">
            <a:off x="5799930" y="4135491"/>
            <a:ext cx="950436" cy="690016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15" idx="0"/>
          </p:cNvCxnSpPr>
          <p:nvPr/>
        </p:nvCxnSpPr>
        <p:spPr>
          <a:xfrm>
            <a:off x="6750366" y="4135491"/>
            <a:ext cx="854259" cy="706674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2" idx="0"/>
          </p:cNvCxnSpPr>
          <p:nvPr/>
        </p:nvCxnSpPr>
        <p:spPr>
          <a:xfrm flipH="1">
            <a:off x="898845" y="5186304"/>
            <a:ext cx="928994" cy="536971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13" idx="0"/>
          </p:cNvCxnSpPr>
          <p:nvPr/>
        </p:nvCxnSpPr>
        <p:spPr>
          <a:xfrm>
            <a:off x="1827839" y="5186304"/>
            <a:ext cx="774819" cy="543064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" idx="2"/>
            <a:endCxn id="16" idx="0"/>
          </p:cNvCxnSpPr>
          <p:nvPr/>
        </p:nvCxnSpPr>
        <p:spPr>
          <a:xfrm flipH="1">
            <a:off x="5125686" y="5169646"/>
            <a:ext cx="674244" cy="540720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7" idx="0"/>
          </p:cNvCxnSpPr>
          <p:nvPr/>
        </p:nvCxnSpPr>
        <p:spPr>
          <a:xfrm>
            <a:off x="5799930" y="5169646"/>
            <a:ext cx="887495" cy="559722"/>
          </a:xfrm>
          <a:prstGeom prst="line">
            <a:avLst/>
          </a:prstGeom>
          <a:ln w="9525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64159" y="3367070"/>
            <a:ext cx="93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&lt; b 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78993" y="4218961"/>
            <a:ext cx="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&lt; c ?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98706" y="5296205"/>
            <a:ext cx="9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 &lt; c 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43295" y="3279249"/>
            <a:ext cx="40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65779" y="3310049"/>
            <a:ext cx="3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34315" y="4246693"/>
            <a:ext cx="3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06493" y="4218961"/>
            <a:ext cx="3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14867" y="5221592"/>
            <a:ext cx="3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94307" y="5221592"/>
            <a:ext cx="38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38164" y="4246693"/>
            <a:ext cx="40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1444" y="5223569"/>
            <a:ext cx="40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802864" y="4265713"/>
            <a:ext cx="40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028712" y="5269326"/>
            <a:ext cx="404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06758" y="4288411"/>
            <a:ext cx="9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 &lt; c ?</a:t>
            </a:r>
          </a:p>
        </p:txBody>
      </p:sp>
      <p:sp>
        <p:nvSpPr>
          <p:cNvPr id="42" name="Content Placeholder 41"/>
          <p:cNvSpPr txBox="1">
            <a:spLocks noGrp="1"/>
          </p:cNvSpPr>
          <p:nvPr>
            <p:ph idx="1"/>
          </p:nvPr>
        </p:nvSpPr>
        <p:spPr>
          <a:xfrm>
            <a:off x="457200" y="1417638"/>
            <a:ext cx="4335872" cy="83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Algorithm:</a:t>
            </a:r>
            <a:r>
              <a:rPr lang="en-US" dirty="0"/>
              <a:t> insertion sort</a:t>
            </a:r>
          </a:p>
          <a:p>
            <a:pPr marL="0" indent="0">
              <a:buNone/>
            </a:pPr>
            <a:r>
              <a:rPr lang="en-US" dirty="0">
                <a:solidFill>
                  <a:srgbClr val="064FA8"/>
                </a:solidFill>
              </a:rPr>
              <a:t>Instance (</a:t>
            </a:r>
            <a:r>
              <a:rPr lang="en-US" i="1" dirty="0">
                <a:solidFill>
                  <a:srgbClr val="064FA8"/>
                </a:solidFill>
              </a:rPr>
              <a:t>n </a:t>
            </a:r>
            <a:r>
              <a:rPr lang="en-US" dirty="0">
                <a:solidFill>
                  <a:srgbClr val="064FA8"/>
                </a:solidFill>
              </a:rPr>
              <a:t>= 3):</a:t>
            </a:r>
            <a:r>
              <a:rPr lang="en-US" dirty="0"/>
              <a:t> the numbers </a:t>
            </a:r>
            <a:r>
              <a:rPr lang="en-US" i="1" dirty="0"/>
              <a:t>a, b, 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79886" y="5285882"/>
            <a:ext cx="9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&lt; c ?</a:t>
            </a:r>
          </a:p>
        </p:txBody>
      </p:sp>
    </p:spTree>
    <p:extLst>
      <p:ext uri="{BB962C8B-B14F-4D97-AF65-F5344CB8AC3E}">
        <p14:creationId xmlns:p14="http://schemas.microsoft.com/office/powerpoint/2010/main" val="255206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a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Claim</a:t>
            </a:r>
            <a:r>
              <a:rPr lang="en-US" dirty="0"/>
              <a:t>:</a:t>
            </a:r>
            <a:r>
              <a:rPr lang="en-US" dirty="0">
                <a:solidFill>
                  <a:srgbClr val="C0504D"/>
                </a:solidFill>
              </a:rPr>
              <a:t> The height of a decision tree is </a:t>
            </a:r>
            <a:r>
              <a:rPr lang="en-US" sz="2000" dirty="0" err="1">
                <a:solidFill>
                  <a:srgbClr val="C0504D"/>
                </a:solidFill>
              </a:rPr>
              <a:t>Ω</a:t>
            </a:r>
            <a:r>
              <a:rPr lang="en-US" sz="2000" dirty="0">
                <a:solidFill>
                  <a:srgbClr val="C0504D"/>
                </a:solidFill>
              </a:rPr>
              <a:t>(</a:t>
            </a:r>
            <a:r>
              <a:rPr lang="en-US" sz="2000" i="1" dirty="0" err="1">
                <a:solidFill>
                  <a:srgbClr val="C0504D"/>
                </a:solidFill>
              </a:rPr>
              <a:t>n</a:t>
            </a:r>
            <a:r>
              <a:rPr lang="en-US" sz="2000" dirty="0" err="1">
                <a:solidFill>
                  <a:srgbClr val="C0504D"/>
                </a:solidFill>
              </a:rPr>
              <a:t>log</a:t>
            </a:r>
            <a:r>
              <a:rPr lang="en-US" sz="2000" i="1" dirty="0" err="1">
                <a:solidFill>
                  <a:srgbClr val="C0504D"/>
                </a:solidFill>
              </a:rPr>
              <a:t>n</a:t>
            </a:r>
            <a:r>
              <a:rPr lang="en-US" sz="2000" dirty="0">
                <a:solidFill>
                  <a:srgbClr val="C0504D"/>
                </a:solidFill>
              </a:rPr>
              <a:t>).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Proof</a:t>
            </a:r>
            <a:r>
              <a:rPr lang="en-US" sz="2000" dirty="0"/>
              <a:t>:</a:t>
            </a:r>
            <a:r>
              <a:rPr lang="en-US" dirty="0"/>
              <a:t> There are </a:t>
            </a:r>
            <a:r>
              <a:rPr lang="en-US" i="1" dirty="0"/>
              <a:t>n</a:t>
            </a:r>
            <a:r>
              <a:rPr lang="en-US" dirty="0"/>
              <a:t>! leaves. A tree of height </a:t>
            </a:r>
            <a:r>
              <a:rPr lang="en-US" i="1" dirty="0"/>
              <a:t>h </a:t>
            </a:r>
            <a:r>
              <a:rPr lang="en-US" dirty="0"/>
              <a:t>has at most 2</a:t>
            </a:r>
            <a:r>
              <a:rPr lang="en-US" i="1" baseline="30000" dirty="0"/>
              <a:t>h</a:t>
            </a:r>
            <a:r>
              <a:rPr lang="en-US" dirty="0"/>
              <a:t> leaves. So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			 2</a:t>
            </a:r>
            <a:r>
              <a:rPr lang="en-US" sz="2000" i="1" baseline="30000" dirty="0"/>
              <a:t>h</a:t>
            </a:r>
            <a:r>
              <a:rPr lang="en-US" sz="2000" i="1" dirty="0"/>
              <a:t>  	≥   n!</a:t>
            </a:r>
          </a:p>
          <a:p>
            <a:pPr marL="0" indent="0">
              <a:buNone/>
            </a:pPr>
            <a:r>
              <a:rPr lang="en-US" sz="2000" i="1" dirty="0"/>
              <a:t>			  h   	≥  </a:t>
            </a:r>
            <a:r>
              <a:rPr lang="en-US" sz="2000" dirty="0"/>
              <a:t>log</a:t>
            </a:r>
            <a:r>
              <a:rPr lang="en-US" sz="2000" i="1" baseline="-25000" dirty="0"/>
              <a:t>2</a:t>
            </a:r>
            <a:r>
              <a:rPr lang="en-US" sz="2000" i="1" dirty="0"/>
              <a:t>(n!)  </a:t>
            </a:r>
          </a:p>
          <a:p>
            <a:pPr marL="0" indent="0">
              <a:buNone/>
            </a:pPr>
            <a:r>
              <a:rPr lang="en-US" sz="2000" i="1" dirty="0"/>
              <a:t>				≥  c∙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i="1" dirty="0"/>
              <a:t>(</a:t>
            </a:r>
            <a:r>
              <a:rPr lang="en-US" sz="2000" i="1" dirty="0" err="1"/>
              <a:t>n</a:t>
            </a:r>
            <a:r>
              <a:rPr lang="en-US" sz="2000" i="1" baseline="30000" dirty="0" err="1"/>
              <a:t>n</a:t>
            </a:r>
            <a:r>
              <a:rPr lang="en-US" sz="2000" i="1" dirty="0"/>
              <a:t>)</a:t>
            </a:r>
          </a:p>
          <a:p>
            <a:pPr marL="0" indent="0">
              <a:buNone/>
            </a:pPr>
            <a:r>
              <a:rPr lang="en-US" sz="2000" i="1" dirty="0"/>
              <a:t>				= c∙n</a:t>
            </a:r>
            <a:r>
              <a:rPr lang="en-US" sz="2000" dirty="0"/>
              <a:t>log</a:t>
            </a:r>
            <a:r>
              <a:rPr lang="en-US" sz="2000" baseline="-25000" dirty="0"/>
              <a:t>2</a:t>
            </a:r>
            <a:r>
              <a:rPr lang="en-US" sz="2000" i="1" dirty="0"/>
              <a:t>n.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Thus, </a:t>
            </a:r>
            <a:r>
              <a:rPr lang="en-US" sz="2000" i="1" dirty="0"/>
              <a:t>h </a:t>
            </a:r>
            <a:r>
              <a:rPr lang="en-US" sz="2000" i="1" dirty="0">
                <a:latin typeface="Cambria Math"/>
                <a:cs typeface="Cambria Math"/>
              </a:rPr>
              <a:t>∈  </a:t>
            </a:r>
            <a:r>
              <a:rPr lang="en-US" sz="2000" dirty="0" err="1"/>
              <a:t>Ω</a:t>
            </a:r>
            <a:r>
              <a:rPr lang="en-US" sz="2000" dirty="0">
                <a:cs typeface="Cambria Math"/>
              </a:rPr>
              <a:t>(</a:t>
            </a:r>
            <a:r>
              <a:rPr lang="en-US" sz="2000" i="1" dirty="0" err="1">
                <a:cs typeface="Cambria Math"/>
              </a:rPr>
              <a:t>n</a:t>
            </a:r>
            <a:r>
              <a:rPr lang="en-US" sz="2000" dirty="0" err="1">
                <a:cs typeface="Cambria Math"/>
              </a:rPr>
              <a:t>log</a:t>
            </a:r>
            <a:r>
              <a:rPr lang="en-US" sz="2000" i="1" dirty="0" err="1">
                <a:cs typeface="Cambria Math"/>
              </a:rPr>
              <a:t>n</a:t>
            </a:r>
            <a:r>
              <a:rPr lang="en-US" sz="2000" dirty="0">
                <a:cs typeface="Cambria Math"/>
              </a:rPr>
              <a:t>).</a:t>
            </a:r>
          </a:p>
          <a:p>
            <a:pPr marL="0" indent="0">
              <a:buNone/>
            </a:pPr>
            <a:r>
              <a:rPr lang="en-US" sz="2000" i="1" dirty="0">
                <a:latin typeface="Cambria Math"/>
                <a:cs typeface="Cambria Math"/>
              </a:rPr>
              <a:t>						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5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009321"/>
              </p:ext>
            </p:extLst>
          </p:nvPr>
        </p:nvGraphicFramePr>
        <p:xfrm>
          <a:off x="3421647" y="2883740"/>
          <a:ext cx="5516423" cy="312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VISIO" r:id="rId4" imgW="7208640" imgH="4082400" progId="Visio.Drawing.6">
                  <p:embed/>
                </p:oleObj>
              </mc:Choice>
              <mc:Fallback>
                <p:oleObj name="VISIO" r:id="rId4" imgW="7208640" imgH="4082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647" y="2883740"/>
                        <a:ext cx="5516423" cy="312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61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72" y="1417638"/>
            <a:ext cx="8487078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Theorem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Every comparison sort requires </a:t>
            </a:r>
            <a:r>
              <a:rPr lang="en-US" dirty="0" err="1">
                <a:solidFill>
                  <a:schemeClr val="accent2"/>
                </a:solidFill>
              </a:rPr>
              <a:t>Ω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 err="1">
                <a:solidFill>
                  <a:schemeClr val="accent2"/>
                </a:solidFill>
              </a:rPr>
              <a:t>n</a:t>
            </a:r>
            <a:r>
              <a:rPr lang="en-US" dirty="0" err="1">
                <a:solidFill>
                  <a:schemeClr val="accent2"/>
                </a:solidFill>
              </a:rPr>
              <a:t>log</a:t>
            </a:r>
            <a:r>
              <a:rPr lang="en-US" i="1" dirty="0" err="1">
                <a:solidFill>
                  <a:schemeClr val="accent2"/>
                </a:solidFill>
              </a:rPr>
              <a:t>n</a:t>
            </a:r>
            <a:r>
              <a:rPr lang="en-US" dirty="0">
                <a:solidFill>
                  <a:schemeClr val="accent2"/>
                </a:solidFill>
              </a:rPr>
              <a:t>) in the worst-case.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Proof</a:t>
            </a:r>
            <a:r>
              <a:rPr lang="en-US" dirty="0"/>
              <a:t>: Given a comparison sort, we look at the decision tree it generates on an input of size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Each path from root to leaf is one possible sequence of comparisons</a:t>
            </a:r>
          </a:p>
          <a:p>
            <a:r>
              <a:rPr lang="en-US" dirty="0"/>
              <a:t>Length of the path is the number of comparisons for that instance</a:t>
            </a:r>
          </a:p>
          <a:p>
            <a:r>
              <a:rPr lang="en-US" dirty="0"/>
              <a:t>Height of the tree is the worst-case path length (number of comparisons)</a:t>
            </a:r>
          </a:p>
          <a:p>
            <a:pPr marL="0" indent="0">
              <a:buNone/>
            </a:pPr>
            <a:r>
              <a:rPr lang="en-US" dirty="0"/>
              <a:t>Height of the tree is </a:t>
            </a:r>
            <a:r>
              <a:rPr lang="en-US" dirty="0" err="1"/>
              <a:t>Ω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 by the previous claim. Hence, every comparison sort requires </a:t>
            </a:r>
            <a:r>
              <a:rPr lang="en-US" dirty="0" err="1"/>
              <a:t>Ω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dirty="0" err="1"/>
              <a:t>log</a:t>
            </a:r>
            <a:r>
              <a:rPr lang="en-US" i="1" dirty="0" err="1"/>
              <a:t>n</a:t>
            </a:r>
            <a:r>
              <a:rPr lang="en-US" dirty="0"/>
              <a:t>) comparisons.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Sorting Lower Bound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9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A3E6C"/>
      </a:dk2>
      <a:lt2>
        <a:srgbClr val="EEECE1"/>
      </a:lt2>
      <a:accent1>
        <a:srgbClr val="64A7F9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CCFF66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19355</TotalTime>
  <Words>421</Words>
  <Application>Microsoft Macintosh PowerPoint</Application>
  <PresentationFormat>On-screen Show (4:3)</PresentationFormat>
  <Paragraphs>74</Paragraphs>
  <Slides>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Mangal</vt:lpstr>
      <vt:lpstr>Times New Roman</vt:lpstr>
      <vt:lpstr>Office Theme</vt:lpstr>
      <vt:lpstr>VISIO</vt:lpstr>
      <vt:lpstr>Sorting Lower Bound</vt:lpstr>
      <vt:lpstr>Comparison Based Sorting</vt:lpstr>
      <vt:lpstr>Counting Comparisons</vt:lpstr>
      <vt:lpstr>Decision Tree Example</vt:lpstr>
      <vt:lpstr>Height of a Decision Tree</vt:lpstr>
      <vt:lpstr>Lower Bound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Guarnera, Heather</cp:lastModifiedBy>
  <cp:revision>175</cp:revision>
  <cp:lastPrinted>2018-10-02T17:17:59Z</cp:lastPrinted>
  <dcterms:created xsi:type="dcterms:W3CDTF">2010-04-12T23:12:02Z</dcterms:created>
  <dcterms:modified xsi:type="dcterms:W3CDTF">2018-10-02T17:18:49Z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