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8" r:id="rId1"/>
  </p:sldMasterIdLst>
  <p:sldIdLst>
    <p:sldId id="295" r:id="rId2"/>
    <p:sldId id="296" r:id="rId3"/>
    <p:sldId id="297" r:id="rId4"/>
    <p:sldId id="298" r:id="rId5"/>
    <p:sldId id="300" r:id="rId6"/>
    <p:sldId id="302" r:id="rId7"/>
    <p:sldId id="306" r:id="rId8"/>
    <p:sldId id="304" r:id="rId9"/>
    <p:sldId id="307" r:id="rId10"/>
    <p:sldId id="30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7" autoAdjust="0"/>
    <p:restoredTop sz="94660"/>
  </p:normalViewPr>
  <p:slideViewPr>
    <p:cSldViewPr>
      <p:cViewPr varScale="1">
        <p:scale>
          <a:sx n="97" d="100"/>
          <a:sy n="97" d="100"/>
        </p:scale>
        <p:origin x="-20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15220D-0BB5-4C71-B862-812B075D02FE}" type="datetimeFigureOut">
              <a:rPr lang="en-US" smtClean="0"/>
              <a:pPr/>
              <a:t>1/23/16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 Circuits </a:t>
            </a:r>
            <a:br>
              <a:rPr lang="en-US" dirty="0" smtClean="0"/>
            </a:br>
            <a:r>
              <a:rPr lang="en-US" dirty="0" smtClean="0"/>
              <a:t>(Studied in depth in Chapter 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Electronic circuits; each input/output signal  can be viewed as a 0 or 1. </a:t>
            </a:r>
          </a:p>
          <a:p>
            <a:pPr lvl="1"/>
            <a:r>
              <a:rPr lang="en-US" sz="1600" dirty="0" smtClean="0"/>
              <a:t>0    represents </a:t>
            </a:r>
            <a:r>
              <a:rPr lang="en-US" sz="1600" b="1" dirty="0" smtClean="0"/>
              <a:t>False</a:t>
            </a:r>
          </a:p>
          <a:p>
            <a:pPr lvl="1"/>
            <a:r>
              <a:rPr lang="en-US" sz="1600" dirty="0" smtClean="0"/>
              <a:t>1    represents </a:t>
            </a:r>
            <a:r>
              <a:rPr lang="en-US" sz="1600" b="1" dirty="0" smtClean="0"/>
              <a:t>True</a:t>
            </a:r>
          </a:p>
          <a:p>
            <a:r>
              <a:rPr lang="en-US" sz="1600" dirty="0" smtClean="0"/>
              <a:t>Complicated circuits are constructed from three basic circuits called gates.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 lvl="1"/>
            <a:r>
              <a:rPr lang="en-US" sz="1400" dirty="0" smtClean="0"/>
              <a:t>The inverter  (</a:t>
            </a:r>
            <a:r>
              <a:rPr lang="en-US" sz="1400" b="1" dirty="0" smtClean="0"/>
              <a:t>NOT gate</a:t>
            </a:r>
            <a:r>
              <a:rPr lang="en-US" sz="1400" dirty="0" smtClean="0"/>
              <a:t>)takes an input bit and produces the negation of that bit.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b="1" dirty="0" smtClean="0"/>
              <a:t>OR gate </a:t>
            </a:r>
            <a:r>
              <a:rPr lang="en-US" sz="1400" dirty="0" smtClean="0"/>
              <a:t>takes two input bits and produces the value equivalent to the disjunction of the two bits.</a:t>
            </a:r>
          </a:p>
          <a:p>
            <a:pPr lvl="1"/>
            <a:r>
              <a:rPr lang="en-US" sz="1400" dirty="0" smtClean="0"/>
              <a:t>The </a:t>
            </a:r>
            <a:r>
              <a:rPr lang="en-US" sz="1400" b="1" dirty="0" smtClean="0"/>
              <a:t>AND gate </a:t>
            </a:r>
            <a:r>
              <a:rPr lang="en-US" sz="1400" dirty="0" smtClean="0"/>
              <a:t>takes two input bits and produces the value equivalent to the conjunction of the two bits.</a:t>
            </a:r>
          </a:p>
          <a:p>
            <a:r>
              <a:rPr lang="en-US" sz="1600" dirty="0" smtClean="0"/>
              <a:t>More complicated digital circuits can be constructed by combining these basic circuits  to produce the desired output given the input signals by building a circuit for each piece of the output expression and then combining them. For example:</a:t>
            </a:r>
          </a:p>
        </p:txBody>
      </p:sp>
      <p:pic>
        <p:nvPicPr>
          <p:cNvPr id="4" name="Picture 3" descr="new_figure_2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3200400"/>
            <a:ext cx="4210812" cy="543306"/>
          </a:xfrm>
          <a:prstGeom prst="rect">
            <a:avLst/>
          </a:prstGeom>
        </p:spPr>
      </p:pic>
      <p:pic>
        <p:nvPicPr>
          <p:cNvPr id="5" name="Picture 4" descr="new_figure_2_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6600" y="5715000"/>
            <a:ext cx="3016758" cy="688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of Propositional Logic: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English to Propositional Logic</a:t>
            </a:r>
          </a:p>
          <a:p>
            <a:r>
              <a:rPr lang="en-US" dirty="0" smtClean="0"/>
              <a:t>System Specifications</a:t>
            </a:r>
          </a:p>
          <a:p>
            <a:r>
              <a:rPr lang="en-US" dirty="0" smtClean="0"/>
              <a:t>Boolean Searching</a:t>
            </a:r>
          </a:p>
          <a:p>
            <a:r>
              <a:rPr lang="en-US" dirty="0" smtClean="0"/>
              <a:t>Logic Puzzles</a:t>
            </a:r>
          </a:p>
          <a:p>
            <a:r>
              <a:rPr lang="en-US" dirty="0" smtClean="0"/>
              <a:t>Logic Circuits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convert an English sentence to a statement in propositional logic</a:t>
            </a:r>
          </a:p>
          <a:p>
            <a:pPr lvl="1"/>
            <a:r>
              <a:rPr lang="en-US" dirty="0" smtClean="0"/>
              <a:t>Identify atomic propositions and represent using propositional variables.</a:t>
            </a:r>
          </a:p>
          <a:p>
            <a:pPr lvl="1"/>
            <a:r>
              <a:rPr lang="en-US" dirty="0" smtClean="0"/>
              <a:t>Determine appropriate logical connectives</a:t>
            </a:r>
          </a:p>
          <a:p>
            <a:r>
              <a:rPr lang="en-US" dirty="0" smtClean="0"/>
              <a:t>“If I go to </a:t>
            </a:r>
            <a:r>
              <a:rPr lang="en-US" dirty="0" err="1" smtClean="0"/>
              <a:t>Harry’s</a:t>
            </a:r>
            <a:r>
              <a:rPr lang="en-US" dirty="0" smtClean="0"/>
              <a:t> or to the country, I will not go shopping.”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: I go to </a:t>
            </a:r>
            <a:r>
              <a:rPr lang="en-US" dirty="0" err="1" smtClean="0"/>
              <a:t>Harry’s</a:t>
            </a:r>
            <a:endParaRPr lang="en-US" dirty="0" smtClean="0"/>
          </a:p>
          <a:p>
            <a:pPr lvl="1"/>
            <a:r>
              <a:rPr lang="en-US" dirty="0" smtClean="0"/>
              <a:t>q: I go to the country.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:  I will go shopping.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562600" y="5562600"/>
            <a:ext cx="2065973" cy="38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76800" y="4419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4876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</a:t>
            </a:r>
            <a:r>
              <a:rPr lang="en-US" sz="2800" i="1" dirty="0" smtClean="0"/>
              <a:t>p</a:t>
            </a:r>
            <a:r>
              <a:rPr lang="en-US" sz="2800" dirty="0" smtClean="0"/>
              <a:t> or </a:t>
            </a:r>
            <a:r>
              <a:rPr lang="en-US" sz="2800" i="1" dirty="0" smtClean="0"/>
              <a:t>q</a:t>
            </a:r>
            <a:r>
              <a:rPr lang="en-US" sz="2800" dirty="0" smtClean="0"/>
              <a:t> then not </a:t>
            </a:r>
            <a:r>
              <a:rPr lang="en-US" sz="2800" i="1" dirty="0" smtClean="0"/>
              <a:t>r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Problem:</a:t>
            </a:r>
            <a:r>
              <a:rPr lang="en-US" dirty="0" smtClean="0"/>
              <a:t> Translate the following sentence into propositional logic:</a:t>
            </a:r>
          </a:p>
          <a:p>
            <a:pPr>
              <a:buNone/>
            </a:pPr>
            <a:r>
              <a:rPr lang="en-US" dirty="0" smtClean="0"/>
              <a:t> “You can access the Internet from campus only if you are a computer science major or you are not a freshman.”</a:t>
            </a:r>
          </a:p>
          <a:p>
            <a:pPr>
              <a:buNone/>
            </a:pPr>
            <a:r>
              <a:rPr lang="en-US" b="1" dirty="0" smtClean="0"/>
              <a:t>  One Solution</a:t>
            </a:r>
            <a:r>
              <a:rPr lang="en-US" dirty="0" smtClean="0"/>
              <a:t>: 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,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 represent respectively “You can access the internet from campus,” “You are a computer science major,” and “You are a freshman.”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latin typeface="Cambria Math"/>
                <a:ea typeface="Cambria Math"/>
              </a:rPr>
              <a:t>a→ (c ∨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and Software engineers take requirements in English and express them in a precise specification language based on logic.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Express in propositional logic:</a:t>
            </a:r>
          </a:p>
          <a:p>
            <a:pPr>
              <a:buNone/>
            </a:pPr>
            <a:r>
              <a:rPr lang="en-US" dirty="0" smtClean="0"/>
              <a:t>  “The automated reply cannot be sent when the file system is full”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One possible solution: Let </a:t>
            </a:r>
            <a:r>
              <a:rPr lang="en-US" i="1" dirty="0" smtClean="0"/>
              <a:t>p</a:t>
            </a:r>
            <a:r>
              <a:rPr lang="en-US" dirty="0" smtClean="0"/>
              <a:t> denote “The automated reply can be sent” and </a:t>
            </a:r>
            <a:r>
              <a:rPr lang="en-US" i="1" dirty="0" smtClean="0"/>
              <a:t>q</a:t>
            </a:r>
            <a:r>
              <a:rPr lang="en-US" dirty="0" smtClean="0"/>
              <a:t> denote “The file system is full.”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q→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Consistent 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list of propositions is </a:t>
            </a:r>
            <a:r>
              <a:rPr lang="en-US" i="1" dirty="0" smtClean="0"/>
              <a:t>consistent</a:t>
            </a:r>
            <a:r>
              <a:rPr lang="en-US" dirty="0" smtClean="0"/>
              <a:t> if it is possible to assign truth values to the proposition variables so that each proposition is true.</a:t>
            </a:r>
          </a:p>
          <a:p>
            <a:pPr>
              <a:buNone/>
            </a:pPr>
            <a:r>
              <a:rPr lang="en-US" b="1" dirty="0" smtClean="0"/>
              <a:t>   Exercise</a:t>
            </a:r>
            <a:r>
              <a:rPr lang="en-US" dirty="0" smtClean="0"/>
              <a:t>: Are these specifications consistent?</a:t>
            </a:r>
          </a:p>
          <a:p>
            <a:pPr lvl="1"/>
            <a:r>
              <a:rPr lang="en-US" sz="1800" dirty="0" smtClean="0"/>
              <a:t>“The diagnostic message </a:t>
            </a:r>
            <a:r>
              <a:rPr lang="en-US" sz="1800" dirty="0" smtClean="0"/>
              <a:t>is </a:t>
            </a:r>
            <a:r>
              <a:rPr lang="en-US" sz="1800" dirty="0" smtClean="0"/>
              <a:t>stored in the buffer or it is retransmitted.”</a:t>
            </a:r>
          </a:p>
          <a:p>
            <a:pPr lvl="1"/>
            <a:r>
              <a:rPr lang="en-US" sz="1800" dirty="0" smtClean="0"/>
              <a:t>“The diagnostic message is not stored in the buffer.”</a:t>
            </a:r>
          </a:p>
          <a:p>
            <a:pPr lvl="1"/>
            <a:r>
              <a:rPr lang="en-US" sz="1800" dirty="0" smtClean="0"/>
              <a:t>“If the diagnostic message is stored in the buffer, then it is retransmitted.”</a:t>
            </a:r>
          </a:p>
          <a:p>
            <a:pPr>
              <a:buNone/>
            </a:pPr>
            <a:r>
              <a:rPr lang="en-US" sz="2000" b="1" dirty="0" smtClean="0"/>
              <a:t>    Solution</a:t>
            </a:r>
            <a:r>
              <a:rPr lang="en-US" sz="2000" dirty="0" smtClean="0"/>
              <a:t>: Let p denote “The diagnostic message is </a:t>
            </a:r>
            <a:r>
              <a:rPr lang="en-US" sz="2000" dirty="0" smtClean="0"/>
              <a:t>stored </a:t>
            </a:r>
            <a:r>
              <a:rPr lang="en-US" sz="2000" dirty="0" smtClean="0"/>
              <a:t>in the buffer.” Let q denote “The diagnostic message is retransmitted” The specification can be written as:</a:t>
            </a:r>
            <a:r>
              <a:rPr lang="en-US" sz="2000" dirty="0" smtClean="0">
                <a:latin typeface="Cambria Math"/>
                <a:ea typeface="Cambria Math"/>
              </a:rPr>
              <a:t> p ∨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q,</a:t>
            </a:r>
            <a:r>
              <a:rPr lang="en-US" sz="2000" dirty="0" smtClean="0"/>
              <a:t>  </a:t>
            </a:r>
            <a:r>
              <a:rPr lang="en-US" sz="2000" i="1" dirty="0" smtClean="0">
                <a:latin typeface="Cambria Math"/>
                <a:ea typeface="Cambria Math"/>
              </a:rPr>
              <a:t>p→ q</a:t>
            </a:r>
            <a:r>
              <a:rPr lang="en-US" sz="2000" dirty="0" smtClean="0">
                <a:latin typeface="Cambria Math"/>
                <a:ea typeface="Cambria Math"/>
              </a:rPr>
              <a:t>,  ¬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 smtClean="0"/>
              <a:t>.   When p is false and q is true all three statements are true. So the specification is consistent.</a:t>
            </a:r>
            <a:endParaRPr lang="en-US" dirty="0" smtClean="0"/>
          </a:p>
          <a:p>
            <a:pPr lvl="1"/>
            <a:r>
              <a:rPr lang="en-US" sz="1800" dirty="0" smtClean="0"/>
              <a:t>What if “The diagnostic message is not retransmitted” is added.</a:t>
            </a:r>
          </a:p>
          <a:p>
            <a:pPr lvl="1">
              <a:buNone/>
            </a:pPr>
            <a:r>
              <a:rPr lang="en-US" sz="1800" dirty="0" smtClean="0"/>
              <a:t>     </a:t>
            </a:r>
            <a:r>
              <a:rPr lang="en-US" sz="1800" b="1" dirty="0" smtClean="0"/>
              <a:t>Solution</a:t>
            </a:r>
            <a:r>
              <a:rPr lang="en-US" sz="1800" dirty="0" smtClean="0"/>
              <a:t>: Now we are adding </a:t>
            </a:r>
            <a:r>
              <a:rPr lang="en-US" sz="1800" dirty="0" smtClean="0">
                <a:latin typeface="Cambria Math"/>
                <a:ea typeface="Cambria Math"/>
              </a:rPr>
              <a:t>¬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1800" dirty="0" smtClean="0"/>
              <a:t> and there is no </a:t>
            </a:r>
            <a:r>
              <a:rPr lang="en-US" sz="1800" dirty="0" smtClean="0"/>
              <a:t>satisfying  </a:t>
            </a:r>
            <a:r>
              <a:rPr lang="en-US" sz="1800" dirty="0" smtClean="0"/>
              <a:t>assignment. So the specification is not consistent. 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Consistent 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1800" dirty="0" smtClean="0"/>
              <a:t>“</a:t>
            </a:r>
            <a:r>
              <a:rPr lang="en-US" sz="1800" dirty="0" smtClean="0"/>
              <a:t>The diagnostic message </a:t>
            </a:r>
            <a:r>
              <a:rPr lang="en-US" sz="1800" dirty="0" smtClean="0"/>
              <a:t>is </a:t>
            </a:r>
            <a:r>
              <a:rPr lang="en-US" sz="1800" dirty="0" smtClean="0"/>
              <a:t>stored in the buffer or it is retransmitted.”</a:t>
            </a:r>
          </a:p>
          <a:p>
            <a:pPr lvl="1"/>
            <a:r>
              <a:rPr lang="en-US" sz="1800" dirty="0" smtClean="0"/>
              <a:t>“The diagnostic message is not stored in the buffer.”</a:t>
            </a:r>
          </a:p>
          <a:p>
            <a:pPr lvl="1"/>
            <a:r>
              <a:rPr lang="en-US" sz="1800" dirty="0" smtClean="0"/>
              <a:t>“If the diagnostic message is stored in the buffer, then it is retransmitted.</a:t>
            </a:r>
            <a:r>
              <a:rPr lang="en-US" sz="1800" dirty="0" smtClean="0"/>
              <a:t>”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dirty="0" smtClean="0"/>
              <a:t>What </a:t>
            </a:r>
            <a:r>
              <a:rPr lang="en-US" sz="1800" dirty="0" smtClean="0"/>
              <a:t>if “The diagnostic message is not retransmitted” is added</a:t>
            </a:r>
            <a:r>
              <a:rPr lang="en-US" sz="1800" dirty="0" smtClean="0"/>
              <a:t>.</a:t>
            </a:r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1778"/>
              </p:ext>
            </p:extLst>
          </p:nvPr>
        </p:nvGraphicFramePr>
        <p:xfrm>
          <a:off x="1295400" y="3962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p ∨ q</a:t>
                      </a:r>
                      <a:endParaRPr lang="en-US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¬p</a:t>
                      </a:r>
                      <a:endParaRPr lang="en-US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s-IS" dirty="0" smtClean="0"/>
                        <a:t>p→ q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 smtClean="0"/>
                        <a:t>¬q</a:t>
                      </a:r>
                      <a:endParaRPr lang="en-US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29000" y="4724400"/>
            <a:ext cx="2819400" cy="381000"/>
          </a:xfrm>
          <a:prstGeom prst="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64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An island has two kinds of inhabitants, </a:t>
            </a:r>
            <a:r>
              <a:rPr lang="en-US" sz="2000" i="1" dirty="0" smtClean="0"/>
              <a:t>knights</a:t>
            </a:r>
            <a:r>
              <a:rPr lang="en-US" sz="2000" dirty="0" smtClean="0"/>
              <a:t>, who always tell the truth, and </a:t>
            </a:r>
            <a:r>
              <a:rPr lang="en-US" sz="2000" i="1" dirty="0" smtClean="0"/>
              <a:t>knaves</a:t>
            </a:r>
            <a:r>
              <a:rPr lang="en-US" sz="2000" dirty="0" smtClean="0"/>
              <a:t>, who always lie. </a:t>
            </a:r>
          </a:p>
          <a:p>
            <a:r>
              <a:rPr lang="en-US" sz="2000" dirty="0" smtClean="0"/>
              <a:t>You go to the island and meet A and B. </a:t>
            </a:r>
          </a:p>
          <a:p>
            <a:pPr lvl="1"/>
            <a:r>
              <a:rPr lang="en-US" sz="2000" dirty="0" smtClean="0"/>
              <a:t>A says “B is a knight.”</a:t>
            </a:r>
          </a:p>
          <a:p>
            <a:pPr lvl="1"/>
            <a:r>
              <a:rPr lang="en-US" sz="2000" dirty="0" smtClean="0"/>
              <a:t>B says “The two of us are of opposite types.”</a:t>
            </a:r>
          </a:p>
          <a:p>
            <a:pPr>
              <a:buNone/>
            </a:pPr>
            <a:r>
              <a:rPr lang="en-US" sz="2000" b="1" dirty="0" smtClean="0"/>
              <a:t>    Example</a:t>
            </a:r>
            <a:r>
              <a:rPr lang="en-US" sz="2000" dirty="0" smtClean="0"/>
              <a:t>: What are the types of A and B?</a:t>
            </a:r>
          </a:p>
          <a:p>
            <a:endParaRPr lang="en-US" dirty="0"/>
          </a:p>
        </p:txBody>
      </p:sp>
      <p:pic>
        <p:nvPicPr>
          <p:cNvPr id="4" name="Picture 3" descr="0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914400"/>
            <a:ext cx="874014" cy="102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114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Raymond </a:t>
            </a:r>
            <a:r>
              <a:rPr lang="en-US" dirty="0" err="1" smtClean="0"/>
              <a:t>Smullyan</a:t>
            </a:r>
            <a:endParaRPr lang="en-US" dirty="0" smtClean="0"/>
          </a:p>
          <a:p>
            <a:r>
              <a:rPr lang="en-US" dirty="0" smtClean="0"/>
              <a:t>(Born 1919)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An island has two kinds of inhabitants, </a:t>
            </a:r>
            <a:r>
              <a:rPr lang="en-US" sz="2000" i="1" dirty="0" smtClean="0"/>
              <a:t>knights</a:t>
            </a:r>
            <a:r>
              <a:rPr lang="en-US" sz="2000" dirty="0" smtClean="0"/>
              <a:t>, who always tell the truth, and </a:t>
            </a:r>
            <a:r>
              <a:rPr lang="en-US" sz="2000" i="1" dirty="0" smtClean="0"/>
              <a:t>knaves</a:t>
            </a:r>
            <a:r>
              <a:rPr lang="en-US" sz="2000" dirty="0" smtClean="0"/>
              <a:t>, who always lie. </a:t>
            </a:r>
          </a:p>
          <a:p>
            <a:r>
              <a:rPr lang="en-US" sz="2000" dirty="0" smtClean="0"/>
              <a:t>You go to the island and meet A and B. </a:t>
            </a:r>
          </a:p>
          <a:p>
            <a:pPr lvl="1"/>
            <a:r>
              <a:rPr lang="en-US" sz="2000" dirty="0" smtClean="0"/>
              <a:t>A says “B is a knight.”</a:t>
            </a:r>
          </a:p>
          <a:p>
            <a:pPr lvl="1"/>
            <a:r>
              <a:rPr lang="en-US" sz="2000" dirty="0" smtClean="0"/>
              <a:t>B says “The two of us are of opposite types.”</a:t>
            </a:r>
          </a:p>
          <a:p>
            <a:pPr>
              <a:buNone/>
            </a:pPr>
            <a:r>
              <a:rPr lang="en-US" sz="2000" b="1" dirty="0" smtClean="0"/>
              <a:t>    Example</a:t>
            </a:r>
            <a:r>
              <a:rPr lang="en-US" sz="2000" dirty="0" smtClean="0"/>
              <a:t>: What are the types of A and B?</a:t>
            </a:r>
          </a:p>
          <a:p>
            <a:pPr>
              <a:buNone/>
            </a:pPr>
            <a:r>
              <a:rPr lang="en-US" sz="2000" b="1" dirty="0" smtClean="0"/>
              <a:t>    Solution: </a:t>
            </a:r>
            <a:r>
              <a:rPr lang="en-US" sz="2000" dirty="0" smtClean="0"/>
              <a:t>Let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 smtClean="0"/>
              <a:t> and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 smtClean="0"/>
              <a:t> be the statements that A is a knight and B is a knight, respectively. So, then </a:t>
            </a:r>
            <a:r>
              <a:rPr lang="en-US" sz="2000" i="1" dirty="0" smtClean="0">
                <a:sym typeface="Symbol"/>
              </a:rPr>
              <a:t>p</a:t>
            </a:r>
            <a:r>
              <a:rPr lang="en-US" sz="2000" dirty="0" smtClean="0">
                <a:sym typeface="Symbol"/>
              </a:rPr>
              <a:t> represents the proposition that A is a knave and </a:t>
            </a:r>
            <a:r>
              <a:rPr lang="en-US" sz="2000" i="1" dirty="0" smtClean="0">
                <a:sym typeface="Symbol"/>
              </a:rPr>
              <a:t>q</a:t>
            </a:r>
            <a:r>
              <a:rPr lang="en-US" sz="2000" dirty="0" smtClean="0">
                <a:sym typeface="Symbol"/>
              </a:rPr>
              <a:t> that B is a knave.</a:t>
            </a:r>
          </a:p>
          <a:p>
            <a:pPr lvl="1"/>
            <a:r>
              <a:rPr lang="en-US" sz="1800" dirty="0" smtClean="0">
                <a:sym typeface="Symbol"/>
              </a:rPr>
              <a:t>If A is a knight, then 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1800" dirty="0" smtClean="0">
                <a:sym typeface="Symbol"/>
              </a:rPr>
              <a:t>  is  true. Since knights tell the truth, </a:t>
            </a:r>
            <a:r>
              <a:rPr lang="en-US" sz="1800" i="1" dirty="0" smtClean="0">
                <a:sym typeface="Symbol"/>
              </a:rPr>
              <a:t>q </a:t>
            </a:r>
            <a:r>
              <a:rPr lang="en-US" sz="1800" dirty="0" smtClean="0">
                <a:sym typeface="Symbol"/>
              </a:rPr>
              <a:t>must also be true. Then (</a:t>
            </a:r>
            <a:r>
              <a:rPr lang="en-US" sz="1800" dirty="0" smtClean="0">
                <a:latin typeface="Cambria Math"/>
                <a:ea typeface="Cambria Math"/>
              </a:rPr>
              <a:t>p ∧</a:t>
            </a:r>
            <a:r>
              <a:rPr lang="en-US" sz="1800" i="1" dirty="0" smtClean="0">
                <a:sym typeface="Symbol"/>
              </a:rPr>
              <a:t>  </a:t>
            </a:r>
            <a:r>
              <a:rPr lang="en-US" sz="1800" dirty="0" smtClean="0">
                <a:latin typeface="Cambria Math"/>
                <a:ea typeface="Cambria Math"/>
              </a:rPr>
              <a:t>q)∨ (</a:t>
            </a:r>
            <a:r>
              <a:rPr lang="en-US" sz="1800" i="1" dirty="0" smtClean="0">
                <a:sym typeface="Symbol"/>
              </a:rPr>
              <a:t></a:t>
            </a:r>
            <a:r>
              <a:rPr lang="en-US" sz="1800" dirty="0" smtClean="0">
                <a:latin typeface="Cambria Math"/>
                <a:ea typeface="Cambria Math"/>
              </a:rPr>
              <a:t> p ∧</a:t>
            </a:r>
            <a:r>
              <a:rPr lang="en-US" sz="1800" i="1" dirty="0" smtClean="0">
                <a:sym typeface="Symbol"/>
              </a:rPr>
              <a:t> </a:t>
            </a:r>
            <a:r>
              <a:rPr lang="en-US" sz="1800" i="1" dirty="0" smtClean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sz="1800" dirty="0" smtClean="0">
                <a:ea typeface="Cambria Math" pitchFamily="18" charset="0"/>
              </a:rPr>
              <a:t>would have to be true, but it is not. So, A is not a knight and therefore </a:t>
            </a:r>
            <a:r>
              <a:rPr lang="en-US" sz="1800" i="1" dirty="0" smtClean="0">
                <a:sym typeface="Symbol"/>
              </a:rPr>
              <a:t>p </a:t>
            </a:r>
            <a:r>
              <a:rPr lang="en-US" sz="1800" dirty="0" smtClean="0">
                <a:sym typeface="Symbol"/>
              </a:rPr>
              <a:t>must be true</a:t>
            </a:r>
            <a:r>
              <a:rPr lang="en-US" sz="1800" i="1" dirty="0" smtClean="0">
                <a:sym typeface="Symbol"/>
              </a:rPr>
              <a:t>.</a:t>
            </a:r>
          </a:p>
          <a:p>
            <a:pPr lvl="1"/>
            <a:r>
              <a:rPr lang="en-US" sz="1800" dirty="0" smtClean="0">
                <a:sym typeface="Symbol"/>
              </a:rPr>
              <a:t>If A is a knave, then B must not be a knight since knaves always lie. So, then both </a:t>
            </a:r>
            <a:r>
              <a:rPr lang="en-US" sz="1800" i="1" dirty="0" smtClean="0">
                <a:sym typeface="Symbol"/>
              </a:rPr>
              <a:t>p </a:t>
            </a:r>
            <a:r>
              <a:rPr lang="en-US" sz="1800" dirty="0" smtClean="0">
                <a:sym typeface="Symbol"/>
              </a:rPr>
              <a:t>and</a:t>
            </a:r>
            <a:r>
              <a:rPr lang="en-US" sz="1800" i="1" dirty="0" smtClean="0">
                <a:sym typeface="Symbol"/>
              </a:rPr>
              <a:t> q </a:t>
            </a:r>
            <a:r>
              <a:rPr lang="en-US" sz="1800" dirty="0" smtClean="0">
                <a:sym typeface="Symbol"/>
              </a:rPr>
              <a:t>hold since both are knaves</a:t>
            </a:r>
            <a:r>
              <a:rPr lang="en-US" sz="1800" i="1" dirty="0" smtClean="0">
                <a:sym typeface="Symbol"/>
              </a:rPr>
              <a:t>.</a:t>
            </a:r>
            <a:endParaRPr lang="en-US" sz="1800" dirty="0" smtClean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0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914400"/>
            <a:ext cx="874014" cy="102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34200" y="114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Raymond </a:t>
            </a:r>
            <a:r>
              <a:rPr lang="en-US" dirty="0" err="1" smtClean="0"/>
              <a:t>Smullyan</a:t>
            </a:r>
            <a:endParaRPr lang="en-US" dirty="0" smtClean="0"/>
          </a:p>
          <a:p>
            <a:r>
              <a:rPr lang="en-US" dirty="0" smtClean="0"/>
              <a:t>(Born 1919)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1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6828</TotalTime>
  <Words>972</Words>
  <Application>Microsoft Macintosh PowerPoint</Application>
  <PresentationFormat>On-screen Show (4:3)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Wingdings 2</vt:lpstr>
      <vt:lpstr>Cambria Math</vt:lpstr>
      <vt:lpstr>Flow</vt:lpstr>
      <vt:lpstr>Applications of Propositional Logic</vt:lpstr>
      <vt:lpstr>Applications of Propositional Logic: Summary</vt:lpstr>
      <vt:lpstr>Translating English Sentences</vt:lpstr>
      <vt:lpstr>Example</vt:lpstr>
      <vt:lpstr>System Specifications</vt:lpstr>
      <vt:lpstr>Consistent System Specifications</vt:lpstr>
      <vt:lpstr>Consistent System Specifications</vt:lpstr>
      <vt:lpstr>Logic Puzzles</vt:lpstr>
      <vt:lpstr>Logic Puzzles</vt:lpstr>
      <vt:lpstr>Logic Circuits  (Studied in depth in Chapter 12)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496</cp:revision>
  <cp:lastPrinted>2016-01-23T16:12:16Z</cp:lastPrinted>
  <dcterms:created xsi:type="dcterms:W3CDTF">2011-03-15T17:55:35Z</dcterms:created>
  <dcterms:modified xsi:type="dcterms:W3CDTF">2016-01-23T16:54:14Z</dcterms:modified>
</cp:coreProperties>
</file>