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28" r:id="rId1"/>
  </p:sldMasterIdLst>
  <p:notesMasterIdLst>
    <p:notesMasterId r:id="rId26"/>
  </p:notesMasterIdLst>
  <p:handoutMasterIdLst>
    <p:handoutMasterId r:id="rId27"/>
  </p:handoutMasterIdLst>
  <p:sldIdLst>
    <p:sldId id="321" r:id="rId2"/>
    <p:sldId id="358" r:id="rId3"/>
    <p:sldId id="322" r:id="rId4"/>
    <p:sldId id="325" r:id="rId5"/>
    <p:sldId id="326" r:id="rId6"/>
    <p:sldId id="328" r:id="rId7"/>
    <p:sldId id="332" r:id="rId8"/>
    <p:sldId id="360" r:id="rId9"/>
    <p:sldId id="341" r:id="rId10"/>
    <p:sldId id="342" r:id="rId11"/>
    <p:sldId id="365" r:id="rId12"/>
    <p:sldId id="344" r:id="rId13"/>
    <p:sldId id="346" r:id="rId14"/>
    <p:sldId id="362" r:id="rId15"/>
    <p:sldId id="349" r:id="rId16"/>
    <p:sldId id="350" r:id="rId17"/>
    <p:sldId id="351" r:id="rId18"/>
    <p:sldId id="352" r:id="rId19"/>
    <p:sldId id="353" r:id="rId20"/>
    <p:sldId id="363" r:id="rId21"/>
    <p:sldId id="355" r:id="rId22"/>
    <p:sldId id="356" r:id="rId23"/>
    <p:sldId id="357" r:id="rId24"/>
    <p:sldId id="3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7" autoAdjust="0"/>
    <p:restoredTop sz="93066" autoAdjust="0"/>
  </p:normalViewPr>
  <p:slideViewPr>
    <p:cSldViewPr>
      <p:cViewPr varScale="1">
        <p:scale>
          <a:sx n="93" d="100"/>
          <a:sy n="93" d="100"/>
        </p:scale>
        <p:origin x="-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EA2A-0C46-ED46-913C-53712074808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F63A9-997F-7241-9E29-49A39E83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0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7AD27-26BB-8541-A294-EE01A7265CF5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A18A1-A84C-F647-80E8-977A2889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1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E91C-6DB8-144B-9AB7-5683F4378826}" type="datetime1">
              <a:rPr lang="en-US" smtClean="0"/>
              <a:t>1/26/16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8CCA-F921-C440-90D4-13628A2E689E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E663-6D14-504F-8855-F7BAE4AF16C6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F9B-EB02-1143-B59E-FD4369D72344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15AB-FB19-B14E-8220-65A0020A10ED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DD7-8EDE-C544-9DE4-3BDD24CB4D75}" type="datetime1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44F19-B6E2-D445-A801-032D44AF5CD5}" type="datetime1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78F2-DA85-814E-9448-79D7CE08B56A}" type="datetime1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2888-173A-8549-8A0A-0067B549326D}" type="datetime1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63CA-7C80-C94C-BE2C-D76ECD3FA6AB}" type="datetime1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AB4-9492-3147-ABF4-F209127CD90A}" type="datetime1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D14F3C-8D68-934D-B4DD-37294D34F737}" type="datetime1">
              <a:rPr lang="en-US" smtClean="0"/>
              <a:t>1/26/16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tags" Target="../tags/tag10.xml"/><Relationship Id="rId9" Type="http://schemas.openxmlformats.org/officeDocument/2006/relationships/tags" Target="../tags/tag11.xml"/><Relationship Id="rId10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tags" Target="../tags/tag17.xml"/><Relationship Id="rId7" Type="http://schemas.openxmlformats.org/officeDocument/2006/relationships/tags" Target="../tags/tag18.xml"/><Relationship Id="rId8" Type="http://schemas.openxmlformats.org/officeDocument/2006/relationships/tags" Target="../tags/tag19.xml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Propositional Equivalences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Proofs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                              </a:t>
            </a:r>
          </a:p>
          <a:p>
            <a:pPr>
              <a:buNone/>
            </a:pPr>
            <a:r>
              <a:rPr lang="en-US" dirty="0" smtClean="0"/>
              <a:t>            is logically equivalent to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3401" y="3429000"/>
            <a:ext cx="8338185" cy="238125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57600" y="1981200"/>
            <a:ext cx="2451735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257800" y="2514600"/>
            <a:ext cx="1271588" cy="3028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Equivalence Proofs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                              </a:t>
            </a:r>
          </a:p>
          <a:p>
            <a:pPr>
              <a:buNone/>
            </a:pPr>
            <a:r>
              <a:rPr lang="en-US" dirty="0" smtClean="0"/>
              <a:t>            is a tautology.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6" name="Picture 1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33402" y="3428999"/>
            <a:ext cx="8185785" cy="206692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657600" y="1981200"/>
            <a:ext cx="2700338" cy="3829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Screen Shot 2016-01-26 at 9.20.0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038600"/>
            <a:ext cx="24130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Disjunctive Normal Form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propositional formula is in </a:t>
            </a:r>
            <a:r>
              <a:rPr lang="en-US" i="1" dirty="0" smtClean="0"/>
              <a:t>disjunctive normal form </a:t>
            </a:r>
            <a:r>
              <a:rPr lang="en-US" dirty="0" smtClean="0"/>
              <a:t>if it consists of a disjunction  of (1, … ,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disjuncts</a:t>
            </a:r>
            <a:r>
              <a:rPr lang="en-US" dirty="0" smtClean="0"/>
              <a:t> where each </a:t>
            </a:r>
            <a:r>
              <a:rPr lang="en-US" dirty="0" err="1" smtClean="0"/>
              <a:t>disjunct</a:t>
            </a:r>
            <a:r>
              <a:rPr lang="en-US" dirty="0" smtClean="0"/>
              <a:t> consists of a conjunction of (1, …, </a:t>
            </a:r>
            <a:r>
              <a:rPr lang="en-US" i="1" dirty="0" smtClean="0"/>
              <a:t>m</a:t>
            </a:r>
            <a:r>
              <a:rPr lang="en-US" dirty="0" smtClean="0"/>
              <a:t>) atomic formulas or the negation of an atomic formula.</a:t>
            </a:r>
          </a:p>
          <a:p>
            <a:pPr lvl="1"/>
            <a:r>
              <a:rPr lang="en-US" dirty="0" smtClean="0"/>
              <a:t>Yes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Disjunctive Normal Form is important for the circuit design methods discussed in Chapter 12.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33600" y="4038600"/>
            <a:ext cx="303752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86000" y="4876800"/>
            <a:ext cx="1680210" cy="3829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Disjunctive Normal Form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every compound proposition can be put in disjunctive normal form.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Construct the truth table for the proposition. Then an equivalent proposition is the disjunction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disjuncts</a:t>
            </a:r>
            <a:r>
              <a:rPr lang="en-US" dirty="0" smtClean="0"/>
              <a:t> (where </a:t>
            </a:r>
            <a:r>
              <a:rPr lang="en-US" i="1" dirty="0" smtClean="0"/>
              <a:t>n</a:t>
            </a:r>
            <a:r>
              <a:rPr lang="en-US" dirty="0" smtClean="0"/>
              <a:t> is the number of rows for which the formula evaluates to </a:t>
            </a:r>
            <a:r>
              <a:rPr lang="en-US" b="1" dirty="0" smtClean="0"/>
              <a:t>T)</a:t>
            </a:r>
            <a:r>
              <a:rPr lang="en-US" dirty="0" smtClean="0"/>
              <a:t>. Each </a:t>
            </a:r>
            <a:r>
              <a:rPr lang="en-US" dirty="0" err="1" smtClean="0"/>
              <a:t>disjunct</a:t>
            </a:r>
            <a:r>
              <a:rPr lang="en-US" dirty="0" smtClean="0"/>
              <a:t> has m conjuncts where </a:t>
            </a:r>
            <a:r>
              <a:rPr lang="en-US" i="1" dirty="0" smtClean="0"/>
              <a:t>m</a:t>
            </a:r>
            <a:r>
              <a:rPr lang="en-US" dirty="0" smtClean="0"/>
              <a:t> is the number of distinct propositional variables. Each conjunct includes the positive form of the propositional variable if the variable is assigned </a:t>
            </a:r>
            <a:r>
              <a:rPr lang="en-US" b="1" dirty="0" smtClean="0"/>
              <a:t>T </a:t>
            </a:r>
            <a:r>
              <a:rPr lang="en-US" dirty="0" smtClean="0"/>
              <a:t>in that row and the negated form if the variable is assigned </a:t>
            </a:r>
            <a:r>
              <a:rPr lang="en-US" b="1" dirty="0" smtClean="0"/>
              <a:t>F</a:t>
            </a:r>
            <a:r>
              <a:rPr lang="en-US" dirty="0" smtClean="0"/>
              <a:t> in that row.  This proposition is in  disjunctive normal from.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Disjunctive Normal Form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Find the Disjunctive Normal Form (DNF) of </a:t>
            </a:r>
          </a:p>
          <a:p>
            <a:pPr>
              <a:buNone/>
            </a:pPr>
            <a:r>
              <a:rPr lang="en-US" dirty="0" smtClean="0"/>
              <a:t>               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∨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)→¬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This proposition is true when </a:t>
            </a:r>
            <a:r>
              <a:rPr lang="en-US" i="1" dirty="0" smtClean="0"/>
              <a:t>r</a:t>
            </a:r>
            <a:r>
              <a:rPr lang="en-US" dirty="0" smtClean="0"/>
              <a:t> is false or when both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are false.</a:t>
            </a:r>
          </a:p>
          <a:p>
            <a:pPr>
              <a:buNone/>
            </a:pPr>
            <a:r>
              <a:rPr lang="en-US" dirty="0" smtClean="0"/>
              <a:t>                   (</a:t>
            </a:r>
            <a:r>
              <a:rPr lang="en-US" dirty="0" smtClean="0">
                <a:latin typeface="Cambria Math"/>
                <a:ea typeface="Cambria Math"/>
              </a:rPr>
              <a:t>¬ 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 ¬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∨ ¬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Conjunctive Normal Form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compound proposition is in </a:t>
            </a:r>
            <a:r>
              <a:rPr lang="en-US" i="1" dirty="0" smtClean="0"/>
              <a:t>Conjunctive Normal Form </a:t>
            </a:r>
            <a:r>
              <a:rPr lang="en-US" dirty="0" smtClean="0"/>
              <a:t>(CNF) if it is a conjunction of disjunctions.</a:t>
            </a:r>
          </a:p>
          <a:p>
            <a:r>
              <a:rPr lang="en-US" dirty="0" smtClean="0"/>
              <a:t>Every proposition can be put in an equivalent CNF.</a:t>
            </a:r>
          </a:p>
          <a:p>
            <a:r>
              <a:rPr lang="en-US" dirty="0" smtClean="0"/>
              <a:t>Conjunctive Normal Form (CNF) can be obtained by eliminating implications, moving negation inwards and using the distributive  and associative laws.</a:t>
            </a:r>
          </a:p>
          <a:p>
            <a:r>
              <a:rPr lang="en-US" dirty="0" smtClean="0"/>
              <a:t>Important in resolution theorem proving used in artificial Intelligence (AI).</a:t>
            </a:r>
          </a:p>
          <a:p>
            <a:r>
              <a:rPr lang="en-US" dirty="0" smtClean="0"/>
              <a:t>A  compound proposition can be put in conjunctive normal form through repeated application of the logical equivalences covered 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Conjunctive Normal Form (optional)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   Put the following into CNF: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Eliminate implication signs:</a:t>
            </a:r>
          </a:p>
          <a:p>
            <a:pPr marL="880110" lvl="1" indent="-514350">
              <a:buNone/>
            </a:pPr>
            <a:endParaRPr lang="en-US" dirty="0" smtClean="0"/>
          </a:p>
          <a:p>
            <a:pPr marL="880110" lvl="1" indent="-514350">
              <a:buFont typeface="+mj-lt"/>
              <a:buAutoNum type="arabicPeriod" startAt="2"/>
            </a:pPr>
            <a:r>
              <a:rPr lang="en-US" dirty="0" smtClean="0"/>
              <a:t>Move negation inwards; eliminate double negation:</a:t>
            </a:r>
          </a:p>
          <a:p>
            <a:pPr marL="880110" lvl="1" indent="-514350">
              <a:buNone/>
            </a:pPr>
            <a:endParaRPr lang="en-US" dirty="0" smtClean="0"/>
          </a:p>
          <a:p>
            <a:pPr marL="880110" lvl="1" indent="-514350">
              <a:buFont typeface="+mj-lt"/>
              <a:buAutoNum type="arabicPeriod" startAt="3"/>
            </a:pPr>
            <a:r>
              <a:rPr lang="en-US" dirty="0" smtClean="0"/>
              <a:t>Convert to CNF using associative/distributive laws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6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114800" y="2362200"/>
            <a:ext cx="313753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590800" y="3810000"/>
            <a:ext cx="330612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362200" y="4724400"/>
            <a:ext cx="3037523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362200" y="5715000"/>
            <a:ext cx="4506278" cy="3829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compound proposition is </a:t>
            </a:r>
            <a:r>
              <a:rPr lang="en-US" i="1" dirty="0" err="1" smtClean="0"/>
              <a:t>satisfiable</a:t>
            </a:r>
            <a:r>
              <a:rPr lang="en-US" b="1" dirty="0" smtClean="0"/>
              <a:t> </a:t>
            </a:r>
            <a:r>
              <a:rPr lang="en-US" dirty="0" smtClean="0"/>
              <a:t>if there is an assignment of truth values to its variables that make it true. When no such assignments exist, the compound proposition is </a:t>
            </a:r>
            <a:r>
              <a:rPr lang="en-US" i="1" dirty="0" err="1" smtClean="0"/>
              <a:t>unsatisfiable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compound proposition is </a:t>
            </a:r>
            <a:r>
              <a:rPr lang="en-US" dirty="0" err="1" smtClean="0"/>
              <a:t>unsatisfiable</a:t>
            </a:r>
            <a:r>
              <a:rPr lang="en-US" dirty="0" smtClean="0"/>
              <a:t> if and only if its negation is a tautology.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Propositional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the </a:t>
            </a:r>
            <a:r>
              <a:rPr lang="en-US" dirty="0" err="1" smtClean="0"/>
              <a:t>satisfiability</a:t>
            </a:r>
            <a:r>
              <a:rPr lang="en-US" dirty="0" smtClean="0"/>
              <a:t> of the following compound propositions: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dirty="0" err="1" smtClean="0"/>
              <a:t>Satisfiable</a:t>
            </a:r>
            <a:r>
              <a:rPr lang="en-US" dirty="0" smtClean="0"/>
              <a:t>. Assign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p, q, </a:t>
            </a:r>
            <a:r>
              <a:rPr lang="en-US" dirty="0" smtClean="0"/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Solution:</a:t>
            </a:r>
            <a:r>
              <a:rPr lang="en-US" dirty="0" smtClean="0"/>
              <a:t> </a:t>
            </a:r>
            <a:r>
              <a:rPr lang="en-US" dirty="0" err="1" smtClean="0"/>
              <a:t>Satisfiable</a:t>
            </a:r>
            <a:r>
              <a:rPr lang="en-US" dirty="0" smtClean="0"/>
              <a:t>. Assign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and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to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smtClean="0"/>
              <a:t>   Solution</a:t>
            </a:r>
            <a:r>
              <a:rPr lang="en-US" b="1" dirty="0" smtClean="0"/>
              <a:t>:  </a:t>
            </a:r>
            <a:r>
              <a:rPr lang="en-US" dirty="0" smtClean="0"/>
              <a:t>Not </a:t>
            </a:r>
            <a:r>
              <a:rPr lang="en-US" dirty="0" err="1" smtClean="0"/>
              <a:t>satisfiable</a:t>
            </a:r>
            <a:r>
              <a:rPr lang="en-US" dirty="0" smtClean="0"/>
              <a:t>. Check each possible assignment of truth values to the propositional variables and none will make the proposition true.</a:t>
            </a:r>
            <a:endParaRPr lang="en-US" b="1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2590800"/>
            <a:ext cx="4794885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905000" y="3505200"/>
            <a:ext cx="44977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09600" y="4648200"/>
            <a:ext cx="8155781" cy="3190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828800" y="2209800"/>
            <a:ext cx="5969318" cy="477203"/>
          </a:xfr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3276600"/>
            <a:ext cx="5969318" cy="4772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4495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Needed for the next example.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Tautologies, Contradictions, and Contingencies. </a:t>
            </a:r>
          </a:p>
          <a:p>
            <a:r>
              <a:rPr lang="en-US" dirty="0" smtClean="0"/>
              <a:t>Logical Equivalence</a:t>
            </a:r>
          </a:p>
          <a:p>
            <a:pPr lvl="1"/>
            <a:r>
              <a:rPr lang="en-US" dirty="0" smtClean="0"/>
              <a:t>Important Logical Equivalences</a:t>
            </a:r>
          </a:p>
          <a:p>
            <a:pPr lvl="1"/>
            <a:r>
              <a:rPr lang="en-US" dirty="0" smtClean="0"/>
              <a:t>Showing Logical Equivalence</a:t>
            </a:r>
          </a:p>
          <a:p>
            <a:r>
              <a:rPr lang="en-US" dirty="0" smtClean="0"/>
              <a:t>Normal Forms (</a:t>
            </a:r>
            <a:r>
              <a:rPr lang="en-US" i="1" dirty="0" smtClean="0"/>
              <a:t>optional, covered in exercises in text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Disjunctive Normal Form</a:t>
            </a:r>
          </a:p>
          <a:p>
            <a:pPr lvl="1"/>
            <a:r>
              <a:rPr lang="en-US" dirty="0" smtClean="0"/>
              <a:t>Conjunctive Normal Form</a:t>
            </a:r>
          </a:p>
          <a:p>
            <a:r>
              <a:rPr lang="en-US" dirty="0" smtClean="0"/>
              <a:t>Propositional </a:t>
            </a:r>
            <a:r>
              <a:rPr lang="en-US" dirty="0" err="1" smtClean="0"/>
              <a:t>Satisfiability</a:t>
            </a:r>
            <a:endParaRPr lang="en-US" dirty="0" smtClean="0"/>
          </a:p>
          <a:p>
            <a:pPr lvl="1"/>
            <a:r>
              <a:rPr lang="en-US" dirty="0" smtClean="0"/>
              <a:t>Sudoku Example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 Sudoku puzzle </a:t>
            </a:r>
            <a:r>
              <a:rPr lang="en-US" dirty="0" smtClean="0"/>
              <a:t>is represented by a 9</a:t>
            </a:r>
            <a:r>
              <a:rPr lang="en-US" dirty="0" smtClean="0">
                <a:sym typeface="Symbol"/>
              </a:rPr>
              <a:t>9 grid made up of nine 33</a:t>
            </a:r>
            <a:r>
              <a:rPr lang="en-US" dirty="0" smtClean="0"/>
              <a:t> </a:t>
            </a:r>
            <a:r>
              <a:rPr lang="en-US" dirty="0" err="1" smtClean="0"/>
              <a:t>subgrids</a:t>
            </a:r>
            <a:r>
              <a:rPr lang="en-US" dirty="0" smtClean="0"/>
              <a:t>, known as </a:t>
            </a:r>
            <a:r>
              <a:rPr lang="en-US" b="1" dirty="0" smtClean="0"/>
              <a:t>blocks</a:t>
            </a:r>
            <a:r>
              <a:rPr lang="en-US" dirty="0" smtClean="0"/>
              <a:t>. Some of the 81 cells of the puzzle are assigned one of the numbers 1,2, …, 9.</a:t>
            </a:r>
          </a:p>
          <a:p>
            <a:r>
              <a:rPr lang="en-US" dirty="0" smtClean="0"/>
              <a:t>The puzzle is solved by assigning numbers to each blank cell so that every row, column and block contains each of the nine possible numbers.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new_figure_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4953000"/>
            <a:ext cx="1491234" cy="14912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Encoding as a </a:t>
            </a:r>
            <a:r>
              <a:rPr lang="en-US" dirty="0" err="1" smtClean="0"/>
              <a:t>Satisfiability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 denote the proposition that is true when the number </a:t>
            </a:r>
            <a:r>
              <a:rPr lang="en-US" i="1" dirty="0" smtClean="0"/>
              <a:t>n</a:t>
            </a:r>
            <a:r>
              <a:rPr lang="en-US" dirty="0" smtClean="0"/>
              <a:t> is in the cell in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row and the </a:t>
            </a:r>
            <a:r>
              <a:rPr lang="en-US" i="1" dirty="0" err="1" smtClean="0"/>
              <a:t>j</a:t>
            </a:r>
            <a:r>
              <a:rPr lang="en-US" dirty="0" err="1" smtClean="0"/>
              <a:t>th</a:t>
            </a:r>
            <a:r>
              <a:rPr lang="en-US" dirty="0" smtClean="0"/>
              <a:t> column.</a:t>
            </a:r>
          </a:p>
          <a:p>
            <a:r>
              <a:rPr lang="en-US" dirty="0" smtClean="0"/>
              <a:t>There are 9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9</a:t>
            </a:r>
            <a:r>
              <a:rPr lang="en-US" dirty="0" smtClean="0">
                <a:sym typeface="Symbol"/>
              </a:rPr>
              <a:t>  </a:t>
            </a:r>
            <a:r>
              <a:rPr lang="en-US" dirty="0" smtClean="0"/>
              <a:t>9 = 729 such propositions.</a:t>
            </a:r>
          </a:p>
          <a:p>
            <a:r>
              <a:rPr lang="en-US" dirty="0" smtClean="0"/>
              <a:t>In the sample puzzle </a:t>
            </a:r>
            <a:r>
              <a:rPr lang="en-US" i="1" dirty="0" smtClean="0"/>
              <a:t>p</a:t>
            </a:r>
            <a:r>
              <a:rPr lang="en-US" dirty="0" smtClean="0"/>
              <a:t>(5,1,6) is true, but </a:t>
            </a:r>
            <a:r>
              <a:rPr lang="en-US" i="1" dirty="0" smtClean="0"/>
              <a:t>p</a:t>
            </a:r>
            <a:r>
              <a:rPr lang="en-US" dirty="0" smtClean="0"/>
              <a:t>(5,</a:t>
            </a:r>
            <a:r>
              <a:rPr lang="en-US" i="1" dirty="0" smtClean="0"/>
              <a:t>j</a:t>
            </a:r>
            <a:r>
              <a:rPr lang="en-US" dirty="0" smtClean="0"/>
              <a:t>,6) is false for </a:t>
            </a:r>
            <a:r>
              <a:rPr lang="en-US" i="1" dirty="0" smtClean="0"/>
              <a:t>j </a:t>
            </a:r>
            <a:r>
              <a:rPr lang="en-US" dirty="0" smtClean="0"/>
              <a:t>= 2,3,…9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cell with a given value, assert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i,j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), when the cell in row </a:t>
            </a:r>
            <a:r>
              <a:rPr lang="en-US" i="1" dirty="0" err="1" smtClean="0"/>
              <a:t>i</a:t>
            </a:r>
            <a:r>
              <a:rPr lang="en-US" dirty="0" smtClean="0"/>
              <a:t> and column </a:t>
            </a:r>
            <a:r>
              <a:rPr lang="en-US" i="1" dirty="0" smtClean="0"/>
              <a:t>j</a:t>
            </a:r>
            <a:r>
              <a:rPr lang="en-US" dirty="0" smtClean="0"/>
              <a:t> has the given value.</a:t>
            </a:r>
          </a:p>
          <a:p>
            <a:r>
              <a:rPr lang="en-US" dirty="0" smtClean="0"/>
              <a:t>Assert that every row contains every number.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Assert that every column contains every number.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76600" y="3352800"/>
            <a:ext cx="2047875" cy="77152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048000" y="4876800"/>
            <a:ext cx="2055495" cy="771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 that each of the 3 x 3 blocks contain every number.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(this is tricky - ideas from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help)</a:t>
            </a:r>
          </a:p>
          <a:p>
            <a:r>
              <a:rPr lang="en-US" dirty="0" smtClean="0"/>
              <a:t>Assert that no cell contains more than one  number. Take the conjunction over all values of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/>
              <a:t>, </a:t>
            </a:r>
            <a:r>
              <a:rPr lang="en-US" i="1" dirty="0" smtClean="0"/>
              <a:t>n’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, and j, where each variable ranges from 1 to 9 and             ,</a:t>
            </a:r>
          </a:p>
          <a:p>
            <a:pPr>
              <a:buNone/>
            </a:pPr>
            <a:r>
              <a:rPr lang="en-US" dirty="0" smtClean="0"/>
              <a:t>    of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657600" y="2514600"/>
            <a:ext cx="3950970" cy="77152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858000" y="4572000"/>
            <a:ext cx="1034415" cy="36861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743200" y="5181600"/>
            <a:ext cx="3609023" cy="3829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dirty="0" err="1" smtClean="0"/>
              <a:t>Satisfiability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solve a  Sudoku puzzle, we need to find an assignment of truth values to the 729 variables of the form  </a:t>
            </a:r>
            <a:r>
              <a:rPr lang="en-US" i="1" dirty="0" smtClean="0"/>
              <a:t>p(</a:t>
            </a:r>
            <a:r>
              <a:rPr lang="en-US" i="1" dirty="0" err="1" smtClean="0"/>
              <a:t>i,j,n</a:t>
            </a:r>
            <a:r>
              <a:rPr lang="en-US" i="1" dirty="0" smtClean="0"/>
              <a:t>) </a:t>
            </a:r>
            <a:r>
              <a:rPr lang="en-US" dirty="0" smtClean="0"/>
              <a:t>that makes the conjunction of the assertions true. Those variables that are assigned T yield a solution to the puzzle.</a:t>
            </a:r>
          </a:p>
          <a:p>
            <a:r>
              <a:rPr lang="en-US" dirty="0" smtClean="0"/>
              <a:t>A truth table can always be used to determine the </a:t>
            </a:r>
            <a:r>
              <a:rPr lang="en-US" dirty="0" err="1" smtClean="0"/>
              <a:t>satisfiability</a:t>
            </a:r>
            <a:r>
              <a:rPr lang="en-US" dirty="0" smtClean="0"/>
              <a:t> of a compound proposition. But this is too complex even for modern computers for large problems. </a:t>
            </a:r>
          </a:p>
          <a:p>
            <a:r>
              <a:rPr lang="en-US" dirty="0" smtClean="0"/>
              <a:t>There has been much work on developing efficient methods for solving </a:t>
            </a:r>
            <a:r>
              <a:rPr lang="en-US" dirty="0" err="1" smtClean="0"/>
              <a:t>satisfiability</a:t>
            </a:r>
            <a:r>
              <a:rPr lang="en-US" dirty="0" smtClean="0"/>
              <a:t> problems as many practical problems can be translated into </a:t>
            </a:r>
            <a:r>
              <a:rPr lang="en-US" dirty="0" err="1" smtClean="0"/>
              <a:t>satisfiability</a:t>
            </a:r>
            <a:r>
              <a:rPr lang="en-US" dirty="0" smtClean="0"/>
              <a:t> problems.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Tautologies, Contradictions, and Contingencies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 tautology is a proposition which is always true.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∨¬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 </a:t>
            </a:r>
            <a:r>
              <a:rPr lang="en-US" i="1" dirty="0" smtClean="0"/>
              <a:t>contradiction</a:t>
            </a:r>
            <a:r>
              <a:rPr lang="en-US" dirty="0" smtClean="0"/>
              <a:t> is a proposition which is always false.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A  </a:t>
            </a:r>
            <a:r>
              <a:rPr lang="en-US" i="1" dirty="0" smtClean="0"/>
              <a:t>contingency</a:t>
            </a:r>
            <a:r>
              <a:rPr lang="en-US" dirty="0" smtClean="0"/>
              <a:t> is a proposition which is neither a tautology nor a contradiction, such as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7889" y="9548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76400" y="495300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/>
                <a:gridCol w="1504950"/>
                <a:gridCol w="1524000"/>
                <a:gridCol w="15240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∨¬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∧¬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268612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213137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2000" dirty="0" smtClean="0"/>
              <a:t>Two compound propositions p and q are logically equivalent if 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p↔q</a:t>
            </a:r>
            <a:r>
              <a:rPr lang="en-US" sz="2000" dirty="0" smtClean="0"/>
              <a:t>  is a tautology.</a:t>
            </a:r>
          </a:p>
          <a:p>
            <a:pPr marL="514350" indent="-514350"/>
            <a:r>
              <a:rPr lang="en-US" sz="2000" dirty="0" smtClean="0"/>
              <a:t>We write this as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i="1" dirty="0" err="1" smtClean="0">
                <a:latin typeface="Cambria Math"/>
                <a:ea typeface="Cambria Math"/>
              </a:rPr>
              <a:t>⇔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 smtClean="0"/>
              <a:t>  or as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i="1" dirty="0" err="1" smtClean="0">
                <a:latin typeface="Cambria Math"/>
                <a:ea typeface="Cambria Math"/>
              </a:rPr>
              <a:t>≡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 smtClean="0"/>
              <a:t> where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 smtClean="0"/>
              <a:t> and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 smtClean="0"/>
              <a:t> are compound propositions.</a:t>
            </a:r>
          </a:p>
          <a:p>
            <a:pPr marL="514350" indent="-514350"/>
            <a:r>
              <a:rPr lang="en-US" sz="2000" dirty="0" smtClean="0"/>
              <a:t>Two compound propositions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 smtClean="0"/>
              <a:t> and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 smtClean="0"/>
              <a:t> are equivalent if and only if the columns in a truth table giving their truth values agree.</a:t>
            </a:r>
          </a:p>
          <a:p>
            <a:pPr marL="514350" indent="-514350"/>
            <a:r>
              <a:rPr lang="en-US" sz="2000" dirty="0" smtClean="0"/>
              <a:t>This truth table show </a:t>
            </a:r>
            <a:r>
              <a:rPr lang="en-US" sz="2000" dirty="0" smtClean="0">
                <a:latin typeface="Cambria Math"/>
                <a:ea typeface="Cambria Math"/>
              </a:rPr>
              <a:t>¬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000" dirty="0" smtClean="0">
                <a:latin typeface="Cambria Math"/>
                <a:ea typeface="Cambria Math"/>
              </a:rPr>
              <a:t>∨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q  </a:t>
            </a:r>
            <a:r>
              <a:rPr lang="en-US" sz="2000" dirty="0" smtClean="0">
                <a:ea typeface="Cambria Math" pitchFamily="18" charset="0"/>
              </a:rPr>
              <a:t>is equivalent to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000" i="1" dirty="0" smtClean="0">
                <a:latin typeface="Cambria Math"/>
                <a:ea typeface="Cambria Math"/>
              </a:rPr>
              <a:t>→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q.</a:t>
            </a:r>
            <a:endParaRPr lang="en-US" sz="2000" dirty="0" smtClean="0"/>
          </a:p>
          <a:p>
            <a:pPr marL="514350" indent="-514350"/>
            <a:endParaRPr lang="en-US" sz="2000" dirty="0" smtClean="0"/>
          </a:p>
          <a:p>
            <a:pPr marL="514350" indent="-514350"/>
            <a:endParaRPr lang="en-US" sz="2000" dirty="0" smtClean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1447800" y="4495800"/>
          <a:ext cx="6248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1219200"/>
                <a:gridCol w="14478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1800" i="0" dirty="0" smtClean="0">
                          <a:latin typeface="Cambria Math"/>
                          <a:ea typeface="Cambria Math"/>
                        </a:rPr>
                        <a:t>∨ 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1800" i="1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Morgan’s Laws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86000" y="1905000"/>
            <a:ext cx="3123248" cy="382905"/>
          </a:xfr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86000" y="2590800"/>
            <a:ext cx="3123248" cy="382905"/>
          </a:xfrm>
          <a:prstGeom prst="rect">
            <a:avLst/>
          </a:prstGeom>
        </p:spPr>
      </p:pic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228600" y="4419600"/>
          <a:ext cx="8610601" cy="20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1219200"/>
                <a:gridCol w="990600"/>
                <a:gridCol w="1371600"/>
                <a:gridCol w="1447800"/>
                <a:gridCol w="1752601"/>
              </a:tblGrid>
              <a:tr h="401320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b="0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b="0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="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b="0" i="1" dirty="0" err="1" smtClean="0">
                          <a:latin typeface="Cambria Math"/>
                          <a:ea typeface="Cambria Math"/>
                        </a:rPr>
                        <a:t>∨q</a:t>
                      </a: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)</a:t>
                      </a:r>
                      <a:endParaRPr lang="en-US" b="0" i="1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dirty="0" smtClean="0"/>
                        <a:t>(</a:t>
                      </a:r>
                      <a:r>
                        <a:rPr lang="en-US" b="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b="0" i="1" dirty="0" err="1" smtClean="0">
                          <a:latin typeface="Cambria Math"/>
                          <a:ea typeface="Cambria Math"/>
                        </a:rPr>
                        <a:t>∨q</a:t>
                      </a: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)</a:t>
                      </a:r>
                      <a:endParaRPr lang="en-US" b="0" i="1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∧¬</a:t>
                      </a:r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3581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truth table shows that De Morgan’s Second Law holds.</a:t>
            </a:r>
            <a:endParaRPr lang="en-US" dirty="0"/>
          </a:p>
        </p:txBody>
      </p:sp>
      <p:pic>
        <p:nvPicPr>
          <p:cNvPr id="11" name="Picture 10" descr="010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200" y="914400"/>
            <a:ext cx="874014" cy="1021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24600" y="2209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Augustus De Morgan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2667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1806-1871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Logical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 Laws:                                  ,</a:t>
            </a:r>
          </a:p>
          <a:p>
            <a:endParaRPr lang="en-US" dirty="0" smtClean="0"/>
          </a:p>
          <a:p>
            <a:r>
              <a:rPr lang="en-US" dirty="0" smtClean="0"/>
              <a:t>Domination Laws:                           ,</a:t>
            </a:r>
          </a:p>
          <a:p>
            <a:endParaRPr lang="en-US" dirty="0" smtClean="0"/>
          </a:p>
          <a:p>
            <a:r>
              <a:rPr lang="en-US" dirty="0" smtClean="0"/>
              <a:t>Idempotent laws:                              ,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Double Negation Law: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Negation Laws:                                   ,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886200" y="2057400"/>
            <a:ext cx="1591628" cy="33147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172200" y="2057400"/>
            <a:ext cx="1614488" cy="33432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810000" y="2971800"/>
            <a:ext cx="1674495" cy="3314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6172200" y="2895600"/>
            <a:ext cx="1714500" cy="33432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3962400" y="3886200"/>
            <a:ext cx="1508760" cy="30003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6248400" y="3886200"/>
            <a:ext cx="1508760" cy="30003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5029200" y="4724400"/>
            <a:ext cx="1665923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3962400" y="5791200"/>
            <a:ext cx="1843088" cy="33147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6553200" y="5791200"/>
            <a:ext cx="1860233" cy="3343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Logical Equivalences (</a:t>
            </a:r>
            <a:r>
              <a:rPr lang="en-US" i="1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Commutative Laws:                              ,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Associative Laws: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Distributive Laws: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Absorption Laws: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886200" y="2057400"/>
            <a:ext cx="2105978" cy="30003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6477000" y="2057400"/>
            <a:ext cx="2105978" cy="30003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810000" y="3352800"/>
            <a:ext cx="3823335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810000" y="2895600"/>
            <a:ext cx="3823335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733800" y="4038600"/>
            <a:ext cx="5026343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3733800" y="4648200"/>
            <a:ext cx="5026343" cy="382905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3733800" y="5334000"/>
            <a:ext cx="2408873" cy="38290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477000" y="5334000"/>
            <a:ext cx="2408873" cy="3829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5410200"/>
            <a:ext cx="24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Logical Equivalences</a:t>
            </a:r>
            <a:endParaRPr lang="en-US" dirty="0"/>
          </a:p>
        </p:txBody>
      </p:sp>
      <p:pic>
        <p:nvPicPr>
          <p:cNvPr id="4" name="Content Placeholder 3" descr="table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590800"/>
            <a:ext cx="3429000" cy="3657600"/>
          </a:xfrm>
        </p:spPr>
      </p:pic>
      <p:pic>
        <p:nvPicPr>
          <p:cNvPr id="5" name="Picture 4" descr="table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2895600"/>
            <a:ext cx="2971800" cy="2514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New Logical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show that two expressions are logically equivalent by developing a series of logically equivalent statements.</a:t>
            </a:r>
          </a:p>
          <a:p>
            <a:r>
              <a:rPr lang="en-US" dirty="0" smtClean="0"/>
              <a:t>To prove that                 we produce a series of equivalences beginning with A and ending with B.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Keep in mind that whenever a proposition (represented by a propositional variable) occurs in the equivalences listed earlier, it may be replaced by an arbitrarily complex compound proposition.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667000" y="2743200"/>
            <a:ext cx="890588" cy="228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429000" y="3429001"/>
            <a:ext cx="992981" cy="2762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429000" y="4114800"/>
            <a:ext cx="1062038" cy="278606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886200" y="3733800"/>
            <a:ext cx="35719" cy="2881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wedge q)  \equiv \neg p \vee \neg q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\neg p  \equiv T$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\neg p\equiv F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q \equiv q \vee p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q \equiv q \wedge p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) \vee r \equiv p \vee (q \vee r)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q) \wedge r \equiv p \wedge (q \wedge r)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(q \wedge r) \equiv (p \vee q)) \wedge (p \vee r)$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(q \vee r)) \equiv (p \wedge q) \vee (p \wedge r)$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(p \wedge q) \equiv p$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(p \vee q) \equiv p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vee q)  \equiv \neg p \wedge \neg q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B$&#10;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A_1$&#10;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n \equiv B$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vdots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\neg(p \vee(\neg p \wedge q))$ &amp; $\equiv$ &amp; $\neg p \wedge \neg(\neg p \wedge q) $ &amp; by the second De Morgan law \\&#10;&amp; $\equiv$ &amp; $\neg p \wedge [\neg(\neg p) \vee \neg q]$ &amp; by the first De Morgan law\\&#10;&amp; $\equiv$ &amp; $\neg p \wedge (p \vee \neg q)$ &amp;  by the double negation law\\&#10;&amp; $\equiv$ &amp; $(\neg p \wedge p) \vee (\neg p \wedge \neg q)$ &amp; by the second distributive law\\&#10;&amp; $\equiv$ &amp; $F \vee (\neg p \wedge \neg q) $ &amp; because $ \neg p \wedge p \equiv F$\\&#10;&amp; $\equiv$ &amp; $(\neg p \wedge \neg q) \vee F$ &amp; by the commutative law\\&#10;&amp;&amp;&amp; for disjunction\\&#10;&amp; $\equiv$ &amp; $(\neg p \wedge \neg q)$ &amp; by the identity law for {\bf F}&#10;\end{tabular}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(p \vee (\neg p \wedge q))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 p \wedge \neg q$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(p \wedge q) \rightarrow (p \vee q)$ &amp; $\equiv$ &amp; $\neg (p \wedge q) \vee (p \vee q) $ &amp; by truth table for $\rightarrow$ \\&#10;&amp; $\equiv$ &amp; $(\neg p \vee \neg q) \vee (p \vee q)$ &amp; by the first De Morgan law\\&#10;&amp; $\equiv$ &amp; $(\neg p \vee p) \vee (\neg p \vee \neg q)$ &amp; by associative and\\&#10;&amp;&amp;&amp; commutative laws\\&#10;&amp;&amp;&amp; laws for disjunction\\&#10;&amp; $\equiv$ &amp; $T \vee T $ &amp; by truth tables\\&#10;&amp; $\equiv$ &amp; $T$ &amp; by the domination law\\&#10;&#10;\end{tabular}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(p \wedge q)\rightarrow (p \vee q)$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\neg q) \vee (\neg p \vee q)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T \equiv p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(p \vee q)$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neg (p \rightarrow q) \vee (r \rightarrow p)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neg (\neg p \vee q) \vee (\neg r \vee p)$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(p \wedge \neg q) \vee (\neg r \vee p)$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(p \vee \neg r \vee p) \wedge (\neg q \vee \neg r \vee p)$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$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\vee r) \wedge (\neg p \vee \neg q \vee \neg r)$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 \wedge (p \vee q \vee r) \wedge (\neg p \vee \neg q \vee \neg r)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vee_{j = 1}^{n} p_j \; \mbox{is used for}\; p_1 \vee p_2 \vee \ldots \vee p_n$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wedge_{j = 1}^{n} p_j \; \mbox{is used for}\; p_1 \wedge p_2 \wedge \ldots \wedge p_n$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F \equiv p$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i = 1}^{9}\bigwedge_{n=1}^{9}\bigvee_{j=1}^{9} p(i,j,n)$$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j = 1}^{9}\bigwedge_{n=1}^{9}\bigvee_{i=1}^{9} p(i,j,n)$$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r = 0}^{2}\bigwedge_{s=0}^{2}\bigwedge_{n = 1}^{9}\bigwedge_{i=1}^{3}\bigvee_{j=1}^{3} p(3r +i,3s +j,n)$$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 \not= n'$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p(i,j,n) \rightarrow \neg p(i,j,n')$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T \equiv T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F \equiv F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p \equiv p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p \equiv p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\neg p) \equiv p$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8985</TotalTime>
  <Words>1345</Words>
  <Application>Microsoft Macintosh PowerPoint</Application>
  <PresentationFormat>On-screen Show (4:3)</PresentationFormat>
  <Paragraphs>235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Propositional Equivalences</vt:lpstr>
      <vt:lpstr>Section Summary</vt:lpstr>
      <vt:lpstr>Tautologies, Contradictions, and Contingencies</vt:lpstr>
      <vt:lpstr>Logically Equivalent</vt:lpstr>
      <vt:lpstr>De Morgan’s Laws</vt:lpstr>
      <vt:lpstr>Key Logical Equivalences</vt:lpstr>
      <vt:lpstr>Key Logical Equivalences (cont)</vt:lpstr>
      <vt:lpstr>More Logical Equivalences</vt:lpstr>
      <vt:lpstr>Constructing New Logical Equivalences</vt:lpstr>
      <vt:lpstr>Equivalence Proofs</vt:lpstr>
      <vt:lpstr> Equivalence Proofs</vt:lpstr>
      <vt:lpstr>Disjunctive Normal Form (optional)</vt:lpstr>
      <vt:lpstr>Disjunctive Normal Form (optional)</vt:lpstr>
      <vt:lpstr>Disjunctive Normal Form (optional)</vt:lpstr>
      <vt:lpstr>Conjunctive Normal Form (optional)</vt:lpstr>
      <vt:lpstr>Conjunctive Normal Form (optional)</vt:lpstr>
      <vt:lpstr>Propositional Satisfiability</vt:lpstr>
      <vt:lpstr>Questions on Propositional Satisfiability</vt:lpstr>
      <vt:lpstr>Notation</vt:lpstr>
      <vt:lpstr>Sudoku</vt:lpstr>
      <vt:lpstr>Encoding as a Satisfiability Problem</vt:lpstr>
      <vt:lpstr>Encoding (cont)</vt:lpstr>
      <vt:lpstr>Encoding (cont)</vt:lpstr>
      <vt:lpstr>Solving Satisfiability Problems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Heather Michaud</cp:lastModifiedBy>
  <cp:revision>497</cp:revision>
  <dcterms:created xsi:type="dcterms:W3CDTF">2011-03-15T17:55:35Z</dcterms:created>
  <dcterms:modified xsi:type="dcterms:W3CDTF">2016-01-27T02:21:00Z</dcterms:modified>
</cp:coreProperties>
</file>