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50" r:id="rId2"/>
    <p:sldId id="379" r:id="rId3"/>
    <p:sldId id="403" r:id="rId4"/>
    <p:sldId id="380" r:id="rId5"/>
    <p:sldId id="383" r:id="rId6"/>
    <p:sldId id="352" r:id="rId7"/>
    <p:sldId id="384" r:id="rId8"/>
    <p:sldId id="354" r:id="rId9"/>
    <p:sldId id="406" r:id="rId10"/>
    <p:sldId id="385" r:id="rId11"/>
    <p:sldId id="405" r:id="rId12"/>
    <p:sldId id="382" r:id="rId13"/>
    <p:sldId id="387" r:id="rId14"/>
    <p:sldId id="40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20" y="-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34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33FB8-1F43-454C-9FAC-BE3AABA74DC7}" type="datetimeFigureOut">
              <a:rPr lang="en-US" smtClean="0"/>
              <a:pPr/>
              <a:t>1/31/16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B6A7-1EA9-4BE6-974C-D49D9BB4E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66AB6-EBA1-F14F-8EFD-6AD7A1C8EF2F}" type="datetime1">
              <a:rPr lang="en-US" smtClean="0"/>
              <a:t>1/31/16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6AE2-3F32-7143-A876-33ECAAC71E3A}" type="datetime1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262B-3BB6-2B42-A991-EF91AC02B720}" type="datetime1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F3EC4-3DB8-C14F-9021-C523220E6882}" type="datetime1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B5DD4-A951-0342-9168-0FE2CB52E83A}" type="datetime1">
              <a:rPr lang="en-US" smtClean="0"/>
              <a:t>1/31/16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5F8-0EA6-784D-8FC3-DDE3F8E7021B}" type="datetime1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E61D-17B4-724C-91CF-D74360CD52AB}" type="datetime1">
              <a:rPr lang="en-US" smtClean="0"/>
              <a:t>1/31/16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328FD-523A-104B-8900-27FEBFC874C2}" type="datetime1">
              <a:rPr lang="en-US" smtClean="0"/>
              <a:t>1/31/16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279E4-68AB-1043-8574-7FE5DAB09026}" type="datetime1">
              <a:rPr lang="en-US" smtClean="0"/>
              <a:t>1/31/16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26AC5-C8E7-394B-978B-979F9890FB19}" type="datetime1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C5DE7-71B6-8645-805D-78171A0D4B7D}" type="datetime1">
              <a:rPr lang="en-US" smtClean="0"/>
              <a:t>1/31/16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A09149-39B5-554C-980B-226F36B77424}" type="datetime1">
              <a:rPr lang="en-US" smtClean="0"/>
              <a:t>1/31/16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1.5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Mathematical Statements into Predicate Logic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dirty="0" smtClean="0"/>
              <a:t> Translate “The sum of two positive integers is always positive” into a logical </a:t>
            </a:r>
            <a:r>
              <a:rPr lang="en-US" dirty="0" smtClean="0"/>
              <a:t>expression.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Solution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Rewrite the statement to make the implied quantifiers and domains explicit:</a:t>
            </a:r>
          </a:p>
          <a:p>
            <a:pPr marL="1124712" lvl="2" indent="-457200">
              <a:buNone/>
            </a:pPr>
            <a:r>
              <a:rPr lang="en-US" dirty="0" smtClean="0"/>
              <a:t>“For every two integers, if these integers are both positive, then the sum of these integers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Introduce the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and specify the domain, to obtain:</a:t>
            </a:r>
          </a:p>
          <a:p>
            <a:pPr marL="1124712" lvl="2" indent="-457200">
              <a:buNone/>
            </a:pPr>
            <a:r>
              <a:rPr lang="en-US" dirty="0" smtClean="0"/>
              <a:t>“For all positive integers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+ y</a:t>
            </a:r>
            <a:r>
              <a:rPr lang="en-US" dirty="0" smtClean="0"/>
              <a:t> is positive.”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 result is:</a:t>
            </a:r>
          </a:p>
          <a:p>
            <a:pPr marL="1124712" lvl="2" indent="-457200"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        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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((</a:t>
            </a:r>
            <a:r>
              <a:rPr lang="en-US" i="1" dirty="0" smtClean="0"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&gt; 0)∧ (</a:t>
            </a:r>
            <a:r>
              <a:rPr lang="en-US" i="1" dirty="0" smtClean="0">
                <a:ea typeface="Cambria Math"/>
                <a:sym typeface="Symbol"/>
              </a:rPr>
              <a:t>y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&gt; 0)</a:t>
            </a:r>
            <a:r>
              <a:rPr lang="en-US" dirty="0" smtClean="0">
                <a:latin typeface="Cambria Math"/>
                <a:ea typeface="Cambria Math"/>
              </a:rPr>
              <a:t>→ 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y </a:t>
            </a:r>
            <a:r>
              <a:rPr lang="en-US" dirty="0" smtClean="0">
                <a:latin typeface="Cambria Math"/>
                <a:ea typeface="Cambria Math"/>
              </a:rPr>
              <a:t>&gt; 0))</a:t>
            </a:r>
          </a:p>
          <a:p>
            <a:pPr marL="1124712" lvl="2" indent="-457200">
              <a:buNone/>
            </a:pPr>
            <a:r>
              <a:rPr lang="en-US" dirty="0" smtClean="0">
                <a:latin typeface="Cambria Math"/>
                <a:ea typeface="Cambria Math"/>
              </a:rPr>
              <a:t> where the domain of both variables consists of all integers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English into Logical Expressions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quantifiers to express the statement “There is a woman who has taken a flight on every airline in the world.”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i="1" dirty="0" err="1" smtClean="0">
                <a:ea typeface="Cambria Math" pitchFamily="18" charset="0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/>
              <a:t> be “</a:t>
            </a:r>
            <a:r>
              <a:rPr lang="en-US" i="1" dirty="0" smtClean="0">
                <a:ea typeface="Cambria Math" pitchFamily="18" charset="0"/>
              </a:rPr>
              <a:t>w</a:t>
            </a:r>
            <a:r>
              <a:rPr lang="en-US" dirty="0" smtClean="0"/>
              <a:t> has taken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  </a:t>
            </a:r>
            <a:r>
              <a:rPr lang="en-US" dirty="0" smtClean="0"/>
              <a:t>”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>
                <a:ea typeface="Cambria Math" pitchFamily="18" charset="0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“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/>
              <a:t>  is a flight on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.</a:t>
            </a:r>
            <a:r>
              <a:rPr lang="en-US" dirty="0" smtClean="0"/>
              <a:t>”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 domain of </a:t>
            </a:r>
            <a:r>
              <a:rPr lang="en-US" i="1" dirty="0" smtClean="0"/>
              <a:t>w</a:t>
            </a:r>
            <a:r>
              <a:rPr lang="en-US" dirty="0" smtClean="0"/>
              <a:t> is all women, the domain of </a:t>
            </a:r>
            <a:r>
              <a:rPr lang="en-US" i="1" dirty="0" smtClean="0"/>
              <a:t>f</a:t>
            </a:r>
            <a:r>
              <a:rPr lang="en-US" dirty="0" smtClean="0"/>
              <a:t> is all flights, and the domain of </a:t>
            </a:r>
            <a:r>
              <a:rPr lang="en-US" i="1" dirty="0" smtClean="0"/>
              <a:t>a</a:t>
            </a:r>
            <a:r>
              <a:rPr lang="en-US" dirty="0" smtClean="0"/>
              <a:t> is all airlines.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Then the statement can be expressed as:</a:t>
            </a:r>
          </a:p>
          <a:p>
            <a:pPr marL="850392" lvl="1" indent="-457200">
              <a:buNone/>
            </a:pPr>
            <a:r>
              <a:rPr lang="en-US" dirty="0" smtClean="0"/>
              <a:t>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ea typeface="Cambria Math" pitchFamily="18" charset="0"/>
                <a:sym typeface="Symbol"/>
              </a:rPr>
              <a:t>w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ea typeface="Cambria Math" pitchFamily="18" charset="0"/>
                <a:sym typeface="Symbol"/>
              </a:rPr>
              <a:t>a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Translation from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Choose the obvious predicates and express in predicate logic.</a:t>
            </a:r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“Brothers are siblings.”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(</a:t>
            </a:r>
            <a:r>
              <a:rPr lang="en-US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x,y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“Siblinghood is symmetric.”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(</a:t>
            </a:r>
            <a:r>
              <a:rPr lang="en-US" i="1" dirty="0" smtClean="0">
                <a:sym typeface="Symbol"/>
              </a:rPr>
              <a:t>S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→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y,x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“Everybody loves somebody.”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      </a:t>
            </a:r>
            <a:r>
              <a:rPr lang="en-US" b="1" dirty="0" smtClean="0">
                <a:sym typeface="Symbol"/>
              </a:rPr>
              <a:t>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“There is someone who is loved by everyone.”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“There is someone who loves someone.”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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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x,y</a:t>
            </a:r>
            <a:r>
              <a:rPr lang="en-US" dirty="0" smtClean="0">
                <a:sym typeface="Symbol"/>
              </a:rPr>
              <a:t>)</a:t>
            </a: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“Everyone loves himself”</a:t>
            </a:r>
          </a:p>
          <a:p>
            <a:pPr marL="514350" indent="-514350">
              <a:buNone/>
            </a:pPr>
            <a:r>
              <a:rPr lang="en-US" b="1" dirty="0" smtClean="0">
                <a:sym typeface="Symbol"/>
              </a:rPr>
              <a:t>            Solution</a:t>
            </a:r>
            <a:r>
              <a:rPr lang="en-US" dirty="0" smtClean="0">
                <a:sym typeface="Symbol"/>
              </a:rPr>
              <a:t>: 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L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err="1" smtClean="0">
                <a:sym typeface="Symbol"/>
              </a:rPr>
              <a:t>,</a:t>
            </a:r>
            <a:r>
              <a:rPr lang="en-US" i="1" dirty="0" err="1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Negating 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</a:t>
            </a:r>
            <a:r>
              <a:rPr lang="en-US" sz="2800" dirty="0">
                <a:solidFill>
                  <a:srgbClr val="191918"/>
                </a:solidFill>
                <a:latin typeface="Times"/>
                <a:ea typeface="Times"/>
                <a:cs typeface="Times"/>
              </a:rPr>
              <a:t>Express the negation of the statement </a:t>
            </a:r>
            <a:r>
              <a:rPr lang="en-US" sz="28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∀</a:t>
            </a:r>
            <a:r>
              <a:rPr lang="en-US" sz="2800" dirty="0" err="1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x∃y</a:t>
            </a:r>
            <a:r>
              <a:rPr lang="en-US" sz="28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800" dirty="0" err="1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xy</a:t>
            </a:r>
            <a:r>
              <a:rPr lang="en-US" sz="28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=</a:t>
            </a:r>
            <a:r>
              <a:rPr lang="en-US" sz="2800" dirty="0" smtClean="0">
                <a:solidFill>
                  <a:srgbClr val="191918"/>
                </a:solidFill>
                <a:latin typeface="Times"/>
                <a:ea typeface="Times"/>
                <a:cs typeface="Times"/>
              </a:rPr>
              <a:t>1</a:t>
            </a:r>
            <a:r>
              <a:rPr lang="en-US" sz="28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) </a:t>
            </a:r>
            <a:r>
              <a:rPr lang="en-US" sz="2800" dirty="0">
                <a:solidFill>
                  <a:srgbClr val="191918"/>
                </a:solidFill>
                <a:latin typeface="Times"/>
                <a:ea typeface="Times"/>
                <a:cs typeface="Times"/>
              </a:rPr>
              <a:t>so that no negation precedes a quantifier</a:t>
            </a:r>
            <a:r>
              <a:rPr lang="en-US" sz="2800" dirty="0" smtClean="0">
                <a:solidFill>
                  <a:srgbClr val="191918"/>
                </a:solidFill>
                <a:latin typeface="Times"/>
                <a:ea typeface="Times"/>
                <a:cs typeface="Times"/>
              </a:rPr>
              <a:t>.</a:t>
            </a:r>
            <a:endParaRPr lang="en-US" sz="1600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b="1" dirty="0"/>
              <a:t>Solution</a:t>
            </a:r>
            <a:r>
              <a:rPr lang="en-US" sz="2400" dirty="0" smtClean="0"/>
              <a:t>: Use </a:t>
            </a:r>
            <a:r>
              <a:rPr lang="en-US" sz="2400" dirty="0"/>
              <a:t>De Morgan’s Laws to move the negation as far inwards as possible</a:t>
            </a:r>
            <a:r>
              <a:rPr lang="en-US" sz="2400" dirty="0" smtClean="0"/>
              <a:t>.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¬</a:t>
            </a: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∀</a:t>
            </a:r>
            <a:r>
              <a:rPr lang="en-US" sz="2400" dirty="0" err="1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x∃y</a:t>
            </a: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xy</a:t>
            </a: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 = </a:t>
            </a:r>
            <a:r>
              <a:rPr lang="en-US" sz="2400" dirty="0">
                <a:solidFill>
                  <a:srgbClr val="191918"/>
                </a:solidFill>
                <a:latin typeface="Times"/>
                <a:ea typeface="Times"/>
                <a:cs typeface="Times"/>
              </a:rPr>
              <a:t>1</a:t>
            </a:r>
            <a:r>
              <a:rPr lang="en-US" sz="24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)</a:t>
            </a:r>
            <a:endParaRPr lang="en-US" sz="2400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∃</a:t>
            </a:r>
            <a:r>
              <a:rPr lang="en-US" sz="24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</a:t>
            </a: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¬</a:t>
            </a:r>
            <a:r>
              <a:rPr lang="en-US" sz="24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∃</a:t>
            </a: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y(</a:t>
            </a:r>
            <a:r>
              <a:rPr lang="en-US" sz="2400" dirty="0" err="1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xy</a:t>
            </a: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 = </a:t>
            </a:r>
            <a:r>
              <a:rPr lang="en-US" sz="2400" dirty="0">
                <a:solidFill>
                  <a:srgbClr val="191918"/>
                </a:solidFill>
                <a:latin typeface="Times"/>
                <a:ea typeface="Times"/>
                <a:cs typeface="Times"/>
              </a:rPr>
              <a:t>1</a:t>
            </a:r>
            <a:r>
              <a:rPr lang="en-US" sz="24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 by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De Morgan’s for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endParaRPr lang="en-US" sz="2400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∃</a:t>
            </a:r>
            <a:r>
              <a:rPr lang="en-US" sz="2400" dirty="0" err="1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</a:t>
            </a:r>
            <a:r>
              <a:rPr lang="en-US" sz="2400" dirty="0" err="1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∀</a:t>
            </a:r>
            <a:r>
              <a:rPr lang="en-US" sz="2400" dirty="0" err="1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y</a:t>
            </a:r>
            <a:r>
              <a:rPr lang="en-US" sz="24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¬(</a:t>
            </a:r>
            <a:r>
              <a:rPr lang="en-US" sz="2400" dirty="0" err="1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xy</a:t>
            </a: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 = </a:t>
            </a:r>
            <a:r>
              <a:rPr lang="en-US" sz="2400" dirty="0">
                <a:solidFill>
                  <a:srgbClr val="191918"/>
                </a:solidFill>
                <a:latin typeface="Times"/>
                <a:ea typeface="Times"/>
                <a:cs typeface="Times"/>
              </a:rPr>
              <a:t>1</a:t>
            </a: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)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by </a:t>
            </a:r>
            <a:r>
              <a:rPr lang="en-US" sz="2400" dirty="0">
                <a:latin typeface="Cambria Math" pitchFamily="18" charset="0"/>
                <a:ea typeface="Cambria Math" pitchFamily="18" charset="0"/>
                <a:sym typeface="Symbol"/>
              </a:rPr>
              <a:t>De Morgan’s for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∃</a:t>
            </a:r>
            <a:r>
              <a:rPr lang="en-US" sz="2400" dirty="0" err="1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x∀</a:t>
            </a:r>
            <a:r>
              <a:rPr lang="en-US" sz="2400" dirty="0" err="1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y</a:t>
            </a:r>
            <a:r>
              <a:rPr lang="en-US" sz="24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(</a:t>
            </a:r>
            <a:r>
              <a:rPr lang="en-US" sz="2400" dirty="0" err="1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xy</a:t>
            </a:r>
            <a:r>
              <a:rPr lang="en-US" sz="2400" dirty="0" smtClean="0">
                <a:solidFill>
                  <a:srgbClr val="191918"/>
                </a:solidFill>
                <a:latin typeface="Helvetica"/>
                <a:ea typeface="Helvetica"/>
                <a:cs typeface="Helvetica"/>
              </a:rPr>
              <a:t> ≠1)</a:t>
            </a:r>
            <a:endParaRPr lang="en-US" sz="2400" dirty="0" smtClean="0">
              <a:latin typeface="Cambria Math" pitchFamily="18" charset="0"/>
              <a:ea typeface="Cambria Math" pitchFamily="18" charset="0"/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Negating 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Recall the logical expression developed three slides back: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Part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Use quantifiers to express the statement that “There does not exist a woman who has taken a flight on every airline in the world.”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Part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Now use De Morgan’s Laws to move the negation as far inwards as possible.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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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  by De Morgan’s for 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w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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w,f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f,a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))  by De Morgan’s for ∧</a:t>
            </a:r>
            <a:r>
              <a:rPr lang="en-US" dirty="0" smtClean="0"/>
              <a:t>.</a:t>
            </a:r>
          </a:p>
          <a:p>
            <a:pPr marL="514350" indent="-514350">
              <a:buNone/>
            </a:pPr>
            <a:r>
              <a:rPr lang="en-US" b="1" dirty="0" smtClean="0"/>
              <a:t>Part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you translate the result back into English?</a:t>
            </a:r>
          </a:p>
          <a:p>
            <a:pPr marL="514350" indent="-514350">
              <a:buNone/>
            </a:pPr>
            <a:r>
              <a:rPr lang="en-US" dirty="0" smtClean="0"/>
              <a:t>       </a:t>
            </a: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514350" indent="-514350">
              <a:buNone/>
            </a:pPr>
            <a:r>
              <a:rPr lang="en-US" dirty="0" smtClean="0"/>
              <a:t>        “For every woman there is an airline such that for all flights, this woman has not taken that flight or that flight is not on this airline”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9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Quantifiers </a:t>
            </a:r>
          </a:p>
          <a:p>
            <a:r>
              <a:rPr lang="en-US" dirty="0" smtClean="0"/>
              <a:t>Order of Quantifiers</a:t>
            </a:r>
          </a:p>
          <a:p>
            <a:r>
              <a:rPr lang="en-US" dirty="0" smtClean="0"/>
              <a:t>Translating from Nested Quantifiers into English</a:t>
            </a:r>
          </a:p>
          <a:p>
            <a:r>
              <a:rPr lang="en-US" dirty="0" smtClean="0"/>
              <a:t>Translating Mathematical Statements into Statements involving Nested Quantifiers.</a:t>
            </a:r>
          </a:p>
          <a:p>
            <a:r>
              <a:rPr lang="en-US" dirty="0" smtClean="0"/>
              <a:t>Translating English Sentences into Logical Expressions.</a:t>
            </a:r>
          </a:p>
          <a:p>
            <a:r>
              <a:rPr lang="en-US" dirty="0" smtClean="0"/>
              <a:t>Negating Nested Quantifiers.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quantifiers are often necessary to express the meaning of sentences in English as well as important concepts in computer science and mathematics.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“Every real number has an inverse” is   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  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where the domains of x and y are the real numbers.</a:t>
            </a:r>
            <a:endParaRPr lang="en-US" dirty="0" smtClean="0"/>
          </a:p>
          <a:p>
            <a:r>
              <a:rPr lang="en-US" dirty="0" smtClean="0"/>
              <a:t>We can also think of nested propositional functions: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can be viewed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/>
                <a:sym typeface="Symbol"/>
              </a:rPr>
              <a:t>is          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P(x, y) </a:t>
            </a:r>
            <a:r>
              <a:rPr lang="en-US" dirty="0" smtClean="0">
                <a:ea typeface="Cambria Math" pitchFamily="18" charset="0"/>
                <a:sym typeface="Symbol"/>
              </a:rPr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P(x, y) </a:t>
            </a:r>
            <a:r>
              <a:rPr lang="en-US" i="1" dirty="0" smtClean="0">
                <a:ea typeface="Cambria Math" pitchFamily="18" charset="0"/>
                <a:sym typeface="Symbol"/>
              </a:rPr>
              <a:t>is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(x + y = 0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of Nested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ea typeface="Cambria Math"/>
                <a:sym typeface="Symbol"/>
              </a:rPr>
              <a:t>Nested Loops</a:t>
            </a:r>
          </a:p>
          <a:p>
            <a:pPr lvl="1"/>
            <a:r>
              <a:rPr lang="en-US" dirty="0" smtClean="0">
                <a:ea typeface="Cambria Math"/>
                <a:sym typeface="Symbol"/>
              </a:rPr>
              <a:t>To see 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true, loop through the values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At each step, loop through the values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pPr lvl="2"/>
            <a:r>
              <a:rPr lang="en-US" dirty="0" smtClean="0">
                <a:ea typeface="Cambria Math" pitchFamily="18" charset="0"/>
                <a:sym typeface="Symbol"/>
              </a:rPr>
              <a:t> If for some pair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 smtClean="0">
                <a:ea typeface="Cambria Math" pitchFamily="18" charset="0"/>
                <a:sym typeface="Symbol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y,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false,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 and both the outer and inner loop terminate.</a:t>
            </a: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x y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the outer loop ends after stepping through each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 </a:t>
            </a:r>
            <a:endParaRPr lang="en-US" dirty="0" smtClean="0">
              <a:ea typeface="Cambria Math"/>
              <a:sym typeface="Symbol"/>
            </a:endParaRPr>
          </a:p>
          <a:p>
            <a:pPr lvl="1"/>
            <a:r>
              <a:rPr lang="en-US" dirty="0" smtClean="0">
                <a:ea typeface="Cambria Math"/>
                <a:sym typeface="Symbol"/>
              </a:rPr>
              <a:t>To see 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is true, loop through the values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At each step, loop through the values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The inner loop ends when a pair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 is found such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 y) is true.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no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is found such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, y) is true the outer loop terminates as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>
                <a:ea typeface="Cambria Math" pitchFamily="18" charset="0"/>
                <a:sym typeface="Symbol"/>
              </a:rPr>
              <a:t>  has been shown to be false. </a:t>
            </a:r>
            <a:endParaRPr lang="en-US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if the outer loop ends after stepping through each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  <a:endParaRPr lang="en-US" dirty="0" smtClean="0">
              <a:ea typeface="Cambria Math" pitchFamily="18" charset="0"/>
              <a:sym typeface="Symbol"/>
            </a:endParaRPr>
          </a:p>
          <a:p>
            <a:r>
              <a:rPr lang="en-US" dirty="0" smtClean="0">
                <a:ea typeface="Cambria Math" pitchFamily="18" charset="0"/>
                <a:sym typeface="Symbol"/>
              </a:rPr>
              <a:t>If the domains of the variables are infinite, then this process can not actually be carried out.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 smtClean="0"/>
              <a:t>be the statement “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 + y = y + x</a:t>
            </a:r>
            <a:r>
              <a:rPr lang="en-US" dirty="0" smtClean="0"/>
              <a:t>.” Assume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/>
              <a:t> is the real numbers.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and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y 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have the same truth value.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 smtClean="0"/>
              <a:t>be the statement “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 + y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.” Assume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 smtClean="0"/>
              <a:t> is the real numbers. Then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x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yQ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 </a:t>
            </a:r>
            <a:r>
              <a:rPr lang="en-US" dirty="0" smtClean="0">
                <a:ea typeface="Cambria Math" pitchFamily="18" charset="0"/>
                <a:sym typeface="Symbol"/>
              </a:rPr>
              <a:t>is true</a:t>
            </a:r>
            <a:r>
              <a:rPr lang="en-US" i="1" dirty="0" smtClean="0">
                <a:ea typeface="Cambria Math" pitchFamily="18" charset="0"/>
                <a:sym typeface="Symbol"/>
              </a:rPr>
              <a:t>, </a:t>
            </a:r>
            <a:r>
              <a:rPr lang="en-US" dirty="0" smtClean="0">
                <a:ea typeface="Cambria Math" pitchFamily="18" charset="0"/>
                <a:sym typeface="Symbol"/>
              </a:rPr>
              <a:t>but</a:t>
            </a:r>
            <a:r>
              <a:rPr lang="en-US" i="1" dirty="0" smtClean="0">
                <a:ea typeface="Cambria Math" pitchFamily="18" charset="0"/>
                <a:sym typeface="Symbol"/>
              </a:rPr>
              <a:t>     </a:t>
            </a:r>
            <a:r>
              <a:rPr lang="en-US" dirty="0" smtClean="0">
                <a:ea typeface="Cambria Math" pitchFamily="18" charset="0"/>
                <a:sym typeface="Symbol"/>
              </a:rPr>
              <a:t> </a:t>
            </a:r>
            <a:r>
              <a:rPr lang="en-US" dirty="0" smtClean="0">
                <a:sym typeface="Symbol"/>
              </a:rPr>
              <a:t>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xQ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 </a:t>
            </a:r>
            <a:r>
              <a:rPr lang="en-US" dirty="0" smtClean="0">
                <a:ea typeface="Cambria Math" pitchFamily="18" charset="0"/>
                <a:sym typeface="Symbol"/>
              </a:rPr>
              <a:t>is false.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Order of Quantifiers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U</a:t>
            </a:r>
            <a:r>
              <a:rPr lang="en-US" dirty="0" smtClean="0"/>
              <a:t> be the real numbers,</a:t>
            </a:r>
          </a:p>
          <a:p>
            <a:pPr>
              <a:buNone/>
            </a:pPr>
            <a:r>
              <a:rPr lang="en-US" dirty="0" smtClean="0"/>
              <a:t>    Define </a:t>
            </a:r>
            <a:r>
              <a:rPr lang="en-US" i="1" dirty="0" smtClean="0"/>
              <a:t>P(</a:t>
            </a:r>
            <a:r>
              <a:rPr lang="en-US" i="1" dirty="0" err="1" smtClean="0"/>
              <a:t>x,y</a:t>
            </a:r>
            <a:r>
              <a:rPr lang="en-US" i="1" dirty="0" smtClean="0"/>
              <a:t>) : x ∙ y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>
              <a:buNone/>
            </a:pPr>
            <a:r>
              <a:rPr lang="en-US" dirty="0" smtClean="0"/>
              <a:t>    What is the truth value of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False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xyP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 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</a:t>
            </a:r>
          </a:p>
          <a:p>
            <a:pPr marL="914400" lvl="1" indent="-514350">
              <a:buNone/>
            </a:pPr>
            <a:r>
              <a:rPr lang="en-US" b="1" dirty="0" smtClean="0"/>
              <a:t>       Answer: </a:t>
            </a:r>
            <a:r>
              <a:rPr lang="en-US" dirty="0" smtClean="0"/>
              <a:t>True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 on Order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U</a:t>
            </a:r>
            <a:r>
              <a:rPr lang="en-US" dirty="0" smtClean="0"/>
              <a:t> be the real numbers,</a:t>
            </a:r>
          </a:p>
          <a:p>
            <a:pPr>
              <a:buNone/>
            </a:pPr>
            <a:r>
              <a:rPr lang="en-US" dirty="0" smtClean="0"/>
              <a:t>   Define </a:t>
            </a:r>
            <a:r>
              <a:rPr lang="en-US" i="1" dirty="0" smtClean="0"/>
              <a:t>P(</a:t>
            </a:r>
            <a:r>
              <a:rPr lang="en-US" i="1" dirty="0" err="1" smtClean="0"/>
              <a:t>x,y</a:t>
            </a:r>
            <a:r>
              <a:rPr lang="en-US" i="1" dirty="0" smtClean="0"/>
              <a:t>) </a:t>
            </a:r>
            <a:r>
              <a:rPr lang="en-US" dirty="0" smtClean="0"/>
              <a:t>:</a:t>
            </a:r>
            <a:r>
              <a:rPr lang="en-US" i="1" dirty="0" smtClean="0"/>
              <a:t> x / y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dirty="0" smtClean="0"/>
              <a:t>   What is the truth value of the following: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 Answer: </a:t>
            </a:r>
            <a:r>
              <a:rPr lang="en-US" dirty="0" smtClean="0"/>
              <a:t>False</a:t>
            </a:r>
            <a:endParaRPr lang="en-US" b="1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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xyP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 </a:t>
            </a:r>
          </a:p>
          <a:p>
            <a:pPr marL="1188720" lvl="2" indent="-514350">
              <a:buNone/>
            </a:pPr>
            <a:r>
              <a:rPr lang="en-US" b="1" dirty="0" smtClean="0"/>
              <a:t>     Answer: </a:t>
            </a:r>
            <a:r>
              <a:rPr lang="en-US" dirty="0" smtClean="0"/>
              <a:t>True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xy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  </a:t>
            </a:r>
          </a:p>
          <a:p>
            <a:pPr marL="1188720" lvl="2" indent="-514350">
              <a:buNone/>
            </a:pPr>
            <a:r>
              <a:rPr lang="en-US" b="1" dirty="0" smtClean="0"/>
              <a:t>    Answer: </a:t>
            </a:r>
            <a:r>
              <a:rPr lang="en-US" dirty="0" smtClean="0"/>
              <a:t>False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x  y P(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x,y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dirty="0" smtClean="0"/>
              <a:t>     </a:t>
            </a:r>
          </a:p>
          <a:p>
            <a:pPr marL="1188720" lvl="2" indent="-514350">
              <a:buNone/>
            </a:pPr>
            <a:r>
              <a:rPr lang="en-US" dirty="0" smtClean="0"/>
              <a:t>   </a:t>
            </a:r>
            <a:r>
              <a:rPr lang="en-US" b="1" dirty="0" smtClean="0"/>
              <a:t>Answer: </a:t>
            </a:r>
            <a:r>
              <a:rPr lang="en-US" dirty="0" smtClean="0"/>
              <a:t>True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Quantifications of Two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2514600"/>
          <a:ext cx="8229600" cy="347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True?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When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) is true for every pair </a:t>
                      </a:r>
                      <a:r>
                        <a:rPr lang="en-US" i="1" dirty="0" err="1" smtClean="0"/>
                        <a:t>x</a:t>
                      </a:r>
                      <a:r>
                        <a:rPr lang="en-US" dirty="0" err="1" smtClean="0"/>
                        <a:t>,</a:t>
                      </a:r>
                      <a:r>
                        <a:rPr lang="en-US" i="1" dirty="0" err="1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pair </a:t>
                      </a:r>
                      <a:r>
                        <a:rPr lang="en-US" i="1" dirty="0" smtClean="0"/>
                        <a:t>x, y </a:t>
                      </a:r>
                      <a:r>
                        <a:rPr lang="en-US" dirty="0" smtClean="0"/>
                        <a:t>for</a:t>
                      </a:r>
                      <a:r>
                        <a:rPr lang="en-US" baseline="0" dirty="0" smtClean="0"/>
                        <a:t> which </a:t>
                      </a:r>
                      <a:r>
                        <a:rPr lang="en-US" i="1" baseline="0" dirty="0" smtClean="0"/>
                        <a:t>P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i="1" baseline="0" dirty="0" err="1" smtClean="0"/>
                        <a:t>x,y</a:t>
                      </a:r>
                      <a:r>
                        <a:rPr lang="en-US" baseline="0" dirty="0" smtClean="0"/>
                        <a:t>) is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every </a:t>
                      </a:r>
                      <a:r>
                        <a:rPr lang="en-US" i="1" dirty="0" smtClean="0"/>
                        <a:t>x </a:t>
                      </a:r>
                      <a:r>
                        <a:rPr lang="en-US" dirty="0" smtClean="0"/>
                        <a:t>there is a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an x such that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false for every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an 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 for every </a:t>
                      </a:r>
                      <a:r>
                        <a:rPr lang="en-US" i="1" dirty="0" smtClean="0"/>
                        <a:t>y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every </a:t>
                      </a:r>
                      <a:r>
                        <a:rPr lang="en-US" i="1" dirty="0" smtClean="0"/>
                        <a:t>x</a:t>
                      </a:r>
                      <a:r>
                        <a:rPr lang="en-US" dirty="0" smtClean="0"/>
                        <a:t> there is a y 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is false.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There is a pair </a:t>
                      </a:r>
                      <a:r>
                        <a:rPr lang="en-US" i="1" dirty="0" smtClean="0"/>
                        <a:t>x, y </a:t>
                      </a:r>
                      <a:r>
                        <a:rPr lang="en-US" dirty="0" smtClean="0"/>
                        <a:t>for which </a:t>
                      </a:r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err="1" smtClean="0"/>
                        <a:t>x,y</a:t>
                      </a:r>
                      <a:r>
                        <a:rPr lang="en-US" dirty="0" smtClean="0"/>
                        <a:t>)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P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x,y</a:t>
                      </a:r>
                      <a:r>
                        <a:rPr lang="en-US" dirty="0" smtClean="0"/>
                        <a:t>) is false for every pair </a:t>
                      </a:r>
                      <a:r>
                        <a:rPr lang="en-US" i="1" dirty="0" err="1" smtClean="0"/>
                        <a:t>x,y</a:t>
                      </a:r>
                      <a:endParaRPr lang="en-US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14400" y="2971800"/>
            <a:ext cx="1320165" cy="2552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14400" y="3429000"/>
            <a:ext cx="1320165" cy="25527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914400" y="3962400"/>
            <a:ext cx="1320165" cy="25527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0600" y="4572000"/>
            <a:ext cx="1306830" cy="2552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990600" y="5181600"/>
            <a:ext cx="1306830" cy="25527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914400" y="5638800"/>
            <a:ext cx="1306830" cy="2552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Translating Nested Quantifiers into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Translate the statement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               x  (C(x )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y (C(y )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∧ F(x, y)))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</a:t>
            </a:r>
            <a:endParaRPr lang="en-US" i="1" dirty="0" smtClean="0">
              <a:latin typeface="Cambria Math"/>
              <a:ea typeface="Cambria Math"/>
              <a:sym typeface="Symbol"/>
            </a:endParaRP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 where C(x) is “</a:t>
            </a:r>
            <a:r>
              <a:rPr lang="en-US" i="1" dirty="0" smtClean="0"/>
              <a:t>x</a:t>
            </a:r>
            <a:r>
              <a:rPr lang="en-US" dirty="0" smtClean="0"/>
              <a:t> has a computer,”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dirty="0" smtClean="0"/>
              <a:t>) is “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friends,” and the domain for both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consists of all students in your school.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Every student in your school has a computer or has a friend who has a computer.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</a:t>
            </a:r>
            <a:r>
              <a:rPr lang="en-US" dirty="0" smtClean="0">
                <a:sym typeface="Symbol"/>
              </a:rPr>
              <a:t>Translate the statement</a:t>
            </a:r>
            <a:endParaRPr lang="en-US" i="1" dirty="0" smtClean="0">
              <a:latin typeface="Cambria Math"/>
              <a:ea typeface="Cambria Math"/>
              <a:sym typeface="Symbol"/>
            </a:endParaRP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</a:t>
            </a:r>
            <a:r>
              <a:rPr lang="en-US" dirty="0" err="1" smtClean="0">
                <a:sym typeface="Symbol"/>
              </a:rPr>
              <a:t>x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  <a:sym typeface="Symbol"/>
              </a:rPr>
              <a:t>y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Symbol"/>
              </a:rPr>
              <a:t> z ((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F(x, y)∧ F(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x,z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 ∧ (y ≠z))→¬F(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y,z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))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  <a:sym typeface="Symbol"/>
              </a:rPr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There is a student none of whose friends are also friends with each 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forall y P(x,y)$&#10;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y \forall x P(x,y)$&#10;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x \exists y P(x,y)$&#10;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forall y P(x,y)$&#10;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x \exists y P(x,y)$&#10;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y \exists x P(x,y)$&#10;&#10;&#10;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7691</TotalTime>
  <Words>1839</Words>
  <Application>Microsoft Macintosh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Constantia</vt:lpstr>
      <vt:lpstr>Wingdings 2</vt:lpstr>
      <vt:lpstr>Cambria Math</vt:lpstr>
      <vt:lpstr>Flow</vt:lpstr>
      <vt:lpstr>Nested Quantifiers</vt:lpstr>
      <vt:lpstr>Section Summary</vt:lpstr>
      <vt:lpstr>Nested Quantifiers</vt:lpstr>
      <vt:lpstr>Thinking of Nested Quantification</vt:lpstr>
      <vt:lpstr>Order of Quantifiers</vt:lpstr>
      <vt:lpstr>Questions on Order of Quantifiers </vt:lpstr>
      <vt:lpstr>Questions on Order of Quantifiers</vt:lpstr>
      <vt:lpstr>Quantifications of Two Variables</vt:lpstr>
      <vt:lpstr>Translating Nested Quantifiers into English</vt:lpstr>
      <vt:lpstr>Translating Mathematical Statements into Predicate Logic </vt:lpstr>
      <vt:lpstr>Translating English into Logical Expressions Example</vt:lpstr>
      <vt:lpstr>Questions on Translation from English</vt:lpstr>
      <vt:lpstr>Negating Nested Quantifiers</vt:lpstr>
      <vt:lpstr>Negating Nested Quantifiers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509</cp:revision>
  <dcterms:created xsi:type="dcterms:W3CDTF">2011-03-16T03:13:19Z</dcterms:created>
  <dcterms:modified xsi:type="dcterms:W3CDTF">2016-01-31T21:08:45Z</dcterms:modified>
</cp:coreProperties>
</file>