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59" r:id="rId2"/>
    <p:sldId id="397" r:id="rId3"/>
    <p:sldId id="376" r:id="rId4"/>
    <p:sldId id="379" r:id="rId5"/>
    <p:sldId id="458" r:id="rId6"/>
    <p:sldId id="438" r:id="rId7"/>
    <p:sldId id="363" r:id="rId8"/>
    <p:sldId id="364" r:id="rId9"/>
    <p:sldId id="365" r:id="rId10"/>
    <p:sldId id="366" r:id="rId11"/>
    <p:sldId id="368" r:id="rId12"/>
    <p:sldId id="369" r:id="rId13"/>
    <p:sldId id="370" r:id="rId14"/>
    <p:sldId id="371" r:id="rId15"/>
    <p:sldId id="380" r:id="rId16"/>
    <p:sldId id="439" r:id="rId17"/>
    <p:sldId id="460" r:id="rId18"/>
    <p:sldId id="373" r:id="rId19"/>
    <p:sldId id="367" r:id="rId20"/>
    <p:sldId id="459" r:id="rId21"/>
    <p:sldId id="385" r:id="rId22"/>
    <p:sldId id="386" r:id="rId23"/>
    <p:sldId id="387" r:id="rId24"/>
    <p:sldId id="388" r:id="rId25"/>
    <p:sldId id="389" r:id="rId26"/>
    <p:sldId id="391" r:id="rId27"/>
    <p:sldId id="393" r:id="rId28"/>
    <p:sldId id="394" r:id="rId29"/>
    <p:sldId id="395" r:id="rId30"/>
    <p:sldId id="44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85" autoAdjust="0"/>
    <p:restoredTop sz="98919" autoAdjust="0"/>
  </p:normalViewPr>
  <p:slideViewPr>
    <p:cSldViewPr>
      <p:cViewPr varScale="1">
        <p:scale>
          <a:sx n="108" d="100"/>
          <a:sy n="108" d="100"/>
        </p:scale>
        <p:origin x="-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EF7AE-0C30-4EA7-B74D-470A9C33048D}" type="datetimeFigureOut">
              <a:rPr lang="en-US" smtClean="0"/>
              <a:pPr/>
              <a:t>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1582-F5A8-41ED-8946-57B4D8BFA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480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51A1F-924C-4BCD-AE4C-3A5DD90B2C9D}" type="datetimeFigureOut">
              <a:rPr lang="en-US" smtClean="0"/>
              <a:pPr/>
              <a:t>2/5/16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12B00-BF9F-4C8A-8D33-EED5BFD17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276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00-BF9F-4C8A-8D33-EED5BFD1711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81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a truth table would have 32 rows since we have 5 propositional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00-BF9F-4C8A-8D33-EED5BFD1711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3411-918F-304E-96D0-7A2A96DB57C1}" type="datetime1">
              <a:rPr lang="en-US" smtClean="0"/>
              <a:t>2/5/16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5310-222E-9D4B-9BB0-14C2CC19B51B}" type="datetime1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9F60-ED13-A84C-823E-D14922176C46}" type="datetime1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09B1-4A5E-7F46-A1CE-B4753F90A8C4}" type="datetime1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762E-B718-5249-A3D6-25F361CFDE57}" type="datetime1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E960-2494-E346-8AEE-D5C27E940DAC}" type="datetime1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FBED-A32D-F444-8CBD-E32101683E0A}" type="datetime1">
              <a:rPr lang="en-US" smtClean="0"/>
              <a:t>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2E75-C70A-7941-8A23-77C489AAE671}" type="datetime1">
              <a:rPr lang="en-US" smtClean="0"/>
              <a:t>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4A47-0528-0249-B079-E7667E7D7E6B}" type="datetime1">
              <a:rPr lang="en-US" smtClean="0"/>
              <a:t>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4DB7-A27D-F445-9EEF-CE8573EAE8A1}" type="datetime1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3156-4164-4040-9A27-B2123A713340}" type="datetime1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0C1A2A0-9F05-7B47-8930-8E1FEB11F84D}" type="datetime1">
              <a:rPr lang="en-US" smtClean="0"/>
              <a:t>2/5/16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6.pn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of Inference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Section 1.6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Disjunctive Syllogism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676400" y="2514600"/>
            <a:ext cx="1177290" cy="12258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396240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English literature.”</a:t>
            </a:r>
          </a:p>
          <a:p>
            <a:endParaRPr lang="en-US" dirty="0" smtClean="0"/>
          </a:p>
          <a:p>
            <a:r>
              <a:rPr lang="en-US" dirty="0" smtClean="0"/>
              <a:t>“I will study discrete math or I will study English literature.”</a:t>
            </a:r>
          </a:p>
          <a:p>
            <a:r>
              <a:rPr lang="en-US" dirty="0" smtClean="0"/>
              <a:t>“I will not study discrete math.”</a:t>
            </a:r>
          </a:p>
          <a:p>
            <a:endParaRPr lang="en-US" dirty="0" smtClean="0"/>
          </a:p>
          <a:p>
            <a:r>
              <a:rPr lang="en-US" dirty="0" smtClean="0"/>
              <a:t>“Therefore , I will study English literature.”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400" y="2590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p</a:t>
            </a:r>
            <a:r>
              <a:rPr lang="en-US" dirty="0" smtClean="0">
                <a:latin typeface="Cambria Math"/>
                <a:ea typeface="Cambria Math"/>
              </a:rPr>
              <a:t>∧(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∨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828800" y="2667000"/>
            <a:ext cx="1534478" cy="7143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71800" y="3810000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visit Las Vegas.”</a:t>
            </a:r>
          </a:p>
          <a:p>
            <a:endParaRPr lang="en-US" dirty="0" smtClean="0"/>
          </a:p>
          <a:p>
            <a:r>
              <a:rPr lang="en-US" dirty="0" smtClean="0"/>
              <a:t>“I will study discrete math.”</a:t>
            </a:r>
          </a:p>
          <a:p>
            <a:endParaRPr lang="en-US" dirty="0" smtClean="0"/>
          </a:p>
          <a:p>
            <a:r>
              <a:rPr lang="en-US" dirty="0" smtClean="0"/>
              <a:t>“Therefore, I will  study discrete math or I will visit </a:t>
            </a:r>
          </a:p>
          <a:p>
            <a:r>
              <a:rPr lang="en-US" dirty="0" smtClean="0"/>
              <a:t>Las Vegas.”</a:t>
            </a:r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648200" y="2514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            p</a:t>
            </a:r>
            <a:r>
              <a:rPr lang="en-US" dirty="0" smtClean="0">
                <a:latin typeface="Cambria Math"/>
                <a:ea typeface="Cambria Math"/>
              </a:rPr>
              <a:t> →(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∨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9800" y="3962400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English literature.”</a:t>
            </a:r>
          </a:p>
          <a:p>
            <a:endParaRPr lang="en-US" dirty="0" smtClean="0"/>
          </a:p>
          <a:p>
            <a:r>
              <a:rPr lang="en-US" dirty="0" smtClean="0"/>
              <a:t>“I will study discrete math and English literature”</a:t>
            </a:r>
          </a:p>
          <a:p>
            <a:endParaRPr lang="en-US" dirty="0" smtClean="0"/>
          </a:p>
          <a:p>
            <a:r>
              <a:rPr lang="en-US" dirty="0" smtClean="0"/>
              <a:t>“Therefore, I will study discrete math.”</a:t>
            </a:r>
          </a:p>
          <a:p>
            <a:endParaRPr lang="en-US" dirty="0" smtClean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447800" y="2667000"/>
            <a:ext cx="1177290" cy="771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43400" y="27432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 </a:t>
            </a:r>
          </a:p>
          <a:p>
            <a:r>
              <a:rPr lang="en-US" dirty="0" smtClean="0"/>
              <a:t>         (</a:t>
            </a:r>
            <a:r>
              <a:rPr lang="en-US" i="1" dirty="0" err="1" smtClean="0"/>
              <a:t>p</a:t>
            </a:r>
            <a:r>
              <a:rPr lang="en-US" dirty="0" err="1" smtClean="0">
                <a:latin typeface="Cambria Math"/>
                <a:ea typeface="Cambria Math"/>
              </a:rPr>
              <a:t>∧</a:t>
            </a:r>
            <a:r>
              <a:rPr lang="en-US" i="1" dirty="0" err="1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>
                <a:latin typeface="Cambria Math"/>
                <a:ea typeface="Cambria Math"/>
              </a:rPr>
              <a:t>q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Conjunction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62200" y="3581400"/>
            <a:ext cx="601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English literature.”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“I will study discrete math.”</a:t>
            </a:r>
          </a:p>
          <a:p>
            <a:r>
              <a:rPr lang="en-US" dirty="0" smtClean="0"/>
              <a:t>“I will study  English literature.”</a:t>
            </a:r>
          </a:p>
          <a:p>
            <a:endParaRPr lang="en-US" dirty="0" smtClean="0"/>
          </a:p>
          <a:p>
            <a:r>
              <a:rPr lang="en-US" dirty="0" smtClean="0"/>
              <a:t>“Therefore, I will study discrete math and I will study English literature.”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371600" y="2133600"/>
            <a:ext cx="1534478" cy="11687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00600" y="23622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</a:p>
          <a:p>
            <a:r>
              <a:rPr lang="en-US" dirty="0" smtClean="0"/>
              <a:t> (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∧ (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 →(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∧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1200" y="3657600"/>
            <a:ext cx="6477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r</a:t>
            </a:r>
            <a:r>
              <a:rPr lang="en-US" dirty="0" smtClean="0"/>
              <a:t> be “I will study English literature.”</a:t>
            </a:r>
          </a:p>
          <a:p>
            <a:r>
              <a:rPr lang="en-US" dirty="0" smtClean="0"/>
              <a:t>Let q be “I will study databases.”</a:t>
            </a:r>
          </a:p>
          <a:p>
            <a:endParaRPr lang="en-US" dirty="0" smtClean="0"/>
          </a:p>
          <a:p>
            <a:r>
              <a:rPr lang="en-US" dirty="0" smtClean="0"/>
              <a:t>“I will not study discrete math or I will study English literature.”</a:t>
            </a:r>
          </a:p>
          <a:p>
            <a:r>
              <a:rPr lang="en-US" dirty="0" smtClean="0"/>
              <a:t>“I will study  discrete math or I will study databases.”</a:t>
            </a:r>
          </a:p>
          <a:p>
            <a:endParaRPr lang="en-US" dirty="0" smtClean="0"/>
          </a:p>
          <a:p>
            <a:r>
              <a:rPr lang="en-US" dirty="0" smtClean="0"/>
              <a:t>“Therefore, I will study databases or I will English literature.”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90600" y="2209800"/>
            <a:ext cx="1525905" cy="12258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14800" y="2438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 ((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)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∧ 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 →(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13716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Resolution plays an important role in AI and is used in Prolog.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Rules of Inference to Build Valid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 </a:t>
            </a:r>
            <a:r>
              <a:rPr lang="en-US" i="1" dirty="0" smtClean="0"/>
              <a:t>valid argument </a:t>
            </a:r>
            <a:r>
              <a:rPr lang="en-US" dirty="0" smtClean="0"/>
              <a:t>is a sequence of statements. Each statement is either a premise or follows from previous statements by  rules of inference. The last statement is called conclusion.</a:t>
            </a:r>
          </a:p>
          <a:p>
            <a:r>
              <a:rPr lang="en-US" dirty="0" smtClean="0"/>
              <a:t>A valid argument takes the following form:</a:t>
            </a:r>
          </a:p>
          <a:p>
            <a:pPr>
              <a:buNone/>
            </a:pPr>
            <a:r>
              <a:rPr lang="en-US" dirty="0" smtClean="0"/>
              <a:t>              	         S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dirty="0" smtClean="0"/>
              <a:t>         S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>
              <a:buNone/>
            </a:pPr>
            <a:r>
              <a:rPr lang="en-US" sz="2400" dirty="0" smtClean="0"/>
              <a:t>                                       .</a:t>
            </a:r>
          </a:p>
          <a:p>
            <a:pPr>
              <a:buNone/>
            </a:pPr>
            <a:r>
              <a:rPr lang="en-US" sz="2400" dirty="0" smtClean="0"/>
              <a:t>                                       .</a:t>
            </a:r>
          </a:p>
          <a:p>
            <a:pPr>
              <a:buNone/>
            </a:pPr>
            <a:r>
              <a:rPr lang="en-US" sz="2400" dirty="0" smtClean="0"/>
              <a:t>                                       .</a:t>
            </a:r>
          </a:p>
          <a:p>
            <a:pPr>
              <a:buNone/>
            </a:pPr>
            <a:r>
              <a:rPr lang="en-US" dirty="0" smtClean="0"/>
              <a:t>                                  </a:t>
            </a:r>
            <a:r>
              <a:rPr lang="en-US" dirty="0" err="1" smtClean="0"/>
              <a:t>S</a:t>
            </a:r>
            <a:r>
              <a:rPr lang="en-US" sz="2800" i="1" baseline="-25000" dirty="0" err="1" smtClean="0"/>
              <a:t>n</a:t>
            </a:r>
            <a:endParaRPr lang="en-US" sz="2800" i="1" baseline="-250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                       C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                                      </a:t>
            </a:r>
            <a:endParaRPr lang="en-US" sz="2400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5486400"/>
            <a:ext cx="231458" cy="2057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905000"/>
            <a:ext cx="6553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Example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: From the single proposition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dirty="0" smtClean="0"/>
              <a:t>Show that </a:t>
            </a:r>
            <a:r>
              <a:rPr lang="en-US" sz="2400" i="1" dirty="0" smtClean="0"/>
              <a:t>q</a:t>
            </a:r>
            <a:r>
              <a:rPr lang="en-US" sz="2400" dirty="0" smtClean="0"/>
              <a:t> is a conclusion.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819400" y="2362200"/>
            <a:ext cx="1848803" cy="382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3352800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cs typeface="Times New Roman"/>
              </a:rPr>
              <a:t>Solution</a:t>
            </a:r>
            <a:r>
              <a:rPr lang="en-US" dirty="0" smtClean="0">
                <a:cs typeface="Times New Roman"/>
              </a:rPr>
              <a:t>:</a:t>
            </a:r>
          </a:p>
          <a:p>
            <a:endParaRPr lang="en-US" dirty="0">
              <a:cs typeface="Times New Roman"/>
            </a:endParaRPr>
          </a:p>
          <a:p>
            <a:r>
              <a:rPr lang="en-US" sz="2400" b="1" dirty="0" smtClean="0">
                <a:cs typeface="Times New Roman"/>
              </a:rPr>
              <a:t>Step</a:t>
            </a:r>
            <a:r>
              <a:rPr lang="en-US" sz="2400" dirty="0" smtClean="0">
                <a:cs typeface="Times New Roman"/>
              </a:rPr>
              <a:t>			</a:t>
            </a:r>
            <a:r>
              <a:rPr lang="en-US" sz="2400" b="1" dirty="0" smtClean="0">
                <a:cs typeface="Times New Roman"/>
              </a:rPr>
              <a:t>Reason</a:t>
            </a:r>
          </a:p>
          <a:p>
            <a:r>
              <a:rPr lang="en-US" sz="2400" dirty="0" smtClean="0">
                <a:cs typeface="Times New Roman"/>
              </a:rPr>
              <a:t>1.    </a:t>
            </a:r>
            <a:r>
              <a:rPr lang="en-US" sz="2400" i="1" dirty="0" smtClean="0">
                <a:solidFill>
                  <a:srgbClr val="000000"/>
                </a:solidFill>
                <a:ea typeface="Times New Roman"/>
                <a:cs typeface="Times New Roman"/>
              </a:rPr>
              <a:t>p ∧ (p →q)</a:t>
            </a:r>
            <a:r>
              <a:rPr lang="en-US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	Premise</a:t>
            </a:r>
            <a:endParaRPr lang="en-US" sz="2400" dirty="0" smtClean="0">
              <a:cs typeface="Times New Roman"/>
            </a:endParaRPr>
          </a:p>
          <a:p>
            <a:r>
              <a:rPr lang="en-US" sz="2400" dirty="0" smtClean="0">
                <a:cs typeface="Times New Roman"/>
              </a:rPr>
              <a:t>2.   </a:t>
            </a:r>
            <a:r>
              <a:rPr lang="en-US" sz="2400" i="1" dirty="0" smtClean="0">
                <a:cs typeface="Times New Roman"/>
              </a:rPr>
              <a:t>p</a:t>
            </a:r>
            <a:r>
              <a:rPr lang="en-US" sz="2400" dirty="0" smtClean="0">
                <a:cs typeface="Times New Roman"/>
              </a:rPr>
              <a:t>			Simplification using (1)</a:t>
            </a:r>
          </a:p>
          <a:p>
            <a:r>
              <a:rPr lang="en-US" sz="2400" dirty="0" smtClean="0">
                <a:cs typeface="Times New Roman"/>
              </a:rPr>
              <a:t>3.   </a:t>
            </a:r>
            <a:r>
              <a:rPr lang="en-US" sz="2400" i="1" dirty="0" smtClean="0">
                <a:solidFill>
                  <a:srgbClr val="000000"/>
                </a:solidFill>
                <a:ea typeface="Times New Roman"/>
                <a:cs typeface="Times New Roman"/>
              </a:rPr>
              <a:t>p </a:t>
            </a:r>
            <a:r>
              <a:rPr lang="en-US" sz="2400" i="1" dirty="0">
                <a:solidFill>
                  <a:srgbClr val="000000"/>
                </a:solidFill>
                <a:ea typeface="Times New Roman"/>
                <a:cs typeface="Times New Roman"/>
              </a:rPr>
              <a:t>→</a:t>
            </a:r>
            <a:r>
              <a:rPr lang="en-US" sz="2400" i="1" dirty="0" smtClean="0">
                <a:solidFill>
                  <a:srgbClr val="000000"/>
                </a:solidFill>
                <a:ea typeface="Times New Roman"/>
                <a:cs typeface="Times New Roman"/>
              </a:rPr>
              <a:t>q</a:t>
            </a:r>
            <a:r>
              <a:rPr lang="en-US" sz="2400" dirty="0" smtClean="0">
                <a:cs typeface="Times New Roman"/>
              </a:rPr>
              <a:t>		Simplification using (1)</a:t>
            </a:r>
          </a:p>
          <a:p>
            <a:r>
              <a:rPr lang="en-US" sz="2400" dirty="0" smtClean="0">
                <a:cs typeface="Times New Roman"/>
              </a:rPr>
              <a:t>4.  </a:t>
            </a:r>
            <a:r>
              <a:rPr lang="en-US" sz="2400" i="1" dirty="0" smtClean="0">
                <a:cs typeface="Times New Roman"/>
              </a:rPr>
              <a:t>q</a:t>
            </a:r>
            <a:r>
              <a:rPr lang="en-US" sz="2400" dirty="0" smtClean="0">
                <a:cs typeface="Times New Roman"/>
              </a:rPr>
              <a:t>			Modus Ponens using (2) and (3)</a:t>
            </a:r>
            <a:endParaRPr lang="en-US" sz="2400" dirty="0"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84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Example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b="1" dirty="0" smtClean="0"/>
              <a:t>:</a:t>
            </a:r>
            <a:r>
              <a:rPr lang="en-US" sz="2400" dirty="0" smtClean="0"/>
              <a:t> </a:t>
            </a:r>
          </a:p>
          <a:p>
            <a:r>
              <a:rPr lang="en-US" sz="1800" dirty="0" smtClean="0"/>
              <a:t>With these hypotheses:</a:t>
            </a:r>
          </a:p>
          <a:p>
            <a:pPr lvl="1">
              <a:buNone/>
            </a:pPr>
            <a:r>
              <a:rPr lang="en-US" sz="1800" dirty="0" smtClean="0"/>
              <a:t>“It is not sunny this afternoon and it is colder than yesterday.”</a:t>
            </a:r>
          </a:p>
          <a:p>
            <a:pPr lvl="1">
              <a:buNone/>
            </a:pPr>
            <a:r>
              <a:rPr lang="en-US" sz="1800" dirty="0" smtClean="0"/>
              <a:t>“We will go swimming only if it is sunny.”</a:t>
            </a:r>
          </a:p>
          <a:p>
            <a:pPr lvl="1">
              <a:buNone/>
            </a:pPr>
            <a:r>
              <a:rPr lang="en-US" sz="1800" dirty="0" smtClean="0"/>
              <a:t>“If we do not go swimming, then we will take a canoe trip.”</a:t>
            </a:r>
          </a:p>
          <a:p>
            <a:pPr lvl="1">
              <a:buNone/>
            </a:pPr>
            <a:r>
              <a:rPr lang="en-US" sz="1800" dirty="0" smtClean="0"/>
              <a:t>“If we take a canoe trip, then we will be home by sunset.”</a:t>
            </a:r>
          </a:p>
          <a:p>
            <a:r>
              <a:rPr lang="en-US" sz="1800" dirty="0" smtClean="0"/>
              <a:t>Using the inference rules, construct a valid argument for the conclusion:</a:t>
            </a:r>
          </a:p>
          <a:p>
            <a:pPr lvl="1">
              <a:buNone/>
            </a:pPr>
            <a:r>
              <a:rPr lang="en-US" sz="1800" dirty="0" smtClean="0"/>
              <a:t>“We will be home by sunset.”</a:t>
            </a:r>
          </a:p>
          <a:p>
            <a:pPr marL="0" indent="0">
              <a:buNone/>
            </a:pPr>
            <a:endParaRPr lang="en-US" sz="4000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953000" y="6248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7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35480"/>
            <a:ext cx="88392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/>
              <a:t>Example </a:t>
            </a:r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b="1" dirty="0" smtClean="0"/>
              <a:t>: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With these hypotheses:</a:t>
            </a:r>
          </a:p>
          <a:p>
            <a:pPr lvl="1">
              <a:buNone/>
            </a:pPr>
            <a:r>
              <a:rPr lang="en-US" sz="1600" dirty="0" smtClean="0"/>
              <a:t>“It is not sunny this afternoon and it is colder than yesterday.”</a:t>
            </a:r>
          </a:p>
          <a:p>
            <a:pPr lvl="1">
              <a:buNone/>
            </a:pPr>
            <a:r>
              <a:rPr lang="en-US" sz="1600" dirty="0" smtClean="0"/>
              <a:t>“We will go swimming only if it is sunny.”</a:t>
            </a:r>
          </a:p>
          <a:p>
            <a:pPr lvl="1">
              <a:buNone/>
            </a:pPr>
            <a:r>
              <a:rPr lang="en-US" sz="1600" dirty="0" smtClean="0"/>
              <a:t>“If we do not go swimming, then we will take a canoe trip.”</a:t>
            </a:r>
          </a:p>
          <a:p>
            <a:pPr lvl="1">
              <a:buNone/>
            </a:pPr>
            <a:r>
              <a:rPr lang="en-US" sz="1600" dirty="0" smtClean="0"/>
              <a:t>“If we take a canoe trip, then we will be home by sunset.”</a:t>
            </a:r>
          </a:p>
          <a:p>
            <a:r>
              <a:rPr lang="en-US" sz="1600" dirty="0" smtClean="0"/>
              <a:t>Using the inference rules, construct a valid argument for the conclusion:</a:t>
            </a:r>
          </a:p>
          <a:p>
            <a:pPr lvl="1">
              <a:buNone/>
            </a:pPr>
            <a:r>
              <a:rPr lang="en-US" sz="1600" dirty="0" smtClean="0"/>
              <a:t>“We will be home by sunset.”</a:t>
            </a:r>
          </a:p>
          <a:p>
            <a:pPr>
              <a:buNone/>
            </a:pPr>
            <a:r>
              <a:rPr lang="en-US" sz="1600" b="1" dirty="0" smtClean="0"/>
              <a:t>Solution</a:t>
            </a:r>
            <a:r>
              <a:rPr lang="en-US" sz="1600" dirty="0" smtClean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  Choose propositional variables:</a:t>
            </a:r>
          </a:p>
          <a:p>
            <a:pPr lvl="1">
              <a:buNone/>
            </a:pPr>
            <a:r>
              <a:rPr lang="en-US" sz="1600" i="1" dirty="0" smtClean="0"/>
              <a:t>p</a:t>
            </a:r>
            <a:r>
              <a:rPr lang="en-US" sz="1600" dirty="0" smtClean="0"/>
              <a:t> : “It is sunny this afternoon.”      </a:t>
            </a:r>
            <a:r>
              <a:rPr lang="en-US" sz="1600" i="1" dirty="0" smtClean="0"/>
              <a:t>r</a:t>
            </a:r>
            <a:r>
              <a:rPr lang="en-US" sz="1600" dirty="0" smtClean="0"/>
              <a:t>  : “We will go swimming.”  </a:t>
            </a:r>
            <a:r>
              <a:rPr lang="en-US" sz="1600" i="1" dirty="0" smtClean="0"/>
              <a:t>t : </a:t>
            </a:r>
            <a:r>
              <a:rPr lang="en-US" sz="1600" dirty="0" smtClean="0"/>
              <a:t>“We will be home by sunset.”</a:t>
            </a:r>
          </a:p>
          <a:p>
            <a:pPr lvl="1">
              <a:buNone/>
            </a:pPr>
            <a:r>
              <a:rPr lang="en-US" sz="1600" i="1" dirty="0" smtClean="0"/>
              <a:t>q</a:t>
            </a:r>
            <a:r>
              <a:rPr lang="en-US" sz="1600" dirty="0" smtClean="0"/>
              <a:t>  : “It is colder than yesterday.”     </a:t>
            </a:r>
            <a:r>
              <a:rPr lang="en-US" sz="1600" i="1" dirty="0" smtClean="0"/>
              <a:t>s  : </a:t>
            </a:r>
            <a:r>
              <a:rPr lang="en-US" sz="1600" dirty="0" smtClean="0"/>
              <a:t>“We will take a canoe trip.” </a:t>
            </a:r>
            <a:endParaRPr lang="en-US" sz="1600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Translation into propositional logic: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endParaRPr lang="en-US" dirty="0" smtClean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600200" y="5791200"/>
            <a:ext cx="4640580" cy="487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6248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14400" y="2362200"/>
            <a:ext cx="7432358" cy="40090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1905000"/>
            <a:ext cx="351038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3.  </a:t>
            </a:r>
            <a:r>
              <a:rPr lang="en-US" dirty="0" smtClean="0"/>
              <a:t>Construct the Valid Argument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 Arguments</a:t>
            </a:r>
          </a:p>
          <a:p>
            <a:r>
              <a:rPr lang="en-US" dirty="0" smtClean="0"/>
              <a:t>Inference Rules for Propositional Logic</a:t>
            </a:r>
          </a:p>
          <a:p>
            <a:r>
              <a:rPr lang="en-US" dirty="0" smtClean="0"/>
              <a:t>Using Rules of Inference to Build Arguments</a:t>
            </a:r>
          </a:p>
          <a:p>
            <a:r>
              <a:rPr lang="en-US" dirty="0" smtClean="0"/>
              <a:t>Rules of Inference for Quantified Statements</a:t>
            </a:r>
          </a:p>
          <a:p>
            <a:r>
              <a:rPr lang="en-US" dirty="0" smtClean="0"/>
              <a:t>Building Arguments for Quantified Statements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Handling Quantified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 arguments for quantified statements are a sequence of statements. Each statement is either a premise or follows from previous statements by  rules of inference which include:</a:t>
            </a:r>
          </a:p>
          <a:p>
            <a:pPr lvl="1"/>
            <a:r>
              <a:rPr lang="en-US" dirty="0" smtClean="0"/>
              <a:t>Rules of Inference for Propositional Logic</a:t>
            </a:r>
          </a:p>
          <a:p>
            <a:pPr lvl="1"/>
            <a:r>
              <a:rPr lang="en-US" dirty="0" smtClean="0"/>
              <a:t>Rules of Inference for Quantified Statements</a:t>
            </a:r>
          </a:p>
          <a:p>
            <a:r>
              <a:rPr lang="en-US" dirty="0" smtClean="0"/>
              <a:t>The rules of inference for quantified statements are introduced in the next several slides.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 Instantiation (UI)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</a:t>
            </a:r>
            <a:endParaRPr lang="en-US" sz="3200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76400" y="403860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Our domain consists of all dogs and Fido is a dog.</a:t>
            </a:r>
          </a:p>
          <a:p>
            <a:endParaRPr lang="en-US" dirty="0" smtClean="0"/>
          </a:p>
          <a:p>
            <a:r>
              <a:rPr lang="en-US" dirty="0" smtClean="0"/>
              <a:t>“All dogs are cuddly.”</a:t>
            </a:r>
          </a:p>
          <a:p>
            <a:endParaRPr lang="en-US" dirty="0" smtClean="0"/>
          </a:p>
          <a:p>
            <a:r>
              <a:rPr lang="en-US" dirty="0" smtClean="0"/>
              <a:t>“Therefore,  Fido is cuddly.”</a:t>
            </a:r>
          </a:p>
          <a:p>
            <a:endParaRPr lang="en-US" dirty="0" smtClean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1617345" cy="85439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 Generalization (UG)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/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4154805" cy="8543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4600" y="44196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Used often implicitly in Mathematical Proofs.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Existential Instantiation (EI)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       </a:t>
            </a:r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44196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“There is someone who got an A in the course.”</a:t>
            </a:r>
          </a:p>
          <a:p>
            <a:r>
              <a:rPr lang="en-US" dirty="0" smtClean="0"/>
              <a:t>“Let’s call her </a:t>
            </a:r>
            <a:r>
              <a:rPr lang="en-US" i="1" dirty="0" smtClean="0"/>
              <a:t>a</a:t>
            </a:r>
            <a:r>
              <a:rPr lang="en-US" dirty="0" smtClean="0"/>
              <a:t> and say that </a:t>
            </a:r>
            <a:r>
              <a:rPr lang="en-US" i="1" dirty="0" smtClean="0"/>
              <a:t>a</a:t>
            </a:r>
            <a:r>
              <a:rPr lang="en-US" dirty="0" smtClean="0"/>
              <a:t> got an A”</a:t>
            </a:r>
          </a:p>
          <a:p>
            <a:endParaRPr lang="en-US" dirty="0" smtClean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971800" y="2438401"/>
            <a:ext cx="4723448" cy="85439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Existential Generalization (EG)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44196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“Michelle got an A in the class.”</a:t>
            </a:r>
          </a:p>
          <a:p>
            <a:r>
              <a:rPr lang="en-US" dirty="0" smtClean="0"/>
              <a:t>“Therefore,  someone got an A in the class.”</a:t>
            </a:r>
          </a:p>
          <a:p>
            <a:endParaRPr lang="en-US" dirty="0" smtClean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4363403" cy="85439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Rules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Using the rules of inference, construct a valid argument to show that</a:t>
            </a:r>
          </a:p>
          <a:p>
            <a:pPr lvl="1">
              <a:buNone/>
            </a:pPr>
            <a:r>
              <a:rPr lang="en-US" dirty="0" smtClean="0"/>
              <a:t>“John Smith has two legs”</a:t>
            </a:r>
          </a:p>
          <a:p>
            <a:pPr>
              <a:buNone/>
            </a:pPr>
            <a:r>
              <a:rPr lang="en-US" dirty="0" smtClean="0"/>
              <a:t>    is a consequence of the premises:</a:t>
            </a:r>
          </a:p>
          <a:p>
            <a:pPr lvl="1">
              <a:buNone/>
            </a:pPr>
            <a:r>
              <a:rPr lang="en-US" dirty="0" smtClean="0"/>
              <a:t>“Every man has two legs.” “John Smith is a man.”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Let 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</a:t>
            </a:r>
            <a:r>
              <a:rPr lang="en-US" i="1" dirty="0" smtClean="0"/>
              <a:t>x</a:t>
            </a:r>
            <a:r>
              <a:rPr lang="en-US" dirty="0" smtClean="0"/>
              <a:t> is a man” and 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“ </a:t>
            </a:r>
            <a:r>
              <a:rPr lang="en-US" i="1" dirty="0" smtClean="0"/>
              <a:t>x</a:t>
            </a:r>
            <a:r>
              <a:rPr lang="en-US" dirty="0" smtClean="0"/>
              <a:t> has two legs” and let John Smith be a member of the domain. </a:t>
            </a:r>
          </a:p>
          <a:p>
            <a:pPr lvl="1">
              <a:buNone/>
            </a:pPr>
            <a:r>
              <a:rPr lang="en-US" b="1" dirty="0" smtClean="0"/>
              <a:t>Valid Argument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b="1" dirty="0" smtClean="0"/>
              <a:t>   </a:t>
            </a:r>
          </a:p>
          <a:p>
            <a:pPr lvl="1">
              <a:buNone/>
            </a:pPr>
            <a:r>
              <a:rPr lang="en-US" b="1" dirty="0" smtClean="0"/>
              <a:t>   </a:t>
            </a:r>
          </a:p>
          <a:p>
            <a:pPr lvl="1">
              <a:buNone/>
            </a:pPr>
            <a:r>
              <a:rPr lang="en-US" b="1" dirty="0" smtClean="0"/>
              <a:t>    </a:t>
            </a:r>
          </a:p>
          <a:p>
            <a:pPr lvl="1">
              <a:buNone/>
            </a:pPr>
            <a:r>
              <a:rPr lang="en-US" b="1" dirty="0" smtClean="0"/>
              <a:t>   </a:t>
            </a:r>
          </a:p>
          <a:p>
            <a:pPr lvl="1">
              <a:buNone/>
            </a:pPr>
            <a:r>
              <a:rPr lang="en-US" b="1" dirty="0" smtClean="0"/>
              <a:t>    </a:t>
            </a:r>
          </a:p>
          <a:p>
            <a:pPr lvl="1">
              <a:buNone/>
            </a:pPr>
            <a:r>
              <a:rPr lang="en-US" b="1" dirty="0" smtClean="0"/>
              <a:t>  </a:t>
            </a:r>
          </a:p>
          <a:p>
            <a:pPr lvl="1"/>
            <a:endParaRPr lang="en-US" b="1" dirty="0" smtClean="0"/>
          </a:p>
          <a:p>
            <a:pPr lvl="1">
              <a:buNone/>
            </a:pPr>
            <a:endParaRPr lang="en-US" b="1" dirty="0" smtClean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124200" y="4495800"/>
            <a:ext cx="4888230" cy="17564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Rules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Use the rules of inference to construct a valid argument showing that the conclusion</a:t>
            </a:r>
          </a:p>
          <a:p>
            <a:pPr lvl="1">
              <a:buNone/>
            </a:pPr>
            <a:r>
              <a:rPr lang="en-US" dirty="0" smtClean="0"/>
              <a:t>“Someone who passed the first exam has not read the book.”</a:t>
            </a:r>
          </a:p>
          <a:p>
            <a:pPr>
              <a:buNone/>
            </a:pPr>
            <a:r>
              <a:rPr lang="en-US" dirty="0" smtClean="0"/>
              <a:t>    follows from the premises</a:t>
            </a:r>
          </a:p>
          <a:p>
            <a:pPr lvl="1">
              <a:buNone/>
            </a:pPr>
            <a:r>
              <a:rPr lang="en-US" dirty="0" smtClean="0"/>
              <a:t>“A student in this class has not read the book.”</a:t>
            </a:r>
          </a:p>
          <a:p>
            <a:pPr lvl="1">
              <a:buNone/>
            </a:pPr>
            <a:r>
              <a:rPr lang="en-US" dirty="0" smtClean="0"/>
              <a:t>“Everyone in this class passed the first exam.”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Let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</a:t>
            </a:r>
            <a:r>
              <a:rPr lang="en-US" i="1" dirty="0" smtClean="0"/>
              <a:t>x</a:t>
            </a:r>
            <a:r>
              <a:rPr lang="en-US" dirty="0" smtClean="0"/>
              <a:t> is in this class,” </a:t>
            </a:r>
            <a:r>
              <a:rPr lang="en-US" i="1" dirty="0" smtClean="0"/>
              <a:t>B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 </a:t>
            </a:r>
            <a:r>
              <a:rPr lang="en-US" i="1" dirty="0" smtClean="0"/>
              <a:t>x</a:t>
            </a:r>
            <a:r>
              <a:rPr lang="en-US" dirty="0" smtClean="0"/>
              <a:t> has  read the book,” and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 “</a:t>
            </a:r>
            <a:r>
              <a:rPr lang="en-US" i="1" dirty="0" smtClean="0"/>
              <a:t>x</a:t>
            </a:r>
            <a:r>
              <a:rPr lang="en-US" dirty="0" smtClean="0"/>
              <a:t> passed the first exam.”</a:t>
            </a:r>
          </a:p>
          <a:p>
            <a:pPr lvl="1">
              <a:buNone/>
            </a:pPr>
            <a:r>
              <a:rPr lang="en-US" dirty="0" smtClean="0"/>
              <a:t> First we translate the</a:t>
            </a:r>
          </a:p>
          <a:p>
            <a:pPr lvl="1">
              <a:buNone/>
            </a:pPr>
            <a:r>
              <a:rPr lang="en-US" dirty="0" smtClean="0"/>
              <a:t> premises and conclusion </a:t>
            </a:r>
          </a:p>
          <a:p>
            <a:pPr lvl="1">
              <a:buNone/>
            </a:pPr>
            <a:r>
              <a:rPr lang="en-US" dirty="0" smtClean="0"/>
              <a:t> into symbolic form.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810001" y="4724402"/>
            <a:ext cx="3290888" cy="1090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Using Rules of Inference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371600" y="2514600"/>
            <a:ext cx="6407944" cy="3714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1905000"/>
            <a:ext cx="2411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None/>
            </a:pPr>
            <a:r>
              <a:rPr lang="en-US" b="1" dirty="0" smtClean="0"/>
              <a:t>Valid Argument</a:t>
            </a:r>
            <a:r>
              <a:rPr lang="en-US" dirty="0" smtClean="0"/>
              <a:t>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Returning to  the Socrates Example</a:t>
            </a:r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40000" y="2540001"/>
            <a:ext cx="4377690" cy="382905"/>
          </a:xfrm>
          <a:prstGeom prst="rect">
            <a:avLst/>
          </a:prstGeom>
        </p:spPr>
      </p:pic>
      <p:pic>
        <p:nvPicPr>
          <p:cNvPr id="11" name="Content Placeholder 10" descr="addin_tmp.png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819400" y="3429001"/>
            <a:ext cx="2560320" cy="382905"/>
          </a:xfrm>
        </p:spPr>
      </p:pic>
      <p:cxnSp>
        <p:nvCxnSpPr>
          <p:cNvPr id="9" name="Straight Connector 8"/>
          <p:cNvCxnSpPr/>
          <p:nvPr/>
        </p:nvCxnSpPr>
        <p:spPr>
          <a:xfrm>
            <a:off x="2057400" y="4038600"/>
            <a:ext cx="45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286000" y="4267200"/>
            <a:ext cx="3743325" cy="3829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for Socrates Example</a:t>
            </a:r>
            <a:endParaRPr lang="en-US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81000" y="3048000"/>
            <a:ext cx="8278464" cy="23762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22098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Valid Argument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Revisiting the Socrates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two premises:</a:t>
            </a:r>
          </a:p>
          <a:p>
            <a:pPr lvl="1"/>
            <a:r>
              <a:rPr lang="en-US" dirty="0" smtClean="0"/>
              <a:t>“All men are mortal.”</a:t>
            </a:r>
          </a:p>
          <a:p>
            <a:pPr lvl="1"/>
            <a:r>
              <a:rPr lang="en-US" dirty="0" smtClean="0"/>
              <a:t>“Socrates is a man.”</a:t>
            </a:r>
          </a:p>
          <a:p>
            <a:r>
              <a:rPr lang="en-US" dirty="0" smtClean="0"/>
              <a:t>And the conclusion: </a:t>
            </a:r>
          </a:p>
          <a:p>
            <a:pPr lvl="1"/>
            <a:r>
              <a:rPr lang="en-US" dirty="0" smtClean="0"/>
              <a:t>“Socrates is mortal.”</a:t>
            </a:r>
          </a:p>
          <a:p>
            <a:r>
              <a:rPr lang="en-US" dirty="0" smtClean="0"/>
              <a:t>How do we get the conclusion from the premises?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Modus Ponens</a:t>
            </a:r>
            <a:endParaRPr lang="en-US" dirty="0"/>
          </a:p>
        </p:txBody>
      </p:sp>
      <p:pic>
        <p:nvPicPr>
          <p:cNvPr id="7" name="Content Placeholder 6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981200" y="3886200"/>
            <a:ext cx="5092065" cy="1765935"/>
          </a:xfrm>
        </p:spPr>
      </p:pic>
      <p:sp>
        <p:nvSpPr>
          <p:cNvPr id="8" name="TextBox 7"/>
          <p:cNvSpPr txBox="1"/>
          <p:nvPr/>
        </p:nvSpPr>
        <p:spPr>
          <a:xfrm>
            <a:off x="1752600" y="23622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Universal Modus Ponens combines universal instantiation and modus ponens into one rule.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57912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This rule could be used in the Socrates example.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Argument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express the premises (above the line) and the conclusion (below the line) in predicate logic as an argument: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will see shortly that this is a valid argument.</a:t>
            </a: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14600" y="3124200"/>
            <a:ext cx="4377690" cy="382905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819400" y="3733800"/>
            <a:ext cx="2560320" cy="38290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362200" y="4572000"/>
            <a:ext cx="3743325" cy="38290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057400" y="4267200"/>
            <a:ext cx="45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Arguments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We will show how to construct valid arguments in two stages; first for propositional logic and then for predicate logic. The rules of inference are the essential building block in the construction of valid arguments.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Propositional Logic</a:t>
            </a:r>
          </a:p>
          <a:p>
            <a:pPr marL="1188720" lvl="2" indent="-514350">
              <a:buNone/>
            </a:pPr>
            <a:r>
              <a:rPr lang="en-US" dirty="0" smtClean="0"/>
              <a:t>Inference Rules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Predicate Logic</a:t>
            </a:r>
          </a:p>
          <a:p>
            <a:pPr marL="1188720" lvl="2" indent="-514350">
              <a:buNone/>
            </a:pPr>
            <a:r>
              <a:rPr lang="en-US" dirty="0" smtClean="0"/>
              <a:t>Inference rules for propositional logic plus additional inference rules to handle variables and quantifiers.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Arguments in Propositional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argument </a:t>
            </a:r>
            <a:r>
              <a:rPr lang="en-US" dirty="0" smtClean="0"/>
              <a:t>in propositional logic is a sequence of propositions. All but the final proposition are called </a:t>
            </a:r>
            <a:r>
              <a:rPr lang="en-US" i="1" dirty="0" smtClean="0"/>
              <a:t>premises</a:t>
            </a:r>
            <a:r>
              <a:rPr lang="en-US" dirty="0" smtClean="0"/>
              <a:t>. The last statement is the </a:t>
            </a:r>
            <a:r>
              <a:rPr lang="en-US" i="1" dirty="0" smtClean="0"/>
              <a:t>conclusion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argument is valid if the premises imply the conclusion.  An </a:t>
            </a:r>
            <a:r>
              <a:rPr lang="en-US" i="1" dirty="0" smtClean="0"/>
              <a:t>argument form</a:t>
            </a:r>
            <a:r>
              <a:rPr lang="en-US" dirty="0" smtClean="0"/>
              <a:t>   is  an argument that is valid no matter what propositions are substituted into its propositional variables.    </a:t>
            </a:r>
          </a:p>
          <a:p>
            <a:r>
              <a:rPr lang="en-US" dirty="0" smtClean="0"/>
              <a:t>If the premises are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…,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/>
              <a:t>and the conclusion is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/>
              <a:t>  then               </a:t>
            </a:r>
          </a:p>
          <a:p>
            <a:pPr>
              <a:buNone/>
            </a:pPr>
            <a:r>
              <a:rPr lang="en-US" dirty="0" smtClean="0"/>
              <a:t>        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∧ … ∧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 )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q </a:t>
            </a:r>
            <a:r>
              <a:rPr lang="en-US" dirty="0" smtClean="0"/>
              <a:t> is a tautology.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dirty="0" smtClean="0"/>
          </a:p>
          <a:p>
            <a:r>
              <a:rPr lang="en-US" dirty="0" smtClean="0"/>
              <a:t>Inference rules are all </a:t>
            </a:r>
            <a:r>
              <a:rPr lang="en-US" dirty="0" smtClean="0"/>
              <a:t>simple </a:t>
            </a:r>
            <a:r>
              <a:rPr lang="en-US" dirty="0" smtClean="0"/>
              <a:t>argument forms that will be used to construct more complex argument forms.</a:t>
            </a:r>
          </a:p>
          <a:p>
            <a:pPr>
              <a:buNone/>
            </a:pPr>
            <a:r>
              <a:rPr lang="en-US" dirty="0" smtClean="0"/>
              <a:t>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Rules of Inference for Propositional Logic: Modus Ponens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17" name="Picture 1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19200" y="2438400"/>
            <a:ext cx="1345883" cy="1194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7000" y="3962400"/>
            <a:ext cx="525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“It is snowing.”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discrete math.”</a:t>
            </a:r>
          </a:p>
          <a:p>
            <a:endParaRPr lang="en-US" dirty="0" smtClean="0"/>
          </a:p>
          <a:p>
            <a:r>
              <a:rPr lang="en-US" dirty="0" smtClean="0"/>
              <a:t>“If it is snowing,  then I will study discrete math.”</a:t>
            </a:r>
          </a:p>
          <a:p>
            <a:r>
              <a:rPr lang="en-US" dirty="0" smtClean="0"/>
              <a:t>“It is snowing.”</a:t>
            </a:r>
          </a:p>
          <a:p>
            <a:endParaRPr lang="en-US" dirty="0" smtClean="0"/>
          </a:p>
          <a:p>
            <a:r>
              <a:rPr lang="en-US" dirty="0" smtClean="0"/>
              <a:t>“Therefore , I will  study discrete math.”</a:t>
            </a:r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10000" y="2209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(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∧ 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 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Modus </a:t>
            </a:r>
            <a:r>
              <a:rPr lang="en-US" dirty="0" err="1" smtClean="0"/>
              <a:t>Tollens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95400" y="2362200"/>
            <a:ext cx="1345883" cy="1194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7000" y="4114800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“it is snowing.”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discrete math.”</a:t>
            </a:r>
          </a:p>
          <a:p>
            <a:endParaRPr lang="en-US" dirty="0" smtClean="0"/>
          </a:p>
          <a:p>
            <a:r>
              <a:rPr lang="en-US" dirty="0" smtClean="0"/>
              <a:t>“If it is snowing,  then I will study discrete math.”</a:t>
            </a:r>
          </a:p>
          <a:p>
            <a:r>
              <a:rPr lang="en-US" dirty="0" smtClean="0"/>
              <a:t>“I will not study discrete math.”</a:t>
            </a:r>
          </a:p>
          <a:p>
            <a:endParaRPr lang="en-US" dirty="0" smtClean="0"/>
          </a:p>
          <a:p>
            <a:r>
              <a:rPr lang="en-US" dirty="0" smtClean="0"/>
              <a:t>“Therefore , it is not snowing.”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209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>
                <a:latin typeface="Cambria Math"/>
                <a:ea typeface="Cambria Math"/>
              </a:rPr>
              <a:t>∧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))→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Hypothetical Syllogism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90600" y="2514600"/>
            <a:ext cx="1703070" cy="11944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7000" y="3886200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“it snows.”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r </a:t>
            </a:r>
            <a:r>
              <a:rPr lang="en-US" dirty="0" smtClean="0"/>
              <a:t>be “I will get an A.”</a:t>
            </a:r>
          </a:p>
          <a:p>
            <a:endParaRPr lang="en-US" dirty="0" smtClean="0"/>
          </a:p>
          <a:p>
            <a:r>
              <a:rPr lang="en-US" dirty="0" smtClean="0"/>
              <a:t>“If it snows,  then I will study discrete math.”</a:t>
            </a:r>
          </a:p>
          <a:p>
            <a:r>
              <a:rPr lang="en-US" dirty="0" smtClean="0"/>
              <a:t>“If I study discrete math, I will get an A.”</a:t>
            </a:r>
          </a:p>
          <a:p>
            <a:endParaRPr lang="en-US" dirty="0" smtClean="0"/>
          </a:p>
          <a:p>
            <a:r>
              <a:rPr lang="en-US" dirty="0" smtClean="0"/>
              <a:t>“Therefore , If it snows, I will get an A.”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22860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 ∧</a:t>
            </a:r>
            <a:r>
              <a:rPr lang="en-US" dirty="0" smtClean="0"/>
              <a:t> (</a:t>
            </a:r>
            <a:r>
              <a:rPr lang="en-US" i="1" dirty="0" err="1" smtClean="0">
                <a:latin typeface="Cambria Math"/>
                <a:ea typeface="Cambria Math"/>
              </a:rPr>
              <a:t>q</a:t>
            </a:r>
            <a:r>
              <a:rPr lang="en-US" dirty="0" err="1" smtClean="0">
                <a:latin typeface="Cambria Math"/>
                <a:ea typeface="Cambria Math"/>
              </a:rPr>
              <a:t>→</a:t>
            </a:r>
            <a:r>
              <a:rPr lang="en-US" i="1" dirty="0" err="1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))→(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 smtClean="0"/>
          </a:p>
          <a:p>
            <a:r>
              <a:rPr lang="en-US" dirty="0" smtClean="0">
                <a:latin typeface="Cambria Math"/>
                <a:ea typeface="Cambria Math"/>
              </a:rPr>
              <a:t> 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&#10;q\\ \hline&#10;\therefore p \wedge q &#10;\end{array}$&#10;&#10;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eg p \vee r\\&#10;p \vee q \\ \hline&#10;\therefore  q \vee r\\&#10;\end{array}$&#10;&#10;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therefore$&#10;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p \wedge (p \rightarrow q)$ 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noindent&#10;Hypotheses: $\neg p \wedge q$, $ r \rightarrow p$, $\neg r \rightarrow s$, $s \rightarrow t$\\&#10;Conclusion: $t$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neg p \wedge q$ &amp; Premise\\&#10;2. $\neg p$ &amp; Simplification using (1)\\&#10;3. $r \rightarrow p$ &amp;  Premise\\&#10;4. $\neg r$ &amp; Modus tollens using (2) and (3)\\&#10;5. $\neg r \rightarrow s$ &amp; Premise\\&#10;6. $s$ &amp; Modus ponens using (4) and (5)\\&#10;7. $s \rightarrow t$ &amp; Premise\\&#10;8. $t$ &amp; Modus ponens using (6) and (7)&#10;&#10;\end{tabular}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forall x P(x)\\ \hline&#10;\therefore P(c) &#10;\end{array}$&#10;&#10;&#10;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(c) \mbox{ for an arbitrary $c$}\\ \hline&#10;\therefore \forall x P(x) &#10;\end{array}$&#10;&#10;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exists x P(x)\\ \hline&#10;\therefore P(c)\mbox{ for some element $c$}&#10;\end{array}$&#10;&#10;&#10;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(c) \mbox{ for some element $c$}\\ \hline&#10;\therefore \exists x P(x) &#10;\end{array}$&#10;&#10;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forall x(M(x) \rightarrow L(x))$ &amp; Premise\\&#10;2. $M(J) \rightarrow L(J)$ &amp; UI from (1)\\&#10;3. $M(J)$ &amp;  Premise\\&#10;4. $L(J)$ &amp; Modus Ponens using \\&#10;&amp;(2) and (3)\\&#10;&#10;\end{tabular}&#10;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}&#10;$\exists x (C(x) \wedge \neg B(x))$\\&#10;$\forall x (C(x) \rightarrow P(x))$\\\hline&#10;$\therefore \;\exists x ( P(x) \wedge \neg B(x))$&#10;\end{tabular}&#10;&#10;&#10;\end{document}"/>
  <p:tag name="IGUANATEXSIZE" val="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exists x(C(x) \wedge \neg B(x))$ &amp; Premise\\&#10;2. $C(a) \wedge \neg B(a)$ &amp; EI from (1)\\&#10;3. $C(a)$ &amp;  Simplification from (2)\\&#10;4. $\forall x (C(x) \rightarrow P(x))$ &amp; Premise \\&#10;5. $C(a) \rightarrow P(a)$&amp; UI from (4)\\&#10;6. $P(a)$ &amp; MP from (3) and (5)\\&#10;7. $\neg B(a)$ &amp; Simplification from (2)\\&#10;8. $P(a) \wedge \neg B(a)$ &amp; Conj from (6) and (7)\\&#10;9. $\exists x (P(x) \wedge \neg B(x))$ &amp; EG from (8)&#10;\end{tabular}&#10;&#10;&#10;\end{document}"/>
  <p:tag name="IGUANATEXSIZE" val="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herefore \;\;\;\; Mortal(Socrates)$&#10;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$\forall x (Man(x) \rightarrow Mortal(x))$ &amp; Premise \\&#10;2. $Man(Socrates) \rightarrow Mortal(Socrates)$&amp; UI from (4)\\&#10;3. $Man(Socrates)$ &amp; Premise\\&#10;4. $Mortal(Socrates)$ &amp; MP from (2)\\&#10;&amp; and (3)\\&#10;\end{tabular}&#10;&#10;&#10;\end{document}"/>
  <p:tag name="IGUANATEXSIZE" val="2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\forall x ( P(x) \rightarrow Q(x))\\&#10;P(a), \mbox{where $a$ is a particular}\\&#10;\mbox{\ \ \ \  element in the domain}\\ \hline&#10;&#10;\therefore  Q(a)\\&#10;\end{array}$&#10;&#10;&#10;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herefore \;\;\;\; Mortal(Socrates)$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p\\ \hline&#10;&#10;\therefore  q\\&#10;\end{array}$&#10;&#10;&#10;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eg q\\ \hline&#10;&#10;\therefore  \neg p\\&#10;\end{array}$&#10;&#10;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q \rightarrow r\\ \hline&#10;&#10;\therefore  p \rightarrow r\\&#10;\end{array}$&#10;&#10;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vee q\\&#10;\neg p\\ \hline&#10;&#10;\therefore  q\\&#10;\end{array}$&#10;&#10;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 \hline&#10;&#10;\therefore  p \vee q\\&#10;\end{array}$&#10;&#10;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 \wedge q \\ \hline&#10;\therefore  q\\&#10;\end{array}$&#10;&#10;&#10;&#10;&#10;&#10;\end{document}"/>
  <p:tag name="IGUANATEXSIZE" val="3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8913</TotalTime>
  <Words>1751</Words>
  <Application>Microsoft Macintosh PowerPoint</Application>
  <PresentationFormat>On-screen Show (4:3)</PresentationFormat>
  <Paragraphs>308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Constantia</vt:lpstr>
      <vt:lpstr>Wingdings 2</vt:lpstr>
      <vt:lpstr>Cambria Math</vt:lpstr>
      <vt:lpstr>Flow</vt:lpstr>
      <vt:lpstr>Rules of Inference</vt:lpstr>
      <vt:lpstr>Section Summary</vt:lpstr>
      <vt:lpstr>Revisiting the Socrates Example</vt:lpstr>
      <vt:lpstr>The Argument</vt:lpstr>
      <vt:lpstr>Valid Arguments </vt:lpstr>
      <vt:lpstr>Arguments in Propositional Logic</vt:lpstr>
      <vt:lpstr>Rules of Inference for Propositional Logic: Modus Ponens</vt:lpstr>
      <vt:lpstr> Modus Tollens</vt:lpstr>
      <vt:lpstr>Hypothetical Syllogism</vt:lpstr>
      <vt:lpstr>Disjunctive Syllogism</vt:lpstr>
      <vt:lpstr>Addition</vt:lpstr>
      <vt:lpstr>Simplification</vt:lpstr>
      <vt:lpstr>Conjunction</vt:lpstr>
      <vt:lpstr>Resolution</vt:lpstr>
      <vt:lpstr>Using the Rules of Inference to Build Valid Arguments</vt:lpstr>
      <vt:lpstr>Valid Arguments</vt:lpstr>
      <vt:lpstr>Valid Arguments</vt:lpstr>
      <vt:lpstr>Valid Arguments</vt:lpstr>
      <vt:lpstr>Valid Arguments</vt:lpstr>
      <vt:lpstr>Handling Quantified Statements</vt:lpstr>
      <vt:lpstr>Universal Instantiation (UI)</vt:lpstr>
      <vt:lpstr>Universal Generalization (UG)</vt:lpstr>
      <vt:lpstr>Existential Instantiation (EI)</vt:lpstr>
      <vt:lpstr>Existential Generalization (EG)</vt:lpstr>
      <vt:lpstr>Using Rules of Inference</vt:lpstr>
      <vt:lpstr>Using Rules of Inference</vt:lpstr>
      <vt:lpstr> Using Rules of Inference</vt:lpstr>
      <vt:lpstr>Returning to  the Socrates Example</vt:lpstr>
      <vt:lpstr>Solution for Socrates Example</vt:lpstr>
      <vt:lpstr>Universal Modus Ponens</vt:lpstr>
    </vt:vector>
  </TitlesOfParts>
  <Company>Monmouth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Heather Michaud</cp:lastModifiedBy>
  <cp:revision>479</cp:revision>
  <dcterms:created xsi:type="dcterms:W3CDTF">2011-03-27T19:08:31Z</dcterms:created>
  <dcterms:modified xsi:type="dcterms:W3CDTF">2016-02-05T22:23:35Z</dcterms:modified>
</cp:coreProperties>
</file>