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98" r:id="rId2"/>
    <p:sldId id="318" r:id="rId3"/>
    <p:sldId id="296" r:id="rId4"/>
    <p:sldId id="292" r:id="rId5"/>
    <p:sldId id="299" r:id="rId6"/>
    <p:sldId id="317" r:id="rId7"/>
    <p:sldId id="321" r:id="rId8"/>
    <p:sldId id="320" r:id="rId9"/>
    <p:sldId id="322" r:id="rId10"/>
    <p:sldId id="302" r:id="rId11"/>
    <p:sldId id="355" r:id="rId12"/>
    <p:sldId id="323" r:id="rId13"/>
    <p:sldId id="324" r:id="rId14"/>
    <p:sldId id="303" r:id="rId15"/>
    <p:sldId id="325" r:id="rId16"/>
    <p:sldId id="356" r:id="rId17"/>
    <p:sldId id="304" r:id="rId18"/>
    <p:sldId id="306" r:id="rId19"/>
    <p:sldId id="305" r:id="rId20"/>
    <p:sldId id="309" r:id="rId21"/>
    <p:sldId id="308" r:id="rId22"/>
    <p:sldId id="312" r:id="rId23"/>
    <p:sldId id="357" r:id="rId24"/>
    <p:sldId id="314" r:id="rId25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7" autoAdjust="0"/>
    <p:restoredTop sz="94660"/>
  </p:normalViewPr>
  <p:slideViewPr>
    <p:cSldViewPr>
      <p:cViewPr varScale="1">
        <p:scale>
          <a:sx n="88" d="100"/>
          <a:sy n="88" d="100"/>
        </p:scale>
        <p:origin x="-84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interSettings" Target="printerSettings/printerSettings1.bin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C0FEF7AE-0C30-4EA7-B74D-470A9C33048D}" type="datetimeFigureOut">
              <a:rPr lang="en-US" smtClean="0"/>
              <a:pPr/>
              <a:t>2/18/16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3901582-F5A8-41ED-8946-57B4D8BFA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09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10106763-8029-41BC-9E70-E644A94F0E80}" type="datetimeFigureOut">
              <a:rPr lang="en-US" smtClean="0"/>
              <a:pPr/>
              <a:t>2/18/16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A56D6F1B-26ED-417A-B5D8-8AED7AD379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66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D6F1B-26ED-417A-B5D8-8AED7AD3792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8D710-9E63-2340-A7DF-BC5C371413B2}" type="datetime1">
              <a:rPr lang="en-US" smtClean="0"/>
              <a:t>2/19/16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A07B3-EB94-3249-AB8B-1FCB6650230F}" type="datetime1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46507-FEFE-6845-BC61-107370EF9ABC}" type="datetime1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BA15-B217-CE4F-BE6B-895E851E5411}" type="datetime1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A3AB-40FA-3747-9E90-14B2A6671DA9}" type="datetime1">
              <a:rPr lang="en-US" smtClean="0"/>
              <a:t>2/19/16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89577-F447-DF47-BBA2-2073946414C0}" type="datetime1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4842C-4E5C-F14D-8EBE-6CC93148293A}" type="datetime1">
              <a:rPr lang="en-US" smtClean="0"/>
              <a:t>2/19/16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E46EB-25B0-C24C-8AED-9FEF4425A581}" type="datetime1">
              <a:rPr lang="en-US" smtClean="0"/>
              <a:t>2/19/16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7B15-C36E-2E47-9C1D-6D272B3D2734}" type="datetime1">
              <a:rPr lang="en-US" smtClean="0"/>
              <a:t>2/19/16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1B4F-8CE7-2746-A4BD-7329EB9C4654}" type="datetime1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6230-1EB2-854A-8D9B-D777777A97E7}" type="datetime1">
              <a:rPr lang="en-US" smtClean="0"/>
              <a:t>2/19/16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C7578DB-9DB9-2F49-B732-70FB0A18F503}" type="datetime1">
              <a:rPr lang="en-US" smtClean="0"/>
              <a:t>2/19/16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A217EF-0505-4C33-BB20-8A8DF203902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4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1" Type="http://schemas.openxmlformats.org/officeDocument/2006/relationships/tags" Target="../tags/tag3.xml"/><Relationship Id="rId2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jpe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2.1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Universal Set and Empty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universal set</a:t>
            </a:r>
            <a:r>
              <a:rPr lang="en-US" dirty="0" smtClean="0"/>
              <a:t> </a:t>
            </a:r>
            <a:r>
              <a:rPr lang="en-US" i="1" dirty="0" smtClean="0"/>
              <a:t>U </a:t>
            </a:r>
            <a:r>
              <a:rPr lang="en-US" dirty="0" smtClean="0"/>
              <a:t>is the set containing everything currently under consideration. </a:t>
            </a:r>
            <a:endParaRPr lang="en-US" i="1" dirty="0" smtClean="0"/>
          </a:p>
          <a:p>
            <a:pPr lvl="1"/>
            <a:r>
              <a:rPr lang="en-US" dirty="0" smtClean="0"/>
              <a:t>Sometimes implicit</a:t>
            </a:r>
          </a:p>
          <a:p>
            <a:pPr lvl="1"/>
            <a:r>
              <a:rPr lang="en-US" dirty="0" smtClean="0"/>
              <a:t>Sometimes explicitly stated.</a:t>
            </a:r>
          </a:p>
          <a:p>
            <a:pPr lvl="1"/>
            <a:r>
              <a:rPr lang="en-US" dirty="0" smtClean="0"/>
              <a:t>Contents depend on the context.</a:t>
            </a:r>
          </a:p>
          <a:p>
            <a:r>
              <a:rPr lang="en-US" dirty="0" smtClean="0"/>
              <a:t>The empty set is the set with no</a:t>
            </a:r>
          </a:p>
          <a:p>
            <a:pPr>
              <a:buNone/>
            </a:pPr>
            <a:r>
              <a:rPr lang="en-US" dirty="0" smtClean="0"/>
              <a:t>      elements. Symbolized </a:t>
            </a:r>
            <a:r>
              <a:rPr lang="en-US" dirty="0" smtClean="0">
                <a:latin typeface="Cambria Math"/>
                <a:ea typeface="Cambria Math"/>
              </a:rPr>
              <a:t>∅, but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</a:t>
            </a:r>
            <a:r>
              <a:rPr lang="en-US" dirty="0" smtClean="0"/>
              <a:t>{} also used.</a:t>
            </a:r>
            <a:endParaRPr lang="en-US" dirty="0">
              <a:ea typeface="Cambria Math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638800" y="3581400"/>
            <a:ext cx="25908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705600" y="4267200"/>
            <a:ext cx="7620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96200" y="3657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2895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Venn Diagram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29400" y="426720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a e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    o 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400800" y="4267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V</a:t>
            </a:r>
            <a:endParaRPr lang="en-US" i="1" dirty="0"/>
          </a:p>
        </p:txBody>
      </p:sp>
      <p:pic>
        <p:nvPicPr>
          <p:cNvPr id="13" name="Picture 12" descr="02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00600" y="5486400"/>
            <a:ext cx="893064" cy="10363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943600" y="5638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John Venn (1834-1923)</a:t>
            </a:r>
          </a:p>
          <a:p>
            <a:r>
              <a:rPr lang="en-US" dirty="0" smtClean="0"/>
              <a:t>Cambridge, UK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Russell’s Paradox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</a:t>
            </a:r>
            <a:r>
              <a:rPr lang="en-US" i="1" dirty="0" smtClean="0"/>
              <a:t>S</a:t>
            </a:r>
            <a:r>
              <a:rPr lang="en-US" dirty="0" smtClean="0"/>
              <a:t> be the set of all sets which are not members of themselves. A paradox results from trying to answer the question “Is </a:t>
            </a:r>
            <a:r>
              <a:rPr lang="en-US" i="1" dirty="0" smtClean="0"/>
              <a:t>S</a:t>
            </a:r>
            <a:r>
              <a:rPr lang="en-US" dirty="0" smtClean="0"/>
              <a:t> a member of itself?”</a:t>
            </a:r>
          </a:p>
          <a:p>
            <a:r>
              <a:rPr lang="en-US" dirty="0" smtClean="0"/>
              <a:t>Related Paradox:</a:t>
            </a:r>
          </a:p>
          <a:p>
            <a:pPr lvl="1"/>
            <a:r>
              <a:rPr lang="en-US" dirty="0" smtClean="0"/>
              <a:t> Henry is a barber who shaves all people who do not shave themselves. A paradox results from trying to answer the question “Does Henry shave himself?”</a:t>
            </a:r>
          </a:p>
          <a:p>
            <a:endParaRPr lang="en-US" dirty="0"/>
          </a:p>
        </p:txBody>
      </p:sp>
      <p:pic>
        <p:nvPicPr>
          <p:cNvPr id="4" name="Picture 3" descr="020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191000" y="5105400"/>
            <a:ext cx="893064" cy="10302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86400" y="5181600"/>
            <a:ext cx="297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Bertrand Russell (1872-1970)</a:t>
            </a:r>
          </a:p>
          <a:p>
            <a:r>
              <a:rPr lang="en-US" dirty="0" smtClean="0"/>
              <a:t>Cambridge, UK</a:t>
            </a:r>
          </a:p>
          <a:p>
            <a:r>
              <a:rPr lang="en-US" dirty="0" smtClean="0"/>
              <a:t>Nobel Prize Winner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things to remember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can be elements of sets.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{{1,2,3},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{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b,c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}}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{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r>
              <a:rPr lang="en-US" dirty="0" smtClean="0"/>
              <a:t>The empty set is different from a set containing the empty set.</a:t>
            </a:r>
          </a:p>
          <a:p>
            <a:pPr>
              <a:buNone/>
            </a:pPr>
            <a:r>
              <a:rPr lang="en-US" dirty="0" smtClean="0"/>
              <a:t>       </a:t>
            </a:r>
            <a:r>
              <a:rPr lang="en-US" dirty="0" smtClean="0">
                <a:latin typeface="Cambria Math"/>
                <a:ea typeface="Cambria Math"/>
              </a:rPr>
              <a:t>∅</a:t>
            </a:r>
            <a:r>
              <a:rPr lang="en-US" dirty="0" smtClean="0"/>
              <a:t>  </a:t>
            </a:r>
            <a:r>
              <a:rPr lang="en-US" dirty="0" smtClean="0">
                <a:latin typeface="Cambria Math"/>
                <a:ea typeface="Cambria Math"/>
              </a:rPr>
              <a:t>≠ { ∅ 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Two sets are </a:t>
            </a:r>
            <a:r>
              <a:rPr lang="en-US" i="1" dirty="0" smtClean="0"/>
              <a:t>equal</a:t>
            </a:r>
            <a:r>
              <a:rPr lang="en-US" dirty="0" smtClean="0"/>
              <a:t> if and only if they have the same elements. </a:t>
            </a:r>
          </a:p>
          <a:p>
            <a:pPr lvl="1"/>
            <a:r>
              <a:rPr lang="en-US" dirty="0" smtClean="0"/>
              <a:t>Therefore if A and B are sets, then A and B are equal if and only if                                         . </a:t>
            </a:r>
          </a:p>
          <a:p>
            <a:pPr lvl="1"/>
            <a:r>
              <a:rPr lang="en-US" dirty="0" smtClean="0"/>
              <a:t>We write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equal sets.</a:t>
            </a:r>
          </a:p>
          <a:p>
            <a:pPr>
              <a:buNone/>
            </a:pPr>
            <a:r>
              <a:rPr lang="en-US" dirty="0" smtClean="0"/>
              <a:t>        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{1,3,5}   = {3, 5, 1}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{1,5,5,5,3,3,1} = {1,3,5}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819400" y="3200400"/>
            <a:ext cx="3231833" cy="3829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3800" y="5029200"/>
            <a:ext cx="2209800" cy="1600200"/>
          </a:xfrm>
          <a:prstGeom prst="rect">
            <a:avLst/>
          </a:prstGeom>
          <a:solidFill>
            <a:schemeClr val="accent4">
              <a:lumMod val="20000"/>
              <a:lumOff val="80000"/>
              <a:alpha val="17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3017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 The set </a:t>
            </a:r>
            <a:r>
              <a:rPr lang="en-US" i="1" dirty="0" smtClean="0"/>
              <a:t>A</a:t>
            </a:r>
            <a:r>
              <a:rPr lang="en-US" dirty="0" smtClean="0"/>
              <a:t> is a </a:t>
            </a:r>
            <a:r>
              <a:rPr lang="en-US" i="1" dirty="0" smtClean="0"/>
              <a:t>subset</a:t>
            </a:r>
            <a:r>
              <a:rPr lang="en-US" dirty="0" smtClean="0"/>
              <a:t> of </a:t>
            </a:r>
            <a:r>
              <a:rPr lang="en-US" i="1" dirty="0" smtClean="0"/>
              <a:t>B</a:t>
            </a:r>
            <a:r>
              <a:rPr lang="en-US" dirty="0" smtClean="0"/>
              <a:t>, if and only if every element of </a:t>
            </a:r>
            <a:r>
              <a:rPr lang="en-US" i="1" dirty="0" smtClean="0"/>
              <a:t>A</a:t>
            </a:r>
            <a:r>
              <a:rPr lang="en-US" dirty="0" smtClean="0"/>
              <a:t> is also an element of </a:t>
            </a:r>
            <a:r>
              <a:rPr lang="en-US" i="1" dirty="0" smtClean="0"/>
              <a:t>B</a:t>
            </a:r>
            <a:r>
              <a:rPr lang="en-US" dirty="0" smtClean="0"/>
              <a:t>.  </a:t>
            </a:r>
          </a:p>
          <a:p>
            <a:pPr lvl="1"/>
            <a:r>
              <a:rPr lang="en-US" dirty="0" smtClean="0"/>
              <a:t>The notation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⊆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is used </a:t>
            </a:r>
            <a:r>
              <a:rPr lang="en-US" dirty="0" smtClean="0">
                <a:latin typeface="Cambria Math"/>
                <a:ea typeface="Cambria Math"/>
              </a:rPr>
              <a:t>to indicate that </a:t>
            </a:r>
            <a:r>
              <a:rPr lang="en-US" i="1" dirty="0" smtClean="0">
                <a:latin typeface="Cambria Math"/>
                <a:ea typeface="Cambria Math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 is a subset of the set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. </a:t>
            </a:r>
          </a:p>
          <a:p>
            <a:pPr lvl="1"/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⊆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holds if and only if                                            </a:t>
            </a:r>
            <a:r>
              <a:rPr lang="en-US" dirty="0" smtClean="0"/>
              <a:t>is true. 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Because </a:t>
            </a:r>
            <a:r>
              <a:rPr lang="en-US" dirty="0" smtClean="0"/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∈ </a:t>
            </a:r>
            <a:r>
              <a:rPr lang="en-US" dirty="0" smtClean="0">
                <a:latin typeface="Cambria Math"/>
                <a:ea typeface="Cambria Math"/>
              </a:rPr>
              <a:t>∅</a:t>
            </a:r>
            <a:r>
              <a:rPr lang="en-US" dirty="0" smtClean="0">
                <a:latin typeface="MS Reference Sans Serif" pitchFamily="34" charset="0"/>
                <a:ea typeface="Cambria Math" pitchFamily="18" charset="0"/>
              </a:rPr>
              <a:t> </a:t>
            </a:r>
            <a:r>
              <a:rPr lang="en-US" dirty="0" smtClean="0"/>
              <a:t>is always </a:t>
            </a:r>
            <a:r>
              <a:rPr lang="en-US" dirty="0" smtClean="0"/>
              <a:t>false</a:t>
            </a:r>
            <a:r>
              <a:rPr lang="en-US" dirty="0" smtClean="0"/>
              <a:t>,   </a:t>
            </a:r>
            <a:r>
              <a:rPr lang="en-US" dirty="0" smtClean="0">
                <a:latin typeface="Cambria Math"/>
                <a:ea typeface="Cambria Math"/>
              </a:rPr>
              <a:t>∅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⊆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/>
              <a:t>,</a:t>
            </a:r>
            <a:r>
              <a:rPr lang="en-US" dirty="0" smtClean="0"/>
              <a:t>  for every </a:t>
            </a:r>
            <a:r>
              <a:rPr lang="en-US" dirty="0" smtClean="0"/>
              <a:t>set </a:t>
            </a:r>
            <a:r>
              <a:rPr lang="en-US" i="1" dirty="0" smtClean="0"/>
              <a:t>S</a:t>
            </a:r>
            <a:r>
              <a:rPr lang="en-US" dirty="0" smtClean="0"/>
              <a:t>.     </a:t>
            </a:r>
            <a:endParaRPr lang="en-US" b="1" dirty="0" smtClean="0"/>
          </a:p>
          <a:p>
            <a:pPr marL="1124712" lvl="2" indent="-457200">
              <a:buFont typeface="+mj-lt"/>
              <a:buAutoNum type="arabicPeriod"/>
            </a:pPr>
            <a:r>
              <a:rPr lang="en-US" dirty="0" smtClean="0"/>
              <a:t>Because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∈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MS Reference Sans Serif" pitchFamily="34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→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∈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MS Reference Sans Serif" pitchFamily="34" charset="0"/>
                <a:ea typeface="Cambria Math" pitchFamily="18" charset="0"/>
              </a:rPr>
              <a:t>, </a:t>
            </a:r>
            <a:r>
              <a:rPr lang="en-US" dirty="0" smtClean="0">
                <a:latin typeface="MS Reference Sans Serif" pitchFamily="34" charset="0"/>
                <a:ea typeface="Cambria Math" pitchFamily="18" charset="0"/>
              </a:rPr>
              <a:t>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⊆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/>
              <a:t>,  </a:t>
            </a:r>
            <a:r>
              <a:rPr lang="en-US" dirty="0" smtClean="0"/>
              <a:t>for every </a:t>
            </a:r>
            <a:r>
              <a:rPr lang="en-US" dirty="0" smtClean="0"/>
              <a:t>set </a:t>
            </a:r>
            <a:r>
              <a:rPr lang="en-US" i="1" dirty="0" smtClean="0"/>
              <a:t>S</a:t>
            </a:r>
            <a:r>
              <a:rPr lang="en-US" dirty="0" smtClean="0"/>
              <a:t>. 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648200" y="3657600"/>
            <a:ext cx="2693194" cy="31908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073506" y="5486400"/>
            <a:ext cx="1565294" cy="1066800"/>
          </a:xfrm>
          <a:prstGeom prst="ellipse">
            <a:avLst/>
          </a:prstGeom>
          <a:solidFill>
            <a:schemeClr val="accent2">
              <a:lumMod val="40000"/>
              <a:lumOff val="60000"/>
              <a:alpha val="26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0000"/>
                </a:solidFill>
              </a:rPr>
              <a:t>B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00600" y="5715000"/>
            <a:ext cx="685800" cy="609600"/>
          </a:xfrm>
          <a:prstGeom prst="ellipse">
            <a:avLst/>
          </a:prstGeom>
          <a:solidFill>
            <a:schemeClr val="tx2">
              <a:lumMod val="40000"/>
              <a:lumOff val="60000"/>
              <a:alpha val="26000"/>
            </a:schemeClr>
          </a:solidFill>
          <a:ln w="12700">
            <a:solidFill>
              <a:schemeClr val="tx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rgbClr val="000000"/>
                </a:solidFill>
              </a:rPr>
              <a:t>A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5715000"/>
            <a:ext cx="1096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 </a:t>
            </a:r>
            <a:r>
              <a:rPr lang="en-US" sz="2800" dirty="0" smtClean="0">
                <a:latin typeface="Cambria Math" pitchFamily="18" charset="0"/>
                <a:ea typeface="Cambria Math" pitchFamily="18" charset="0"/>
              </a:rPr>
              <a:t>⊆ B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Showing a Set is or is not a Subset of Another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ea typeface="Cambria Math" pitchFamily="18" charset="0"/>
              </a:rPr>
              <a:t>A </a:t>
            </a:r>
            <a:r>
              <a:rPr lang="en-US" b="1" dirty="0" smtClean="0">
                <a:ea typeface="Cambria Math" pitchFamily="18" charset="0"/>
              </a:rPr>
              <a:t>is a Subset of </a:t>
            </a:r>
            <a:r>
              <a:rPr lang="en-US" b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: </a:t>
            </a:r>
            <a:r>
              <a:rPr lang="en-US" dirty="0" smtClean="0">
                <a:ea typeface="Cambria Math" pitchFamily="18" charset="0"/>
              </a:rPr>
              <a:t>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show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⊆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show that if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belongs to </a:t>
            </a:r>
            <a:r>
              <a:rPr lang="en-US" i="1" dirty="0" smtClean="0">
                <a:ea typeface="Cambria Math" pitchFamily="18" charset="0"/>
              </a:rPr>
              <a:t>A,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then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also belongs to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</a:t>
            </a:r>
            <a:endParaRPr lang="en-US" b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b="1" dirty="0" smtClean="0">
                <a:ea typeface="Cambria Math" pitchFamily="18" charset="0"/>
              </a:rPr>
              <a:t>A </a:t>
            </a:r>
            <a:r>
              <a:rPr lang="en-US" b="1" dirty="0" smtClean="0">
                <a:ea typeface="Cambria Math" pitchFamily="18" charset="0"/>
              </a:rPr>
              <a:t>is not a Subset of 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dirty="0" smtClean="0"/>
              <a:t>To </a:t>
            </a:r>
            <a:r>
              <a:rPr lang="en-US" dirty="0" smtClean="0"/>
              <a:t>show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⊈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dirty="0" smtClean="0"/>
              <a:t>  find </a:t>
            </a:r>
            <a:r>
              <a:rPr lang="en-US" dirty="0" smtClean="0"/>
              <a:t>an </a:t>
            </a:r>
            <a:r>
              <a:rPr lang="en-US" dirty="0" smtClean="0"/>
              <a:t>element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∈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such that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∉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ea typeface="Cambria Math" pitchFamily="18" charset="0"/>
              </a:rPr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Such an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is a counterexample to the claim that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∈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implies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∈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.)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 smtClean="0">
                <a:ea typeface="Cambria Math" pitchFamily="18" charset="0"/>
              </a:rPr>
              <a:t>Examples</a:t>
            </a:r>
            <a:r>
              <a:rPr lang="en-US" dirty="0" smtClean="0">
                <a:ea typeface="Cambria Math" pitchFamily="18" charset="0"/>
              </a:rPr>
              <a:t>:</a:t>
            </a:r>
            <a:r>
              <a:rPr lang="en-US" b="1" dirty="0" smtClean="0">
                <a:ea typeface="Cambria Math" pitchFamily="18" charset="0"/>
              </a:rPr>
              <a:t>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set of all computer science majors at your school is a subset of all students at your school.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set of integers with squares less than 100 is not a subset of the set of nonnegative integers.</a:t>
            </a:r>
          </a:p>
          <a:p>
            <a:endParaRPr lang="en-US" b="1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look at Equality of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two sets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</a:t>
            </a:r>
            <a:r>
              <a:rPr lang="en-US" i="1" dirty="0" smtClean="0"/>
              <a:t>equal</a:t>
            </a:r>
            <a:r>
              <a:rPr lang="en-US" dirty="0" smtClean="0"/>
              <a:t>, denoted by        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iff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Using logical equivalences we have that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i="1" dirty="0" smtClean="0"/>
              <a:t>B</a:t>
            </a:r>
            <a:r>
              <a:rPr lang="en-US" dirty="0" smtClean="0"/>
              <a:t> </a:t>
            </a:r>
            <a:r>
              <a:rPr lang="en-US" dirty="0" err="1" smtClean="0"/>
              <a:t>iff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This is equivalent to</a:t>
            </a:r>
          </a:p>
          <a:p>
            <a:pPr>
              <a:buNone/>
            </a:pPr>
            <a:r>
              <a:rPr lang="en-US" dirty="0" smtClean="0"/>
              <a:t>                   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⊆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/>
              <a:t>        and      </a:t>
            </a:r>
            <a:r>
              <a:rPr lang="en-US" i="1" dirty="0" smtClean="0">
                <a:ea typeface="Cambria Math" pitchFamily="18" charset="0"/>
              </a:rPr>
              <a:t>B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⊆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14400" y="4191000"/>
            <a:ext cx="6700838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362200" y="2667000"/>
            <a:ext cx="3231833" cy="3829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 Subsets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Definition</a:t>
            </a:r>
            <a:r>
              <a:rPr lang="en-US" dirty="0" smtClean="0"/>
              <a:t>: If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⊆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/>
              <a:t>, but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/>
              <a:t>, then we say </a:t>
            </a:r>
            <a:r>
              <a:rPr lang="en-US" i="1" dirty="0" smtClean="0"/>
              <a:t>A</a:t>
            </a:r>
            <a:r>
              <a:rPr lang="en-US" dirty="0" smtClean="0"/>
              <a:t> is a </a:t>
            </a:r>
            <a:r>
              <a:rPr lang="en-US" i="1" dirty="0" smtClean="0"/>
              <a:t>proper subset </a:t>
            </a:r>
            <a:r>
              <a:rPr lang="en-US" dirty="0" smtClean="0"/>
              <a:t>of </a:t>
            </a:r>
            <a:r>
              <a:rPr lang="en-US" i="1" dirty="0" smtClean="0"/>
              <a:t>B</a:t>
            </a:r>
            <a:r>
              <a:rPr lang="en-US" dirty="0" smtClean="0"/>
              <a:t>, denoted by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⊂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If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⊂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B</a:t>
            </a:r>
            <a:r>
              <a:rPr lang="en-US" dirty="0" smtClean="0">
                <a:ea typeface="Cambria Math" pitchFamily="18" charset="0"/>
              </a:rPr>
              <a:t>, then</a:t>
            </a:r>
          </a:p>
          <a:p>
            <a:pPr>
              <a:buNone/>
            </a:pPr>
            <a:endParaRPr lang="en-US" b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b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is true. </a:t>
            </a: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Venn Diagram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143000" y="3200400"/>
            <a:ext cx="6755130" cy="38290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124200" y="4495800"/>
            <a:ext cx="3962400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477000" y="4495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U</a:t>
            </a:r>
            <a:endParaRPr lang="en-US" i="1" dirty="0"/>
          </a:p>
        </p:txBody>
      </p:sp>
      <p:sp>
        <p:nvSpPr>
          <p:cNvPr id="10" name="Oval 9"/>
          <p:cNvSpPr/>
          <p:nvPr/>
        </p:nvSpPr>
        <p:spPr>
          <a:xfrm>
            <a:off x="4648200" y="4648200"/>
            <a:ext cx="12192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029200" y="5105400"/>
            <a:ext cx="457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29200" y="4724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B</a:t>
            </a:r>
            <a:endParaRPr lang="en-US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29200" y="51054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If there are exactly </a:t>
            </a:r>
            <a:r>
              <a:rPr lang="en-US" i="1" dirty="0" smtClean="0"/>
              <a:t>n</a:t>
            </a:r>
            <a:r>
              <a:rPr lang="en-US" dirty="0" smtClean="0"/>
              <a:t> distinct elements in </a:t>
            </a:r>
            <a:r>
              <a:rPr lang="en-US" i="1" dirty="0" smtClean="0"/>
              <a:t>S </a:t>
            </a:r>
            <a:r>
              <a:rPr lang="en-US" dirty="0" smtClean="0"/>
              <a:t>where </a:t>
            </a:r>
            <a:r>
              <a:rPr lang="en-US" i="1" dirty="0" smtClean="0"/>
              <a:t>n</a:t>
            </a:r>
            <a:r>
              <a:rPr lang="en-US" dirty="0" smtClean="0"/>
              <a:t> is a nonnegative integer, we say that </a:t>
            </a:r>
            <a:r>
              <a:rPr lang="en-US" i="1" dirty="0" smtClean="0"/>
              <a:t>S</a:t>
            </a:r>
            <a:r>
              <a:rPr lang="en-US" dirty="0" smtClean="0"/>
              <a:t> is </a:t>
            </a:r>
            <a:r>
              <a:rPr lang="en-US" i="1" dirty="0" smtClean="0"/>
              <a:t>finite</a:t>
            </a:r>
            <a:r>
              <a:rPr lang="en-US" dirty="0" smtClean="0"/>
              <a:t>. Otherwise it is </a:t>
            </a:r>
            <a:r>
              <a:rPr lang="en-US" i="1" dirty="0" smtClean="0"/>
              <a:t>infinite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The </a:t>
            </a:r>
            <a:r>
              <a:rPr lang="en-US" i="1" dirty="0" smtClean="0"/>
              <a:t>cardinality</a:t>
            </a:r>
            <a:r>
              <a:rPr lang="en-US" dirty="0" smtClean="0"/>
              <a:t> of </a:t>
            </a:r>
            <a:r>
              <a:rPr lang="en-US" dirty="0" smtClean="0"/>
              <a:t>a finite set </a:t>
            </a:r>
            <a:r>
              <a:rPr lang="en-US" i="1" dirty="0" smtClean="0"/>
              <a:t>A, </a:t>
            </a:r>
            <a:r>
              <a:rPr lang="en-US" dirty="0" smtClean="0"/>
              <a:t>denoted by </a:t>
            </a:r>
            <a:r>
              <a:rPr lang="en-US" dirty="0" smtClean="0"/>
              <a:t>     |</a:t>
            </a:r>
            <a:r>
              <a:rPr lang="en-US" i="1" dirty="0" smtClean="0"/>
              <a:t>A</a:t>
            </a:r>
            <a:r>
              <a:rPr lang="en-US" dirty="0" smtClean="0"/>
              <a:t>|,  is the number of (distinct) elements of </a:t>
            </a:r>
            <a:r>
              <a:rPr lang="en-US" i="1" dirty="0" smtClean="0"/>
              <a:t>A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Examples</a:t>
            </a:r>
            <a:r>
              <a:rPr lang="en-US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|ø|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Let S be the letters of the English alphabet. Then |</a:t>
            </a:r>
            <a:r>
              <a:rPr lang="en-US" i="1" dirty="0" smtClean="0"/>
              <a:t>S</a:t>
            </a:r>
            <a:r>
              <a:rPr lang="en-US" dirty="0" smtClean="0"/>
              <a:t>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26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|{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</a:t>
            </a:r>
            <a:r>
              <a:rPr lang="en-US" dirty="0" smtClean="0"/>
              <a:t>}|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|{ø}|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set of integers is infinite.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The set of all subsets of a set </a:t>
            </a:r>
            <a:r>
              <a:rPr lang="en-US" i="1" dirty="0" smtClean="0"/>
              <a:t>A</a:t>
            </a:r>
            <a:r>
              <a:rPr lang="en-US" dirty="0" smtClean="0"/>
              <a:t>, denoted P</a:t>
            </a:r>
            <a:r>
              <a:rPr lang="en-US" b="1" dirty="0" smtClean="0"/>
              <a:t>(</a:t>
            </a:r>
            <a:r>
              <a:rPr lang="en-US" i="1" dirty="0" smtClean="0"/>
              <a:t>A</a:t>
            </a:r>
            <a:r>
              <a:rPr lang="en-US" b="1" dirty="0" smtClean="0"/>
              <a:t>)</a:t>
            </a:r>
            <a:r>
              <a:rPr lang="en-US" dirty="0" smtClean="0"/>
              <a:t>, is called the </a:t>
            </a:r>
            <a:r>
              <a:rPr lang="en-US" i="1" dirty="0" smtClean="0"/>
              <a:t>power set </a:t>
            </a:r>
            <a:r>
              <a:rPr lang="en-US" dirty="0" smtClean="0"/>
              <a:t>of </a:t>
            </a:r>
            <a:r>
              <a:rPr lang="en-US" i="1" dirty="0" smtClean="0"/>
              <a:t>A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If </a:t>
            </a:r>
            <a:r>
              <a:rPr lang="en-US" i="1" dirty="0" smtClean="0"/>
              <a:t>A</a:t>
            </a:r>
            <a:r>
              <a:rPr lang="en-US" dirty="0" smtClean="0"/>
              <a:t> = {</a:t>
            </a:r>
            <a:r>
              <a:rPr lang="en-US" dirty="0" err="1" smtClean="0"/>
              <a:t>a,b</a:t>
            </a:r>
            <a:r>
              <a:rPr lang="en-US" dirty="0" smtClean="0"/>
              <a:t>} then 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dirty="0" smtClean="0">
                <a:latin typeface="Brush Script MT" pitchFamily="66" charset="0"/>
              </a:rPr>
              <a:t>P</a:t>
            </a:r>
            <a:r>
              <a:rPr lang="en-US" dirty="0" smtClean="0"/>
              <a:t>(A) = {ø, {a},{b},{</a:t>
            </a:r>
            <a:r>
              <a:rPr lang="en-US" dirty="0" err="1" smtClean="0"/>
              <a:t>a,b</a:t>
            </a:r>
            <a:r>
              <a:rPr lang="en-US" dirty="0" smtClean="0"/>
              <a:t>}}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a set has </a:t>
            </a:r>
            <a:r>
              <a:rPr lang="en-US" i="1" dirty="0" smtClean="0"/>
              <a:t>n</a:t>
            </a:r>
            <a:r>
              <a:rPr lang="en-US" dirty="0" smtClean="0"/>
              <a:t> elements, then the cardinality of the power set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ⁿ</a:t>
            </a:r>
            <a:r>
              <a:rPr lang="en-US" dirty="0" smtClean="0"/>
              <a:t>. (In Chapters 5 and 6, we will discuss different ways to show this.)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Definition of sets</a:t>
            </a:r>
          </a:p>
          <a:p>
            <a:r>
              <a:rPr lang="en-US" dirty="0" smtClean="0"/>
              <a:t>Describing Sets</a:t>
            </a:r>
          </a:p>
          <a:p>
            <a:pPr lvl="1"/>
            <a:r>
              <a:rPr lang="en-US" dirty="0" smtClean="0"/>
              <a:t>Roster Method</a:t>
            </a:r>
          </a:p>
          <a:p>
            <a:pPr lvl="1"/>
            <a:r>
              <a:rPr lang="en-US" dirty="0" smtClean="0"/>
              <a:t>Set-Builder Notation</a:t>
            </a:r>
          </a:p>
          <a:p>
            <a:r>
              <a:rPr lang="en-US" dirty="0" smtClean="0"/>
              <a:t>Some Important Sets in Mathematics</a:t>
            </a:r>
          </a:p>
          <a:p>
            <a:r>
              <a:rPr lang="en-US" dirty="0" smtClean="0"/>
              <a:t>Empty Set and Universal Set</a:t>
            </a:r>
          </a:p>
          <a:p>
            <a:r>
              <a:rPr lang="en-US" dirty="0" smtClean="0"/>
              <a:t>Subsets and Set Equality</a:t>
            </a:r>
          </a:p>
          <a:p>
            <a:r>
              <a:rPr lang="en-US" dirty="0" smtClean="0"/>
              <a:t>Cardinality of Sets</a:t>
            </a:r>
          </a:p>
          <a:p>
            <a:r>
              <a:rPr lang="en-US" dirty="0" err="1" smtClean="0"/>
              <a:t>Tuples</a:t>
            </a:r>
            <a:endParaRPr lang="en-US" dirty="0" smtClean="0"/>
          </a:p>
          <a:p>
            <a:r>
              <a:rPr lang="en-US" dirty="0" smtClean="0"/>
              <a:t>Cartesian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ordered n-</a:t>
            </a:r>
            <a:r>
              <a:rPr lang="en-US" i="1" dirty="0" err="1" smtClean="0"/>
              <a:t>tuple</a:t>
            </a:r>
            <a:r>
              <a:rPr lang="en-US" i="1" dirty="0" smtClean="0"/>
              <a:t> </a:t>
            </a:r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,…..,a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dirty="0" smtClean="0"/>
              <a:t>  is the ordered collection that has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as its first element and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as its second element and so on until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 as its last element.</a:t>
            </a:r>
          </a:p>
          <a:p>
            <a:r>
              <a:rPr lang="en-US" dirty="0" smtClean="0"/>
              <a:t>Two n-</a:t>
            </a:r>
            <a:r>
              <a:rPr lang="en-US" dirty="0" err="1" smtClean="0"/>
              <a:t>tuples</a:t>
            </a:r>
            <a:r>
              <a:rPr lang="en-US" dirty="0" smtClean="0"/>
              <a:t> are equal if and only if their corresponding elements are equal.</a:t>
            </a:r>
          </a:p>
          <a:p>
            <a:r>
              <a:rPr lang="en-US" dirty="0" smtClean="0"/>
              <a:t>2-tuples are called </a:t>
            </a:r>
            <a:r>
              <a:rPr lang="en-US" i="1" dirty="0" smtClean="0"/>
              <a:t>ordered pairs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ordered pairs 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/>
              <a:t>) and 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c,d</a:t>
            </a:r>
            <a:r>
              <a:rPr lang="en-US" dirty="0" smtClean="0"/>
              <a:t>) are equal if and only if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 = c </a:t>
            </a:r>
            <a:r>
              <a:rPr lang="en-US" dirty="0" smtClean="0"/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b = d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6482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500" b="1" dirty="0" smtClean="0">
                <a:ea typeface="Cambria Math" pitchFamily="18" charset="0"/>
              </a:rPr>
              <a:t>   Definition</a:t>
            </a:r>
            <a:r>
              <a:rPr lang="en-US" sz="4500" dirty="0" smtClean="0">
                <a:ea typeface="Cambria Math" pitchFamily="18" charset="0"/>
              </a:rPr>
              <a:t>:  The </a:t>
            </a:r>
            <a:r>
              <a:rPr lang="en-US" sz="4500" i="1" dirty="0" smtClean="0">
                <a:ea typeface="Cambria Math" pitchFamily="18" charset="0"/>
              </a:rPr>
              <a:t>Cartesian Product </a:t>
            </a:r>
            <a:r>
              <a:rPr lang="en-US" sz="4500" dirty="0" smtClean="0">
                <a:ea typeface="Cambria Math" pitchFamily="18" charset="0"/>
              </a:rPr>
              <a:t>of two sets </a:t>
            </a:r>
            <a:r>
              <a:rPr lang="en-US" sz="4500" i="1" dirty="0" smtClean="0">
                <a:ea typeface="Cambria Math" pitchFamily="18" charset="0"/>
              </a:rPr>
              <a:t>A</a:t>
            </a:r>
            <a:r>
              <a:rPr lang="en-US" sz="4500" b="1" dirty="0" smtClean="0">
                <a:ea typeface="Cambria Math" pitchFamily="18" charset="0"/>
              </a:rPr>
              <a:t> </a:t>
            </a:r>
            <a:r>
              <a:rPr lang="en-US" sz="4500" dirty="0" smtClean="0">
                <a:ea typeface="Cambria Math" pitchFamily="18" charset="0"/>
              </a:rPr>
              <a:t>and </a:t>
            </a:r>
            <a:r>
              <a:rPr lang="en-US" sz="4500" i="1" dirty="0" smtClean="0">
                <a:ea typeface="Cambria Math" pitchFamily="18" charset="0"/>
              </a:rPr>
              <a:t>B</a:t>
            </a:r>
            <a:r>
              <a:rPr lang="en-US" sz="4500" dirty="0" smtClean="0">
                <a:ea typeface="Cambria Math" pitchFamily="18" charset="0"/>
              </a:rPr>
              <a:t>, denoted by   </a:t>
            </a:r>
            <a:r>
              <a:rPr lang="en-US" sz="4500" i="1" dirty="0" smtClean="0">
                <a:ea typeface="Cambria Math" pitchFamily="18" charset="0"/>
              </a:rPr>
              <a:t>A</a:t>
            </a:r>
            <a:r>
              <a:rPr lang="en-US" sz="4500" dirty="0" smtClean="0">
                <a:ea typeface="Cambria Math" pitchFamily="18" charset="0"/>
              </a:rPr>
              <a:t> × </a:t>
            </a:r>
            <a:r>
              <a:rPr lang="en-US" sz="4500" i="1" dirty="0" smtClean="0">
                <a:ea typeface="Cambria Math" pitchFamily="18" charset="0"/>
              </a:rPr>
              <a:t>B</a:t>
            </a:r>
            <a:r>
              <a:rPr lang="en-US" sz="4500" dirty="0" smtClean="0">
                <a:ea typeface="Cambria Math" pitchFamily="18" charset="0"/>
              </a:rPr>
              <a:t> is the set of ordered pairs (</a:t>
            </a:r>
            <a:r>
              <a:rPr lang="en-US" sz="4500" dirty="0" err="1" smtClean="0">
                <a:ea typeface="Cambria Math" pitchFamily="18" charset="0"/>
              </a:rPr>
              <a:t>a,b</a:t>
            </a:r>
            <a:r>
              <a:rPr lang="en-US" sz="4500" dirty="0" smtClean="0">
                <a:ea typeface="Cambria Math" pitchFamily="18" charset="0"/>
              </a:rPr>
              <a:t>) where    </a:t>
            </a:r>
            <a:r>
              <a:rPr lang="en-US" sz="4500" i="1" dirty="0" smtClean="0">
                <a:ea typeface="Cambria Math" pitchFamily="18" charset="0"/>
              </a:rPr>
              <a:t>a </a:t>
            </a:r>
            <a:r>
              <a:rPr lang="en-US" sz="4500" dirty="0" smtClean="0">
                <a:ea typeface="Cambria Math" pitchFamily="18" charset="0"/>
              </a:rPr>
              <a:t>∈ </a:t>
            </a:r>
            <a:r>
              <a:rPr lang="en-US" sz="4500" i="1" dirty="0" smtClean="0">
                <a:ea typeface="Cambria Math" pitchFamily="18" charset="0"/>
              </a:rPr>
              <a:t>A</a:t>
            </a:r>
            <a:r>
              <a:rPr lang="en-US" sz="4500" dirty="0" smtClean="0">
                <a:ea typeface="Cambria Math" pitchFamily="18" charset="0"/>
              </a:rPr>
              <a:t>   and </a:t>
            </a:r>
            <a:r>
              <a:rPr lang="en-US" sz="4500" i="1" dirty="0" smtClean="0">
                <a:ea typeface="Cambria Math" pitchFamily="18" charset="0"/>
              </a:rPr>
              <a:t>b </a:t>
            </a:r>
            <a:r>
              <a:rPr lang="en-US" sz="4500" dirty="0" smtClean="0">
                <a:ea typeface="Cambria Math" pitchFamily="18" charset="0"/>
              </a:rPr>
              <a:t>∈ </a:t>
            </a:r>
            <a:r>
              <a:rPr lang="en-US" sz="4500" i="1" dirty="0" smtClean="0">
                <a:ea typeface="Cambria Math" pitchFamily="18" charset="0"/>
              </a:rPr>
              <a:t>B</a:t>
            </a:r>
            <a:r>
              <a:rPr lang="en-US" sz="4500" dirty="0" smtClean="0">
                <a:ea typeface="Cambria Math" pitchFamily="18" charset="0"/>
              </a:rPr>
              <a:t> .</a:t>
            </a:r>
          </a:p>
          <a:p>
            <a:pPr>
              <a:buNone/>
            </a:pPr>
            <a:endParaRPr lang="en-US" sz="4500" dirty="0" smtClean="0">
              <a:ea typeface="Cambria Math" pitchFamily="18" charset="0"/>
            </a:endParaRPr>
          </a:p>
          <a:p>
            <a:pPr>
              <a:buNone/>
            </a:pPr>
            <a:r>
              <a:rPr lang="en-US" sz="4500" b="1" dirty="0" smtClean="0">
                <a:ea typeface="Cambria Math" pitchFamily="18" charset="0"/>
              </a:rPr>
              <a:t>   Example</a:t>
            </a:r>
            <a:r>
              <a:rPr lang="en-US" sz="4500" dirty="0" smtClean="0">
                <a:ea typeface="Cambria Math" pitchFamily="18" charset="0"/>
              </a:rPr>
              <a:t>:</a:t>
            </a:r>
          </a:p>
          <a:p>
            <a:pPr>
              <a:buNone/>
            </a:pPr>
            <a:r>
              <a:rPr lang="en-US" sz="4500" dirty="0" smtClean="0">
                <a:ea typeface="Cambria Math" pitchFamily="18" charset="0"/>
              </a:rPr>
              <a:t>   </a:t>
            </a:r>
            <a:r>
              <a:rPr lang="en-US" sz="4500" i="1" dirty="0" smtClean="0">
                <a:ea typeface="Cambria Math" pitchFamily="18" charset="0"/>
              </a:rPr>
              <a:t>A</a:t>
            </a:r>
            <a:r>
              <a:rPr lang="en-US" sz="4500" dirty="0" smtClean="0">
                <a:ea typeface="Cambria Math" pitchFamily="18" charset="0"/>
              </a:rPr>
              <a:t> = {</a:t>
            </a:r>
            <a:r>
              <a:rPr lang="en-US" sz="4500" i="1" dirty="0" err="1" smtClean="0">
                <a:ea typeface="Cambria Math" pitchFamily="18" charset="0"/>
              </a:rPr>
              <a:t>a,b</a:t>
            </a:r>
            <a:r>
              <a:rPr lang="en-US" sz="4500" dirty="0" smtClean="0">
                <a:ea typeface="Cambria Math" pitchFamily="18" charset="0"/>
              </a:rPr>
              <a:t>}   </a:t>
            </a:r>
            <a:r>
              <a:rPr lang="en-US" sz="4500" i="1" dirty="0" smtClean="0">
                <a:ea typeface="Cambria Math" pitchFamily="18" charset="0"/>
              </a:rPr>
              <a:t>B</a:t>
            </a:r>
            <a:r>
              <a:rPr lang="en-US" sz="4500" dirty="0" smtClean="0">
                <a:ea typeface="Cambria Math" pitchFamily="18" charset="0"/>
              </a:rPr>
              <a:t> = {1,2,3}</a:t>
            </a:r>
          </a:p>
          <a:p>
            <a:pPr>
              <a:buNone/>
            </a:pPr>
            <a:r>
              <a:rPr lang="en-US" sz="4500" dirty="0" smtClean="0">
                <a:ea typeface="Cambria Math" pitchFamily="18" charset="0"/>
              </a:rPr>
              <a:t>   </a:t>
            </a:r>
            <a:r>
              <a:rPr lang="en-US" sz="4500" i="1" dirty="0" smtClean="0">
                <a:ea typeface="Cambria Math" pitchFamily="18" charset="0"/>
              </a:rPr>
              <a:t>A</a:t>
            </a:r>
            <a:r>
              <a:rPr lang="en-US" sz="4500" dirty="0" smtClean="0">
                <a:ea typeface="Cambria Math" pitchFamily="18" charset="0"/>
              </a:rPr>
              <a:t> × </a:t>
            </a:r>
            <a:r>
              <a:rPr lang="en-US" sz="4500" i="1" dirty="0" smtClean="0">
                <a:ea typeface="Cambria Math" pitchFamily="18" charset="0"/>
              </a:rPr>
              <a:t>B</a:t>
            </a:r>
            <a:r>
              <a:rPr lang="en-US" sz="4500" dirty="0" smtClean="0">
                <a:ea typeface="Cambria Math" pitchFamily="18" charset="0"/>
              </a:rPr>
              <a:t> = {(</a:t>
            </a:r>
            <a:r>
              <a:rPr lang="en-US" sz="4500" i="1" dirty="0" smtClean="0">
                <a:ea typeface="Cambria Math" pitchFamily="18" charset="0"/>
              </a:rPr>
              <a:t>a</a:t>
            </a:r>
            <a:r>
              <a:rPr lang="en-US" sz="4500" dirty="0" smtClean="0">
                <a:ea typeface="Cambria Math" pitchFamily="18" charset="0"/>
              </a:rPr>
              <a:t>,1),(</a:t>
            </a:r>
            <a:r>
              <a:rPr lang="en-US" sz="4500" i="1" dirty="0" smtClean="0">
                <a:ea typeface="Cambria Math" pitchFamily="18" charset="0"/>
              </a:rPr>
              <a:t>a</a:t>
            </a:r>
            <a:r>
              <a:rPr lang="en-US" sz="4500" dirty="0" smtClean="0">
                <a:ea typeface="Cambria Math" pitchFamily="18" charset="0"/>
              </a:rPr>
              <a:t>,2),(</a:t>
            </a:r>
            <a:r>
              <a:rPr lang="en-US" sz="4500" i="1" dirty="0" smtClean="0">
                <a:ea typeface="Cambria Math" pitchFamily="18" charset="0"/>
              </a:rPr>
              <a:t>a</a:t>
            </a:r>
            <a:r>
              <a:rPr lang="en-US" sz="4500" dirty="0" smtClean="0">
                <a:ea typeface="Cambria Math" pitchFamily="18" charset="0"/>
              </a:rPr>
              <a:t>,3), (</a:t>
            </a:r>
            <a:r>
              <a:rPr lang="en-US" sz="4500" i="1" dirty="0" smtClean="0">
                <a:ea typeface="Cambria Math" pitchFamily="18" charset="0"/>
              </a:rPr>
              <a:t>b</a:t>
            </a:r>
            <a:r>
              <a:rPr lang="en-US" sz="4500" dirty="0" smtClean="0">
                <a:ea typeface="Cambria Math" pitchFamily="18" charset="0"/>
              </a:rPr>
              <a:t>,1),(</a:t>
            </a:r>
            <a:r>
              <a:rPr lang="en-US" sz="4500" i="1" dirty="0" smtClean="0">
                <a:ea typeface="Cambria Math" pitchFamily="18" charset="0"/>
              </a:rPr>
              <a:t>b,</a:t>
            </a:r>
            <a:r>
              <a:rPr lang="en-US" sz="4500" dirty="0" smtClean="0">
                <a:ea typeface="Cambria Math" pitchFamily="18" charset="0"/>
              </a:rPr>
              <a:t>2),(</a:t>
            </a:r>
            <a:r>
              <a:rPr lang="en-US" sz="4500" i="1" dirty="0" smtClean="0">
                <a:ea typeface="Cambria Math" pitchFamily="18" charset="0"/>
              </a:rPr>
              <a:t>b,</a:t>
            </a:r>
            <a:r>
              <a:rPr lang="en-US" sz="4500" dirty="0" smtClean="0">
                <a:ea typeface="Cambria Math" pitchFamily="18" charset="0"/>
              </a:rPr>
              <a:t>3)</a:t>
            </a:r>
            <a:r>
              <a:rPr lang="en-US" sz="4500" dirty="0" smtClean="0">
                <a:ea typeface="Cambria Math" pitchFamily="18" charset="0"/>
              </a:rPr>
              <a:t>}</a:t>
            </a:r>
          </a:p>
          <a:p>
            <a:pPr>
              <a:buNone/>
            </a:pPr>
            <a:r>
              <a:rPr lang="en-US" sz="4500" dirty="0">
                <a:ea typeface="Cambria Math" pitchFamily="18" charset="0"/>
              </a:rPr>
              <a:t> </a:t>
            </a:r>
            <a:r>
              <a:rPr lang="en-US" sz="4500" dirty="0" smtClean="0">
                <a:ea typeface="Cambria Math" pitchFamily="18" charset="0"/>
              </a:rPr>
              <a:t>  </a:t>
            </a:r>
            <a:r>
              <a:rPr lang="en-US" sz="4500" i="1" dirty="0" smtClean="0">
                <a:ea typeface="Cambria Math" pitchFamily="18" charset="0"/>
              </a:rPr>
              <a:t>B</a:t>
            </a:r>
            <a:r>
              <a:rPr lang="en-US" sz="4500" dirty="0" smtClean="0">
                <a:ea typeface="Cambria Math" pitchFamily="18" charset="0"/>
              </a:rPr>
              <a:t> </a:t>
            </a:r>
            <a:r>
              <a:rPr lang="en-US" sz="4500" dirty="0">
                <a:ea typeface="Cambria Math" pitchFamily="18" charset="0"/>
              </a:rPr>
              <a:t>× </a:t>
            </a:r>
            <a:r>
              <a:rPr lang="en-US" sz="4500" dirty="0" smtClean="0">
                <a:ea typeface="Cambria Math" pitchFamily="18" charset="0"/>
              </a:rPr>
              <a:t>A = {(1,a),(1,b), (2,a),(2,b), (3,a),(3,b)}</a:t>
            </a:r>
            <a:endParaRPr lang="en-US" sz="4500" dirty="0" smtClean="0">
              <a:ea typeface="Cambria Math" pitchFamily="18" charset="0"/>
            </a:endParaRPr>
          </a:p>
          <a:p>
            <a:pPr>
              <a:buNone/>
            </a:pPr>
            <a:endParaRPr lang="en-US" sz="4500" dirty="0" smtClean="0">
              <a:ea typeface="Cambria Math" pitchFamily="18" charset="0"/>
            </a:endParaRPr>
          </a:p>
          <a:p>
            <a:r>
              <a:rPr lang="en-US" sz="4500" b="1" dirty="0" smtClean="0">
                <a:ea typeface="Cambria Math" pitchFamily="18" charset="0"/>
              </a:rPr>
              <a:t>Definition</a:t>
            </a:r>
            <a:r>
              <a:rPr lang="en-US" sz="4500" dirty="0" smtClean="0">
                <a:ea typeface="Cambria Math" pitchFamily="18" charset="0"/>
              </a:rPr>
              <a:t>: A subset </a:t>
            </a:r>
            <a:r>
              <a:rPr lang="en-US" sz="4500" i="1" dirty="0" smtClean="0">
                <a:ea typeface="Cambria Math" pitchFamily="18" charset="0"/>
              </a:rPr>
              <a:t>R</a:t>
            </a:r>
            <a:r>
              <a:rPr lang="en-US" sz="4500" dirty="0" smtClean="0">
                <a:ea typeface="Cambria Math" pitchFamily="18" charset="0"/>
              </a:rPr>
              <a:t> of the Cartesian product</a:t>
            </a:r>
            <a:r>
              <a:rPr lang="en-US" sz="4500" b="1" dirty="0" smtClean="0">
                <a:ea typeface="Cambria Math" pitchFamily="18" charset="0"/>
              </a:rPr>
              <a:t> </a:t>
            </a:r>
            <a:r>
              <a:rPr lang="en-US" sz="4500" i="1" dirty="0" smtClean="0">
                <a:ea typeface="Cambria Math" pitchFamily="18" charset="0"/>
              </a:rPr>
              <a:t>A</a:t>
            </a:r>
            <a:r>
              <a:rPr lang="en-US" sz="4500" dirty="0" smtClean="0">
                <a:ea typeface="Cambria Math" pitchFamily="18" charset="0"/>
              </a:rPr>
              <a:t> × </a:t>
            </a:r>
            <a:r>
              <a:rPr lang="en-US" sz="4500" i="1" dirty="0" smtClean="0">
                <a:ea typeface="Cambria Math" pitchFamily="18" charset="0"/>
              </a:rPr>
              <a:t>B</a:t>
            </a:r>
            <a:r>
              <a:rPr lang="en-US" sz="4500" dirty="0" smtClean="0">
                <a:ea typeface="Cambria Math" pitchFamily="18" charset="0"/>
              </a:rPr>
              <a:t> is called a </a:t>
            </a:r>
            <a:r>
              <a:rPr lang="en-US" sz="4500" i="1" dirty="0" smtClean="0">
                <a:ea typeface="Cambria Math" pitchFamily="18" charset="0"/>
              </a:rPr>
              <a:t>relation </a:t>
            </a:r>
            <a:r>
              <a:rPr lang="en-US" sz="4500" dirty="0" smtClean="0">
                <a:ea typeface="Cambria Math" pitchFamily="18" charset="0"/>
              </a:rPr>
              <a:t>from the set A to the set B. (Relations will be covered in depth in Chapter </a:t>
            </a:r>
            <a:r>
              <a:rPr lang="en-US" sz="4500" dirty="0" smtClean="0">
                <a:latin typeface="Cambria Math" pitchFamily="18" charset="0"/>
                <a:ea typeface="Cambria Math" pitchFamily="18" charset="0"/>
              </a:rPr>
              <a:t>9</a:t>
            </a:r>
            <a:r>
              <a:rPr lang="en-US" sz="4500" dirty="0" smtClean="0">
                <a:ea typeface="Cambria Math" pitchFamily="18" charset="0"/>
              </a:rPr>
              <a:t>. </a:t>
            </a:r>
            <a:r>
              <a:rPr lang="en-US" sz="4500" dirty="0" smtClean="0">
                <a:ea typeface="Cambria Math" pitchFamily="18" charset="0"/>
              </a:rPr>
              <a:t>)</a:t>
            </a:r>
            <a:endParaRPr lang="en-US" sz="4500" dirty="0" smtClean="0">
              <a:ea typeface="Cambria Math" pitchFamily="18" charset="0"/>
            </a:endParaRP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124200" y="2895600"/>
            <a:ext cx="5143500" cy="382905"/>
          </a:xfrm>
          <a:prstGeom prst="rect">
            <a:avLst/>
          </a:prstGeom>
        </p:spPr>
      </p:pic>
      <p:pic>
        <p:nvPicPr>
          <p:cNvPr id="5" name="Picture 4" descr="020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410200" y="381000"/>
            <a:ext cx="899160" cy="1042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00800" y="5334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Ren</a:t>
            </a:r>
            <a:r>
              <a:rPr lang="en-US" dirty="0" smtClean="0">
                <a:latin typeface="Cambria Math"/>
                <a:ea typeface="Cambria Math"/>
              </a:rPr>
              <a:t>é Descartes (1596-1650)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Cartesian Product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Definition</a:t>
            </a:r>
            <a:r>
              <a:rPr lang="en-US" dirty="0" smtClean="0"/>
              <a:t>: The </a:t>
            </a:r>
            <a:r>
              <a:rPr lang="en-US" dirty="0" err="1" smtClean="0"/>
              <a:t>cartesian</a:t>
            </a:r>
            <a:r>
              <a:rPr lang="en-US" dirty="0" smtClean="0"/>
              <a:t> products of the sets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,……,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, denoted by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×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b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…… ×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, </a:t>
            </a:r>
            <a:r>
              <a:rPr lang="en-US" dirty="0" smtClean="0"/>
              <a:t>is the set of ordered           </a:t>
            </a:r>
            <a:r>
              <a:rPr lang="en-US" i="1" dirty="0" smtClean="0"/>
              <a:t>n</a:t>
            </a:r>
            <a:r>
              <a:rPr lang="en-US" dirty="0" smtClean="0"/>
              <a:t>-</a:t>
            </a:r>
            <a:r>
              <a:rPr lang="en-US" dirty="0" err="1" smtClean="0"/>
              <a:t>tuples</a:t>
            </a:r>
            <a:r>
              <a:rPr lang="en-US" dirty="0" smtClean="0"/>
              <a:t> 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,……,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)  where  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err="1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dirty="0" smtClean="0"/>
              <a:t>   belongs to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i</a:t>
            </a:r>
            <a:r>
              <a:rPr lang="en-US" dirty="0" smtClean="0"/>
              <a:t>                   for </a:t>
            </a:r>
            <a:r>
              <a:rPr lang="en-US" i="1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…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What is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×</a:t>
            </a:r>
            <a:r>
              <a:rPr lang="en-US" b="1" dirty="0" smtClean="0"/>
              <a:t> </a:t>
            </a:r>
            <a:r>
              <a:rPr lang="en-US" i="1" dirty="0" smtClean="0"/>
              <a:t>B</a:t>
            </a:r>
            <a:r>
              <a:rPr lang="en-US" b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b="1" dirty="0" smtClean="0"/>
              <a:t> </a:t>
            </a:r>
            <a:r>
              <a:rPr lang="en-US" dirty="0" smtClean="0"/>
              <a:t>C</a:t>
            </a:r>
            <a:r>
              <a:rPr lang="en-US" b="1" dirty="0" smtClean="0"/>
              <a:t> </a:t>
            </a:r>
            <a:r>
              <a:rPr lang="en-US" dirty="0" smtClean="0"/>
              <a:t>where </a:t>
            </a:r>
            <a:r>
              <a:rPr lang="en-US" i="1" dirty="0" smtClean="0"/>
              <a:t>A</a:t>
            </a:r>
            <a:r>
              <a:rPr lang="en-US" dirty="0" smtClean="0"/>
              <a:t> = {0,1}, </a:t>
            </a:r>
            <a:r>
              <a:rPr lang="en-US" i="1" dirty="0" smtClean="0"/>
              <a:t>B</a:t>
            </a:r>
            <a:r>
              <a:rPr lang="en-US" dirty="0" smtClean="0"/>
              <a:t> = {1,2} and    </a:t>
            </a:r>
            <a:r>
              <a:rPr lang="en-US" i="1" dirty="0" smtClean="0"/>
              <a:t>C</a:t>
            </a:r>
            <a:r>
              <a:rPr lang="en-US" dirty="0" smtClean="0"/>
              <a:t> = {0,1,2}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Solution: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×</a:t>
            </a:r>
            <a:r>
              <a:rPr lang="en-US" b="1" dirty="0" smtClean="0"/>
              <a:t> </a:t>
            </a:r>
            <a:r>
              <a:rPr lang="en-US" i="1" dirty="0" smtClean="0"/>
              <a:t>B</a:t>
            </a:r>
            <a:r>
              <a:rPr lang="en-US" b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×</a:t>
            </a:r>
            <a:r>
              <a:rPr lang="en-US" b="1" dirty="0" smtClean="0"/>
              <a:t> </a:t>
            </a:r>
            <a:r>
              <a:rPr lang="en-US" dirty="0" smtClean="0"/>
              <a:t>C</a:t>
            </a:r>
            <a:r>
              <a:rPr lang="en-US" b="1" dirty="0" smtClean="0"/>
              <a:t> = </a:t>
            </a:r>
            <a:r>
              <a:rPr lang="en-US" dirty="0" smtClean="0"/>
              <a:t>{(0,1,0), (0,1,1), (0,1,2),(0,2,0), (0,2,1), (0,2,2),(1,1,0), (1,1,1), (1,1,2), (1,2,0), (1,2,1), (</a:t>
            </a:r>
            <a:r>
              <a:rPr lang="en-US" dirty="0" smtClean="0"/>
              <a:t>1,2,2</a:t>
            </a:r>
            <a:r>
              <a:rPr lang="en-US" dirty="0" smtClean="0"/>
              <a:t>)}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447801" y="3429000"/>
            <a:ext cx="6386513" cy="688181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Notation with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8912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191918"/>
                </a:solidFill>
                <a:ea typeface="Helvetica"/>
                <a:cs typeface="Helvetica"/>
              </a:rPr>
              <a:t>∀</a:t>
            </a:r>
            <a:r>
              <a:rPr lang="en-US" sz="2800" i="1" dirty="0" smtClean="0">
                <a:solidFill>
                  <a:srgbClr val="191918"/>
                </a:solidFill>
                <a:ea typeface="Helvetica"/>
                <a:cs typeface="Helvetica"/>
              </a:rPr>
              <a:t>x</a:t>
            </a:r>
            <a:r>
              <a:rPr lang="en-US" sz="2800" dirty="0" smtClean="0">
                <a:solidFill>
                  <a:srgbClr val="191918"/>
                </a:solidFill>
                <a:ea typeface="Helvetica"/>
                <a:cs typeface="Helvetica"/>
              </a:rPr>
              <a:t> ∈ S (</a:t>
            </a:r>
            <a:r>
              <a:rPr lang="en-US" sz="2800" i="1" dirty="0">
                <a:solidFill>
                  <a:srgbClr val="191918"/>
                </a:solidFill>
                <a:ea typeface="Helvetica"/>
                <a:cs typeface="Helvetica"/>
              </a:rPr>
              <a:t>P(x)</a:t>
            </a:r>
            <a:r>
              <a:rPr lang="en-US" sz="2800" dirty="0">
                <a:solidFill>
                  <a:srgbClr val="191918"/>
                </a:solidFill>
                <a:ea typeface="Helvetica"/>
                <a:cs typeface="Helvetica"/>
              </a:rPr>
              <a:t>) </a:t>
            </a:r>
            <a:r>
              <a:rPr lang="en-US" sz="2800" dirty="0" smtClean="0">
                <a:solidFill>
                  <a:srgbClr val="191918"/>
                </a:solidFill>
                <a:ea typeface="Times"/>
                <a:cs typeface="Times"/>
              </a:rPr>
              <a:t>is shorthand for  </a:t>
            </a:r>
            <a:r>
              <a:rPr lang="en-US" sz="2800" dirty="0" smtClean="0">
                <a:solidFill>
                  <a:srgbClr val="191918"/>
                </a:solidFill>
                <a:ea typeface="Helvetica"/>
                <a:cs typeface="Helvetica"/>
              </a:rPr>
              <a:t>∀</a:t>
            </a:r>
            <a:r>
              <a:rPr lang="en-US" sz="2800" i="1" dirty="0">
                <a:solidFill>
                  <a:srgbClr val="191918"/>
                </a:solidFill>
                <a:ea typeface="Helvetica"/>
                <a:cs typeface="Helvetica"/>
              </a:rPr>
              <a:t>x</a:t>
            </a:r>
            <a:r>
              <a:rPr lang="en-US" sz="2800" dirty="0">
                <a:solidFill>
                  <a:srgbClr val="191918"/>
                </a:solidFill>
                <a:ea typeface="Helvetica"/>
                <a:cs typeface="Helvetica"/>
              </a:rPr>
              <a:t>(</a:t>
            </a:r>
            <a:r>
              <a:rPr lang="en-US" sz="2800" i="1" dirty="0">
                <a:solidFill>
                  <a:srgbClr val="191918"/>
                </a:solidFill>
                <a:ea typeface="Helvetica"/>
                <a:cs typeface="Helvetica"/>
              </a:rPr>
              <a:t>x</a:t>
            </a:r>
            <a:r>
              <a:rPr lang="en-US" sz="2800" dirty="0">
                <a:solidFill>
                  <a:srgbClr val="191918"/>
                </a:solidFill>
                <a:ea typeface="Helvetica"/>
                <a:cs typeface="Helvetica"/>
              </a:rPr>
              <a:t> ∈ S → </a:t>
            </a:r>
            <a:r>
              <a:rPr lang="en-US" sz="2800" i="1" dirty="0">
                <a:solidFill>
                  <a:srgbClr val="191918"/>
                </a:solidFill>
                <a:ea typeface="Helvetica"/>
                <a:cs typeface="Helvetica"/>
              </a:rPr>
              <a:t>P(x)</a:t>
            </a:r>
            <a:r>
              <a:rPr lang="en-US" sz="2800" dirty="0" smtClean="0">
                <a:solidFill>
                  <a:srgbClr val="191918"/>
                </a:solidFill>
                <a:ea typeface="Helvetica"/>
                <a:cs typeface="Helvetica"/>
              </a:rPr>
              <a:t>)</a:t>
            </a:r>
          </a:p>
          <a:p>
            <a:r>
              <a:rPr lang="en-US" sz="2800" dirty="0" smtClean="0">
                <a:solidFill>
                  <a:srgbClr val="191918"/>
                </a:solidFill>
                <a:ea typeface="Helvetica"/>
                <a:cs typeface="Helvetica"/>
              </a:rPr>
              <a:t>∃</a:t>
            </a:r>
            <a:r>
              <a:rPr lang="en-US" sz="2800" i="1" dirty="0" smtClean="0">
                <a:solidFill>
                  <a:srgbClr val="191918"/>
                </a:solidFill>
                <a:ea typeface="Helvetica"/>
                <a:cs typeface="Helvetica"/>
              </a:rPr>
              <a:t>x</a:t>
            </a:r>
            <a:r>
              <a:rPr lang="en-US" sz="2800" dirty="0" smtClean="0">
                <a:solidFill>
                  <a:srgbClr val="191918"/>
                </a:solidFill>
                <a:ea typeface="Helvetica"/>
                <a:cs typeface="Helvetica"/>
              </a:rPr>
              <a:t> ∈ S (</a:t>
            </a:r>
            <a:r>
              <a:rPr lang="en-US" sz="2800" i="1" dirty="0">
                <a:solidFill>
                  <a:srgbClr val="191918"/>
                </a:solidFill>
                <a:ea typeface="Helvetica"/>
                <a:cs typeface="Helvetica"/>
              </a:rPr>
              <a:t>P(x)</a:t>
            </a:r>
            <a:r>
              <a:rPr lang="en-US" sz="2800" dirty="0">
                <a:solidFill>
                  <a:srgbClr val="191918"/>
                </a:solidFill>
                <a:ea typeface="Helvetica"/>
                <a:cs typeface="Helvetica"/>
              </a:rPr>
              <a:t>)  </a:t>
            </a:r>
            <a:r>
              <a:rPr lang="en-US" sz="2800" dirty="0" smtClean="0">
                <a:solidFill>
                  <a:srgbClr val="191918"/>
                </a:solidFill>
                <a:ea typeface="Helvetica"/>
                <a:cs typeface="Helvetica"/>
              </a:rPr>
              <a:t>is shorthand for  </a:t>
            </a:r>
            <a:r>
              <a:rPr lang="en-US" sz="2800" dirty="0">
                <a:solidFill>
                  <a:srgbClr val="191918"/>
                </a:solidFill>
                <a:ea typeface="Helvetica"/>
                <a:cs typeface="Helvetica"/>
              </a:rPr>
              <a:t>∃</a:t>
            </a:r>
            <a:r>
              <a:rPr lang="en-US" sz="2800" i="1" dirty="0">
                <a:solidFill>
                  <a:srgbClr val="191918"/>
                </a:solidFill>
                <a:ea typeface="Helvetica"/>
                <a:cs typeface="Helvetica"/>
              </a:rPr>
              <a:t>x</a:t>
            </a:r>
            <a:r>
              <a:rPr lang="en-US" sz="2800" dirty="0">
                <a:solidFill>
                  <a:srgbClr val="191918"/>
                </a:solidFill>
                <a:ea typeface="Helvetica"/>
                <a:cs typeface="Helvetica"/>
              </a:rPr>
              <a:t>(</a:t>
            </a:r>
            <a:r>
              <a:rPr lang="en-US" sz="2800" i="1" dirty="0">
                <a:solidFill>
                  <a:srgbClr val="191918"/>
                </a:solidFill>
                <a:ea typeface="Helvetica"/>
                <a:cs typeface="Helvetica"/>
              </a:rPr>
              <a:t>x</a:t>
            </a:r>
            <a:r>
              <a:rPr lang="en-US" sz="2800" dirty="0">
                <a:solidFill>
                  <a:srgbClr val="191918"/>
                </a:solidFill>
                <a:ea typeface="Helvetica"/>
                <a:cs typeface="Helvetica"/>
              </a:rPr>
              <a:t> ∈ S ∧ </a:t>
            </a:r>
            <a:r>
              <a:rPr lang="en-US" sz="2800" i="1" dirty="0">
                <a:solidFill>
                  <a:srgbClr val="191918"/>
                </a:solidFill>
                <a:ea typeface="Helvetica"/>
                <a:cs typeface="Helvetica"/>
              </a:rPr>
              <a:t>P(x)</a:t>
            </a:r>
            <a:r>
              <a:rPr lang="en-US" sz="2800" dirty="0" smtClean="0">
                <a:solidFill>
                  <a:srgbClr val="191918"/>
                </a:solidFill>
                <a:ea typeface="Helvetica"/>
                <a:cs typeface="Helvetica"/>
              </a:rPr>
              <a:t>)</a:t>
            </a:r>
          </a:p>
          <a:p>
            <a:pPr marL="0" indent="0">
              <a:buNone/>
            </a:pPr>
            <a:endParaRPr lang="en-US" sz="2800" dirty="0" smtClean="0">
              <a:solidFill>
                <a:srgbClr val="191918"/>
              </a:solidFill>
              <a:ea typeface="Helvetica"/>
              <a:cs typeface="Helvetica"/>
            </a:endParaRPr>
          </a:p>
          <a:p>
            <a:pPr marL="0" indent="0">
              <a:buNone/>
            </a:pPr>
            <a:r>
              <a:rPr lang="en-US" sz="2800" b="1" dirty="0" smtClean="0">
                <a:solidFill>
                  <a:srgbClr val="191918"/>
                </a:solidFill>
                <a:ea typeface="Helvetica"/>
                <a:cs typeface="Helvetica"/>
              </a:rPr>
              <a:t>Example</a:t>
            </a:r>
            <a:r>
              <a:rPr lang="en-US" sz="2800" dirty="0" smtClean="0">
                <a:solidFill>
                  <a:srgbClr val="191918"/>
                </a:solidFill>
                <a:ea typeface="Helvetica"/>
                <a:cs typeface="Helvetica"/>
              </a:rPr>
              <a:t>: Express the following in English</a:t>
            </a:r>
          </a:p>
          <a:p>
            <a:pPr marL="514350" indent="-514350">
              <a:buAutoNum type="arabicPeriod"/>
            </a:pPr>
            <a:r>
              <a:rPr lang="en-US" sz="2800" dirty="0" smtClean="0">
                <a:solidFill>
                  <a:srgbClr val="191918"/>
                </a:solidFill>
                <a:ea typeface="Helvetica"/>
                <a:cs typeface="Helvetica"/>
              </a:rPr>
              <a:t>∀</a:t>
            </a:r>
            <a:r>
              <a:rPr lang="en-US" sz="2800" i="1" dirty="0" smtClean="0">
                <a:solidFill>
                  <a:srgbClr val="191918"/>
                </a:solidFill>
                <a:ea typeface="Helvetica"/>
                <a:cs typeface="Helvetica"/>
              </a:rPr>
              <a:t>x</a:t>
            </a:r>
            <a:r>
              <a:rPr lang="en-US" sz="2800" dirty="0" smtClean="0">
                <a:solidFill>
                  <a:srgbClr val="191918"/>
                </a:solidFill>
                <a:ea typeface="Helvetica"/>
                <a:cs typeface="Helvetica"/>
              </a:rPr>
              <a:t> ∈ </a:t>
            </a:r>
            <a:r>
              <a:rPr lang="en-US" sz="2800" b="1" dirty="0" smtClean="0">
                <a:solidFill>
                  <a:srgbClr val="191918"/>
                </a:solidFill>
                <a:ea typeface="Times"/>
                <a:cs typeface="Times"/>
              </a:rPr>
              <a:t>R </a:t>
            </a:r>
            <a:r>
              <a:rPr lang="en-US" sz="2800" dirty="0" smtClean="0">
                <a:solidFill>
                  <a:srgbClr val="191918"/>
                </a:solidFill>
                <a:ea typeface="Helvetica"/>
                <a:cs typeface="Helvetica"/>
              </a:rPr>
              <a:t>(</a:t>
            </a:r>
            <a:r>
              <a:rPr lang="en-US" sz="2800" i="1" dirty="0" smtClean="0">
                <a:solidFill>
                  <a:srgbClr val="191918"/>
                </a:solidFill>
                <a:ea typeface="Helvetica"/>
                <a:cs typeface="Helvetica"/>
              </a:rPr>
              <a:t>x</a:t>
            </a:r>
            <a:r>
              <a:rPr lang="en-US" sz="2800" i="1" baseline="30000" dirty="0" smtClean="0">
                <a:solidFill>
                  <a:srgbClr val="191918"/>
                </a:solidFill>
                <a:ea typeface="Helvetica"/>
                <a:cs typeface="Helvetica"/>
              </a:rPr>
              <a:t>2</a:t>
            </a:r>
            <a:r>
              <a:rPr lang="en-US" sz="2000" i="1" dirty="0" smtClean="0">
                <a:solidFill>
                  <a:srgbClr val="191918"/>
                </a:solidFill>
                <a:ea typeface="Times"/>
                <a:cs typeface="Times"/>
              </a:rPr>
              <a:t> </a:t>
            </a:r>
            <a:r>
              <a:rPr lang="en-US" sz="2800" i="1" dirty="0">
                <a:solidFill>
                  <a:srgbClr val="191918"/>
                </a:solidFill>
                <a:ea typeface="Helvetica"/>
                <a:cs typeface="Helvetica"/>
              </a:rPr>
              <a:t>≥ </a:t>
            </a:r>
            <a:r>
              <a:rPr lang="en-US" sz="2800" i="1" dirty="0">
                <a:solidFill>
                  <a:srgbClr val="191918"/>
                </a:solidFill>
                <a:ea typeface="Times"/>
                <a:cs typeface="Times"/>
              </a:rPr>
              <a:t>0</a:t>
            </a:r>
            <a:r>
              <a:rPr lang="en-US" sz="2800" dirty="0" smtClean="0">
                <a:solidFill>
                  <a:srgbClr val="191918"/>
                </a:solidFill>
                <a:ea typeface="Helvetica"/>
                <a:cs typeface="Helvetica"/>
              </a:rPr>
              <a:t>) </a:t>
            </a:r>
          </a:p>
          <a:p>
            <a:pPr marL="880110" lvl="1" indent="-514350"/>
            <a:r>
              <a:rPr lang="en-US" dirty="0" smtClean="0">
                <a:solidFill>
                  <a:srgbClr val="191918"/>
                </a:solidFill>
                <a:ea typeface="Helvetica"/>
                <a:cs typeface="Helvetica"/>
              </a:rPr>
              <a:t>“The square of every real number is nonnegative.”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rgbClr val="191918"/>
                </a:solidFill>
                <a:ea typeface="Helvetica"/>
                <a:cs typeface="Helvetica"/>
              </a:rPr>
              <a:t>∃</a:t>
            </a:r>
            <a:r>
              <a:rPr lang="en-US" sz="2800" i="1" dirty="0" smtClean="0">
                <a:solidFill>
                  <a:srgbClr val="191918"/>
                </a:solidFill>
                <a:ea typeface="Helvetica"/>
                <a:cs typeface="Helvetica"/>
              </a:rPr>
              <a:t>x</a:t>
            </a:r>
            <a:r>
              <a:rPr lang="en-US" sz="2800" dirty="0" smtClean="0">
                <a:solidFill>
                  <a:srgbClr val="191918"/>
                </a:solidFill>
                <a:ea typeface="Helvetica"/>
                <a:cs typeface="Helvetica"/>
              </a:rPr>
              <a:t> ∈ </a:t>
            </a:r>
            <a:r>
              <a:rPr lang="en-US" sz="2800" b="1" dirty="0" smtClean="0">
                <a:solidFill>
                  <a:srgbClr val="191918"/>
                </a:solidFill>
                <a:ea typeface="Times"/>
                <a:cs typeface="Times"/>
              </a:rPr>
              <a:t>Z </a:t>
            </a:r>
            <a:r>
              <a:rPr lang="en-US" sz="2800" dirty="0" smtClean="0">
                <a:solidFill>
                  <a:srgbClr val="191918"/>
                </a:solidFill>
                <a:ea typeface="Helvetica"/>
                <a:cs typeface="Helvetica"/>
              </a:rPr>
              <a:t>(</a:t>
            </a:r>
            <a:r>
              <a:rPr lang="en-US" sz="2800" i="1" dirty="0">
                <a:solidFill>
                  <a:srgbClr val="191918"/>
                </a:solidFill>
                <a:ea typeface="Helvetica"/>
                <a:cs typeface="Helvetica"/>
              </a:rPr>
              <a:t>x</a:t>
            </a:r>
            <a:r>
              <a:rPr lang="en-US" sz="2800" i="1" baseline="30000" dirty="0">
                <a:solidFill>
                  <a:srgbClr val="191918"/>
                </a:solidFill>
                <a:ea typeface="Helvetica"/>
                <a:cs typeface="Helvetica"/>
              </a:rPr>
              <a:t>2</a:t>
            </a:r>
            <a:r>
              <a:rPr lang="en-US" sz="2000" i="1" dirty="0" smtClean="0">
                <a:solidFill>
                  <a:srgbClr val="191918"/>
                </a:solidFill>
                <a:ea typeface="Times"/>
                <a:cs typeface="Times"/>
              </a:rPr>
              <a:t> </a:t>
            </a:r>
            <a:r>
              <a:rPr lang="en-US" sz="2800" i="1" dirty="0">
                <a:solidFill>
                  <a:srgbClr val="191918"/>
                </a:solidFill>
                <a:ea typeface="Helvetica"/>
                <a:cs typeface="Helvetica"/>
              </a:rPr>
              <a:t>= </a:t>
            </a:r>
            <a:r>
              <a:rPr lang="en-US" sz="2800" i="1" dirty="0">
                <a:solidFill>
                  <a:srgbClr val="191918"/>
                </a:solidFill>
                <a:ea typeface="Times"/>
                <a:cs typeface="Times"/>
              </a:rPr>
              <a:t>1</a:t>
            </a:r>
            <a:r>
              <a:rPr lang="en-US" sz="2800" dirty="0" smtClean="0">
                <a:solidFill>
                  <a:srgbClr val="191918"/>
                </a:solidFill>
                <a:ea typeface="Helvetica"/>
                <a:cs typeface="Helvetica"/>
              </a:rPr>
              <a:t>) </a:t>
            </a:r>
          </a:p>
          <a:p>
            <a:pPr marL="880110" lvl="1" indent="-514350"/>
            <a:r>
              <a:rPr lang="en-US" dirty="0" smtClean="0">
                <a:solidFill>
                  <a:srgbClr val="191918"/>
                </a:solidFill>
                <a:ea typeface="Helvetica"/>
                <a:cs typeface="Helvetica"/>
              </a:rPr>
              <a:t>“There is an integer whose square is one.”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81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Sets of Quantifiers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predicate </a:t>
            </a:r>
            <a:r>
              <a:rPr lang="en-US" i="1" dirty="0" smtClean="0"/>
              <a:t>P</a:t>
            </a:r>
            <a:r>
              <a:rPr lang="en-US" dirty="0" smtClean="0"/>
              <a:t> and a domain </a:t>
            </a:r>
            <a:r>
              <a:rPr lang="en-US" i="1" dirty="0" smtClean="0"/>
              <a:t>D</a:t>
            </a:r>
            <a:r>
              <a:rPr lang="en-US" dirty="0" smtClean="0"/>
              <a:t>, we define the </a:t>
            </a:r>
            <a:r>
              <a:rPr lang="en-US" i="1" dirty="0" smtClean="0"/>
              <a:t>truth set </a:t>
            </a:r>
            <a:r>
              <a:rPr lang="en-US" dirty="0" smtClean="0"/>
              <a:t>of </a:t>
            </a:r>
            <a:r>
              <a:rPr lang="en-US" i="1" dirty="0" smtClean="0"/>
              <a:t>P</a:t>
            </a:r>
            <a:r>
              <a:rPr lang="en-US" dirty="0" smtClean="0"/>
              <a:t> to be the set of elements in </a:t>
            </a:r>
            <a:r>
              <a:rPr lang="en-US" i="1" dirty="0" smtClean="0"/>
              <a:t>D</a:t>
            </a:r>
            <a:r>
              <a:rPr lang="en-US" dirty="0" smtClean="0"/>
              <a:t> for which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true. The truth set of </a:t>
            </a:r>
            <a:r>
              <a:rPr lang="en-US" i="1" dirty="0" smtClean="0"/>
              <a:t>P</a:t>
            </a:r>
            <a:r>
              <a:rPr lang="en-US" dirty="0" smtClean="0"/>
              <a:t>(x) is denoted by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Example</a:t>
            </a:r>
            <a:r>
              <a:rPr lang="en-US" dirty="0" smtClean="0"/>
              <a:t>: The truth set of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where the domain is the integers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“|</a:t>
            </a:r>
            <a:r>
              <a:rPr lang="en-US" i="1" dirty="0" smtClean="0"/>
              <a:t>x</a:t>
            </a:r>
            <a:r>
              <a:rPr lang="en-US" dirty="0" smtClean="0"/>
              <a:t>|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” is the set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{-1,1}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971800" y="3505200"/>
            <a:ext cx="2248853" cy="38290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Sets are one of the basic building blocks for the types of objects considered in discrete mathematics.</a:t>
            </a:r>
          </a:p>
          <a:p>
            <a:pPr lvl="1"/>
            <a:r>
              <a:rPr lang="en-US" dirty="0" smtClean="0"/>
              <a:t>Important for counting.</a:t>
            </a:r>
          </a:p>
          <a:p>
            <a:pPr lvl="1"/>
            <a:r>
              <a:rPr lang="en-US" dirty="0" smtClean="0"/>
              <a:t>Programming languages have set operations.</a:t>
            </a:r>
          </a:p>
          <a:p>
            <a:r>
              <a:rPr lang="en-US" dirty="0" smtClean="0"/>
              <a:t>Set theory is an important branch of mathematics.</a:t>
            </a:r>
          </a:p>
          <a:p>
            <a:pPr lvl="1"/>
            <a:r>
              <a:rPr lang="en-US" dirty="0" smtClean="0"/>
              <a:t>Many different systems of axioms have been used to develop set theory.</a:t>
            </a:r>
          </a:p>
          <a:p>
            <a:pPr lvl="1"/>
            <a:r>
              <a:rPr lang="en-US" dirty="0" smtClean="0"/>
              <a:t>Here we are not concerned with a formal set of axioms for set theory. Instead, we will use what is called naïve set theory.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i="1" dirty="0" smtClean="0"/>
              <a:t>set</a:t>
            </a:r>
            <a:r>
              <a:rPr lang="en-US" dirty="0" smtClean="0"/>
              <a:t> is an unordered collection of objects.</a:t>
            </a:r>
          </a:p>
          <a:p>
            <a:pPr lvl="1"/>
            <a:r>
              <a:rPr lang="en-US" dirty="0" smtClean="0"/>
              <a:t> the students in this class</a:t>
            </a:r>
          </a:p>
          <a:p>
            <a:pPr lvl="1"/>
            <a:r>
              <a:rPr lang="en-US" dirty="0" smtClean="0"/>
              <a:t> the chairs in this room</a:t>
            </a:r>
          </a:p>
          <a:p>
            <a:r>
              <a:rPr lang="en-US" dirty="0" smtClean="0"/>
              <a:t>The objects in a set are called the </a:t>
            </a:r>
            <a:r>
              <a:rPr lang="en-US" i="1" dirty="0" smtClean="0"/>
              <a:t>elements</a:t>
            </a:r>
            <a:r>
              <a:rPr lang="en-US" dirty="0" smtClean="0"/>
              <a:t>, or </a:t>
            </a:r>
            <a:r>
              <a:rPr lang="en-US" i="1" dirty="0" smtClean="0"/>
              <a:t>members</a:t>
            </a:r>
            <a:r>
              <a:rPr lang="en-US" dirty="0" smtClean="0"/>
              <a:t> of the set. A set is said to </a:t>
            </a:r>
            <a:r>
              <a:rPr lang="en-US" i="1" dirty="0" smtClean="0"/>
              <a:t>contain</a:t>
            </a:r>
            <a:r>
              <a:rPr lang="en-US" dirty="0" smtClean="0"/>
              <a:t> its elements.</a:t>
            </a:r>
          </a:p>
          <a:p>
            <a:r>
              <a:rPr lang="en-US" dirty="0" smtClean="0"/>
              <a:t>The notation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∈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/>
              <a:t>denotes that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/>
              <a:t> is an element of the set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/>
              <a:t> is not a member of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/>
              <a:t>, write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∉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Describing a Set: Roster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{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a,b,c,d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r>
              <a:rPr lang="en-US" dirty="0" smtClean="0"/>
              <a:t>Order not important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{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a,b,c,d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 = {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b,c,a,d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r>
              <a:rPr lang="en-US" dirty="0" smtClean="0"/>
              <a:t>Each distinct object is either a member or not; listing more than once does not change the set.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{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a,b,c,d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 = {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a,b,c,b,c,d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Elipses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(…) may be used to describe a set without listing all of the members when the pattern is clear.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{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a,b,c,d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 ……,z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Roster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of all vowels in the English alphabet: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{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a,e,i,o,u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r>
              <a:rPr lang="en-US" dirty="0" smtClean="0"/>
              <a:t>Set of all  odd positive integers less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{1,3,5,7,9}</a:t>
            </a:r>
          </a:p>
          <a:p>
            <a:r>
              <a:rPr lang="en-US" dirty="0" smtClean="0"/>
              <a:t>Set of all positive integers less than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{1,2,3,……..,99}</a:t>
            </a:r>
          </a:p>
          <a:p>
            <a:pPr marL="514350" indent="-514350"/>
            <a:r>
              <a:rPr lang="en-US" dirty="0" smtClean="0">
                <a:latin typeface="Cambria Math" pitchFamily="18" charset="0"/>
                <a:ea typeface="Cambria Math" pitchFamily="18" charset="0"/>
              </a:rPr>
              <a:t>Set of all integers less than 0: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{…., -3,-2,-1}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Important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= </a:t>
            </a:r>
            <a:r>
              <a:rPr lang="en-US" i="1" dirty="0" smtClean="0"/>
              <a:t>natural numbers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{0,1,2,3….}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dirty="0" smtClean="0"/>
              <a:t> = </a:t>
            </a:r>
            <a:r>
              <a:rPr lang="en-US" i="1" dirty="0" smtClean="0"/>
              <a:t>integers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{…,-3,-2,-1,0,1,2,3,…}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Z⁺</a:t>
            </a:r>
            <a:r>
              <a:rPr lang="en-US" dirty="0" smtClean="0"/>
              <a:t> = </a:t>
            </a:r>
            <a:r>
              <a:rPr lang="en-US" i="1" dirty="0" smtClean="0"/>
              <a:t>positive integers </a:t>
            </a:r>
            <a:r>
              <a:rPr lang="en-US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{1,2,3,…..}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dirty="0" smtClean="0"/>
              <a:t> = set of </a:t>
            </a:r>
            <a:r>
              <a:rPr lang="en-US" i="1" dirty="0" smtClean="0"/>
              <a:t>real numbers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b="1" baseline="300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dirty="0" smtClean="0"/>
              <a:t> = set of </a:t>
            </a:r>
            <a:r>
              <a:rPr lang="en-US" i="1" dirty="0" smtClean="0"/>
              <a:t>positive real numbers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dirty="0" smtClean="0"/>
              <a:t> =  set of </a:t>
            </a:r>
            <a:r>
              <a:rPr lang="en-US" i="1" dirty="0" smtClean="0"/>
              <a:t>complex numbers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Q</a:t>
            </a:r>
            <a:r>
              <a:rPr lang="en-US" dirty="0" smtClean="0"/>
              <a:t> = set of rational numbers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070494" y="3200400"/>
            <a:ext cx="4038600" cy="3429000"/>
            <a:chOff x="5334000" y="609600"/>
            <a:chExt cx="4038600" cy="3429000"/>
          </a:xfrm>
        </p:grpSpPr>
        <p:sp>
          <p:nvSpPr>
            <p:cNvPr id="5" name="Oval 4"/>
            <p:cNvSpPr/>
            <p:nvPr/>
          </p:nvSpPr>
          <p:spPr>
            <a:xfrm>
              <a:off x="5334000" y="609600"/>
              <a:ext cx="4038600" cy="3429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38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6207106" y="838200"/>
              <a:ext cx="2936894" cy="19050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49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rgbClr val="000000"/>
                  </a:solidFill>
                </a:rPr>
                <a:t>R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7045306" y="990600"/>
              <a:ext cx="1946294" cy="1524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6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rgbClr val="000000"/>
                  </a:solidFill>
                </a:rPr>
                <a:t>Q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7731106" y="1143000"/>
              <a:ext cx="1184294" cy="1143000"/>
            </a:xfrm>
            <a:prstGeom prst="ellipse">
              <a:avLst/>
            </a:prstGeom>
            <a:solidFill>
              <a:schemeClr val="tx2">
                <a:lumMod val="40000"/>
                <a:lumOff val="60000"/>
                <a:alpha val="26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rgbClr val="000000"/>
                  </a:solidFill>
                </a:rPr>
                <a:t>Z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229600" y="1371600"/>
              <a:ext cx="568306" cy="685800"/>
            </a:xfrm>
            <a:prstGeom prst="ellipse">
              <a:avLst/>
            </a:prstGeom>
            <a:solidFill>
              <a:schemeClr val="bg2">
                <a:lumMod val="75000"/>
                <a:alpha val="26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rgbClr val="000000"/>
                  </a:solidFill>
                </a:rPr>
                <a:t>N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6664306" y="2895600"/>
              <a:ext cx="1600200" cy="1066800"/>
            </a:xfrm>
            <a:prstGeom prst="ellipse">
              <a:avLst/>
            </a:prstGeom>
            <a:solidFill>
              <a:schemeClr val="accent4">
                <a:lumMod val="40000"/>
                <a:lumOff val="60000"/>
                <a:alpha val="49000"/>
              </a:schemeClr>
            </a:solidFill>
            <a:ln>
              <a:solidFill>
                <a:schemeClr val="tx1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 smtClean="0">
                  <a:solidFill>
                    <a:srgbClr val="000000"/>
                  </a:solidFill>
                </a:rPr>
                <a:t>I</a:t>
              </a:r>
              <a:endParaRPr lang="en-US" sz="28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Set-Builder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Specify the property or properties that all members must satisfy: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{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|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is a positive integer less than 100}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{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|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is an odd positive integer less than 10}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{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∈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Z⁺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|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is odd and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&lt; 10}</a:t>
            </a:r>
          </a:p>
          <a:p>
            <a:r>
              <a:rPr lang="en-US" dirty="0" smtClean="0"/>
              <a:t>A predicate may be used: </a:t>
            </a:r>
          </a:p>
          <a:p>
            <a:pPr>
              <a:buNone/>
            </a:pPr>
            <a:r>
              <a:rPr lang="en-US" dirty="0" smtClean="0"/>
              <a:t>               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b="1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| P(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)}</a:t>
            </a:r>
          </a:p>
          <a:p>
            <a:r>
              <a:rPr lang="en-US" dirty="0" smtClean="0"/>
              <a:t>Example: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S</a:t>
            </a:r>
            <a:r>
              <a:rPr lang="en-US" b="1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Prime(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)}</a:t>
            </a:r>
          </a:p>
          <a:p>
            <a:r>
              <a:rPr lang="en-US" dirty="0" smtClean="0">
                <a:ea typeface="Cambria Math" pitchFamily="18" charset="0"/>
              </a:rPr>
              <a:t>Positive rational numbers</a:t>
            </a:r>
            <a:r>
              <a:rPr lang="en-US" i="1" dirty="0" smtClean="0">
                <a:ea typeface="Cambria Math" pitchFamily="18" charset="0"/>
              </a:rPr>
              <a:t>:</a:t>
            </a:r>
          </a:p>
          <a:p>
            <a:pPr>
              <a:buNone/>
            </a:pPr>
            <a:r>
              <a:rPr lang="en-US" i="1" dirty="0" smtClean="0">
                <a:ea typeface="Cambria Math" pitchFamily="18" charset="0"/>
              </a:rPr>
              <a:t>       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b="1" baseline="30000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{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∈ </a:t>
            </a:r>
            <a:r>
              <a:rPr lang="en-US" b="1" dirty="0" smtClean="0">
                <a:ea typeface="Cambria Math" pitchFamily="18" charset="0"/>
              </a:rPr>
              <a:t>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|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/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for some positive integers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</a:p>
          <a:p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Interval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3886200" cy="43891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[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] = {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|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[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= {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|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&lt;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 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] = {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|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&lt; 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≤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</a:t>
            </a: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(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err="1" smtClean="0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= {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|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&lt; </a:t>
            </a:r>
            <a:r>
              <a:rPr lang="en-US" i="1" dirty="0" smtClean="0">
                <a:latin typeface="Cambria Math"/>
                <a:ea typeface="Cambria Math"/>
              </a:rPr>
              <a:t>x</a:t>
            </a:r>
            <a:r>
              <a:rPr lang="en-US" dirty="0" smtClean="0">
                <a:latin typeface="Cambria Math"/>
                <a:ea typeface="Cambria Math"/>
              </a:rPr>
              <a:t> &lt; </a:t>
            </a:r>
            <a:r>
              <a:rPr lang="en-US" i="1" dirty="0" smtClean="0">
                <a:latin typeface="Cambria Math"/>
                <a:ea typeface="Cambria Math"/>
              </a:rPr>
              <a:t>b</a:t>
            </a:r>
            <a:r>
              <a:rPr lang="en-US" dirty="0" smtClean="0">
                <a:latin typeface="Cambria Math"/>
                <a:ea typeface="Cambria Math"/>
              </a:rPr>
              <a:t>}</a:t>
            </a: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i="1" dirty="0" smtClean="0"/>
              <a:t>  closed interval  </a:t>
            </a:r>
            <a:r>
              <a:rPr lang="en-US" dirty="0" smtClean="0"/>
              <a:t>[</a:t>
            </a:r>
            <a:r>
              <a:rPr lang="en-US" dirty="0" err="1" smtClean="0"/>
              <a:t>a,b</a:t>
            </a:r>
            <a:r>
              <a:rPr lang="en-US" dirty="0" smtClean="0"/>
              <a:t>]</a:t>
            </a:r>
          </a:p>
          <a:p>
            <a:pPr>
              <a:buNone/>
            </a:pPr>
            <a:r>
              <a:rPr lang="en-US" i="1" dirty="0" smtClean="0"/>
              <a:t>  open interval     </a:t>
            </a:r>
            <a:r>
              <a:rPr lang="en-US" dirty="0" smtClean="0"/>
              <a:t>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5746175" y="2590800"/>
            <a:ext cx="297180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974775" y="25146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279575" y="25146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84375" y="25146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89175" y="25146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193975" y="25146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498775" y="25146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803575" y="25146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108375" y="25146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413175" y="25146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867400" y="2133600"/>
            <a:ext cx="269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1   2    3   4   5    6   7   8   9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172200" y="2514600"/>
            <a:ext cx="183575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7727375" y="2514600"/>
            <a:ext cx="197425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7" idx="6"/>
            <a:endCxn id="28" idx="2"/>
          </p:cNvCxnSpPr>
          <p:nvPr/>
        </p:nvCxnSpPr>
        <p:spPr>
          <a:xfrm>
            <a:off x="6355775" y="2628900"/>
            <a:ext cx="13716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800600" y="2362200"/>
            <a:ext cx="79548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[2, 7]</a:t>
            </a:r>
            <a:endParaRPr lang="en-US" sz="22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746175" y="3124200"/>
            <a:ext cx="297180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974775" y="30480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79575" y="30480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584375" y="30480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889175" y="30480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193975" y="30480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7498775" y="30480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803575" y="3048000"/>
            <a:ext cx="0" cy="1524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108375" y="30480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413175" y="3048000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6172200" y="3048000"/>
            <a:ext cx="183575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7727375" y="3048000"/>
            <a:ext cx="197425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45" idx="6"/>
            <a:endCxn id="46" idx="2"/>
          </p:cNvCxnSpPr>
          <p:nvPr/>
        </p:nvCxnSpPr>
        <p:spPr>
          <a:xfrm>
            <a:off x="6355775" y="3162300"/>
            <a:ext cx="13716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00600" y="2895600"/>
            <a:ext cx="80209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[2, 7)</a:t>
            </a:r>
            <a:endParaRPr lang="en-US" sz="22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5746175" y="3607713"/>
            <a:ext cx="297180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974775" y="3531513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279575" y="3531513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584375" y="3531513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889175" y="3531513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193975" y="3531513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498775" y="3531513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7803575" y="3531513"/>
            <a:ext cx="0" cy="1524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8108375" y="3531513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8413175" y="3531513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6172200" y="3531513"/>
            <a:ext cx="183575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727375" y="3531513"/>
            <a:ext cx="197425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0" idx="6"/>
            <a:endCxn id="61" idx="2"/>
          </p:cNvCxnSpPr>
          <p:nvPr/>
        </p:nvCxnSpPr>
        <p:spPr>
          <a:xfrm>
            <a:off x="6355775" y="3645813"/>
            <a:ext cx="13716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800600" y="3379113"/>
            <a:ext cx="808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(</a:t>
            </a:r>
            <a:r>
              <a:rPr lang="en-US" sz="2200" dirty="0" smtClean="0"/>
              <a:t>2, 7]</a:t>
            </a:r>
            <a:endParaRPr lang="en-US" sz="2200" dirty="0"/>
          </a:p>
        </p:txBody>
      </p:sp>
      <p:cxnSp>
        <p:nvCxnSpPr>
          <p:cNvPr id="64" name="Straight Connector 63"/>
          <p:cNvCxnSpPr/>
          <p:nvPr/>
        </p:nvCxnSpPr>
        <p:spPr>
          <a:xfrm>
            <a:off x="5746175" y="4141113"/>
            <a:ext cx="2971800" cy="0"/>
          </a:xfrm>
          <a:prstGeom prst="line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974775" y="4064913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279575" y="4064913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584375" y="4064913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889175" y="4064913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193975" y="4064913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7498775" y="4064913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803575" y="4064913"/>
            <a:ext cx="0" cy="15240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8108375" y="4064913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413175" y="4064913"/>
            <a:ext cx="0" cy="152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6172200" y="4064913"/>
            <a:ext cx="183575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727375" y="4064913"/>
            <a:ext cx="197425" cy="2286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Connector 76"/>
          <p:cNvCxnSpPr>
            <a:stCxn id="75" idx="6"/>
            <a:endCxn id="76" idx="2"/>
          </p:cNvCxnSpPr>
          <p:nvPr/>
        </p:nvCxnSpPr>
        <p:spPr>
          <a:xfrm>
            <a:off x="6355775" y="4179213"/>
            <a:ext cx="1371600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800600" y="3912513"/>
            <a:ext cx="8087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(</a:t>
            </a:r>
            <a:r>
              <a:rPr lang="en-US" sz="2200" dirty="0" smtClean="0"/>
              <a:t>2, 7)</a:t>
            </a:r>
            <a:endParaRPr lang="en-US" sz="2200" dirty="0"/>
          </a:p>
        </p:txBody>
      </p:sp>
      <p:sp>
        <p:nvSpPr>
          <p:cNvPr id="80" name="Slide Number Placeholder 7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17EF-0505-4C33-BB20-8A8DF203902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&#10;$\forall x ( x \in A \leftrightarrow x \in B)$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forall x (x \in A \rightarrow x \in B)$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[ (x\in A \rightarrow  x \in B) \wedge (x \in B \rightarrow x \in A)]$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&#10;&#10;$\forall x ( x \in A \leftrightarrow x \in B)$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forall x (x \in A \rightarrow x \in  B) \wedge \exists x (x \in B \wedge x \not\in A)$&#10;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 \times B = \{(a,b) | a \in A \wedge b \in B\}$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A_1\times  A_2 \times \dots \times A_n =\\&#10;\hspace*{.5in} \{(a_1,a_2,\ldots, a_n) | a_i \in A_i\; \mbox{for}\; i = 1,2, \ldots n \}$&#10;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{x \in D| P(x)\}$&#10;&#10;&#10;\end{document}"/>
  <p:tag name="IGUANATEXSIZE" val="3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35735</TotalTime>
  <Words>2074</Words>
  <Application>Microsoft Macintosh PowerPoint</Application>
  <PresentationFormat>On-screen Show (4:3)</PresentationFormat>
  <Paragraphs>227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Constantia</vt:lpstr>
      <vt:lpstr>Wingdings 2</vt:lpstr>
      <vt:lpstr>Cambria Math</vt:lpstr>
      <vt:lpstr>MS Reference Sans Serif</vt:lpstr>
      <vt:lpstr>Brush Script MT</vt:lpstr>
      <vt:lpstr>Flow</vt:lpstr>
      <vt:lpstr>Sets</vt:lpstr>
      <vt:lpstr>Section Summary</vt:lpstr>
      <vt:lpstr>Introduction</vt:lpstr>
      <vt:lpstr>Sets</vt:lpstr>
      <vt:lpstr>Describing a Set: Roster Method</vt:lpstr>
      <vt:lpstr>Roster Method</vt:lpstr>
      <vt:lpstr>Some Important Sets</vt:lpstr>
      <vt:lpstr>Set-Builder Notation</vt:lpstr>
      <vt:lpstr>Interval Notation</vt:lpstr>
      <vt:lpstr>Universal Set and Empty Set</vt:lpstr>
      <vt:lpstr>Russell’s Paradox</vt:lpstr>
      <vt:lpstr>Some things to remember</vt:lpstr>
      <vt:lpstr>Set Equality</vt:lpstr>
      <vt:lpstr>Subsets</vt:lpstr>
      <vt:lpstr>Showing a Set is or is not a Subset of Another Set</vt:lpstr>
      <vt:lpstr>Another look at Equality of Sets</vt:lpstr>
      <vt:lpstr>Proper Subsets</vt:lpstr>
      <vt:lpstr>Set Cardinality</vt:lpstr>
      <vt:lpstr>Power Sets</vt:lpstr>
      <vt:lpstr>Tuples</vt:lpstr>
      <vt:lpstr>Cartesian Product</vt:lpstr>
      <vt:lpstr>Cartesian Product </vt:lpstr>
      <vt:lpstr>Set Notation with Quantifiers</vt:lpstr>
      <vt:lpstr>Truth Sets of Quantifiers</vt:lpstr>
    </vt:vector>
  </TitlesOfParts>
  <Company>Monmouth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Foundations: Logic and Proofs</dc:title>
  <dc:creator>Richard Scherl</dc:creator>
  <cp:lastModifiedBy>Heather Michaud</cp:lastModifiedBy>
  <cp:revision>2012</cp:revision>
  <dcterms:created xsi:type="dcterms:W3CDTF">2011-03-27T19:09:13Z</dcterms:created>
  <dcterms:modified xsi:type="dcterms:W3CDTF">2016-02-19T19:15:10Z</dcterms:modified>
</cp:coreProperties>
</file>