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63" r:id="rId2"/>
    <p:sldId id="395" r:id="rId3"/>
    <p:sldId id="396" r:id="rId4"/>
    <p:sldId id="366" r:id="rId5"/>
    <p:sldId id="397" r:id="rId6"/>
    <p:sldId id="368" r:id="rId7"/>
    <p:sldId id="375" r:id="rId8"/>
    <p:sldId id="377" r:id="rId9"/>
    <p:sldId id="379" r:id="rId10"/>
    <p:sldId id="381" r:id="rId11"/>
    <p:sldId id="493" r:id="rId12"/>
    <p:sldId id="503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8" r:id="rId24"/>
    <p:sldId id="393" r:id="rId25"/>
    <p:sldId id="394" r:id="rId26"/>
    <p:sldId id="399" r:id="rId27"/>
    <p:sldId id="400" r:id="rId28"/>
    <p:sldId id="401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 varScale="1">
        <p:scale>
          <a:sx n="152" d="100"/>
          <a:sy n="152" d="100"/>
        </p:scale>
        <p:origin x="-1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8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0475-AA26-C14F-828D-B5940BB21BD8}" type="datetime1">
              <a:rPr lang="en-US" smtClean="0"/>
              <a:t>3/6/16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62DE-0A4E-444B-8891-21E8005A3E12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6968-2BB9-D949-9B86-66D878133775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A9E4-5F01-B040-B019-5D52A108F115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458B-B9BD-7345-86AD-2A1210D156AF}" type="datetime1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51EC-EAC0-1040-B041-E320C3E27150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9D1E-CE45-0545-8576-D008F2BDC0F9}" type="datetime1">
              <a:rPr lang="en-US" smtClean="0"/>
              <a:t>3/6/16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8149-CC62-BB4A-A60A-A025CE338595}" type="datetime1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D7FB-8B88-6A48-BC27-6E5EB792A258}" type="datetime1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0C712-80ED-4C48-84C8-C8B7C72BFE0E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A84B-60E8-1040-B1C1-2B0963C27462}" type="datetime1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28C142-0D13-7F4B-BDA1-E39B6DB0068F}" type="datetime1">
              <a:rPr lang="en-US" smtClean="0"/>
              <a:t>3/6/16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function f is a </a:t>
            </a:r>
            <a:r>
              <a:rPr lang="en-US" i="1" dirty="0" smtClean="0"/>
              <a:t>one-to-one correspondence</a:t>
            </a:r>
            <a:r>
              <a:rPr lang="en-US" dirty="0" smtClean="0"/>
              <a:t>, or a </a:t>
            </a:r>
            <a:r>
              <a:rPr lang="en-US" i="1" dirty="0" err="1" smtClean="0"/>
              <a:t>bijection</a:t>
            </a:r>
            <a:r>
              <a:rPr lang="en-US" dirty="0" smtClean="0"/>
              <a:t>, if it is both one-to-one and onto (</a:t>
            </a:r>
            <a:r>
              <a:rPr lang="en-US" dirty="0" err="1" smtClean="0"/>
              <a:t>surjective</a:t>
            </a:r>
            <a:r>
              <a:rPr lang="en-US" dirty="0" smtClean="0"/>
              <a:t> and injective).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48200" y="3429000"/>
            <a:ext cx="2956560" cy="3048000"/>
            <a:chOff x="3048000" y="1219200"/>
            <a:chExt cx="3411415" cy="4495800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3615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5923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846" y="30175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3846" y="369189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1538" y="2005965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3615" y="324231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3615" y="436626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1538" y="5265420"/>
              <a:ext cx="3048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2057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Showing that </a:t>
            </a:r>
            <a:r>
              <a:rPr lang="en-US" sz="4000" i="1" dirty="0" smtClean="0"/>
              <a:t>f</a:t>
            </a:r>
            <a:r>
              <a:rPr lang="en-US" sz="4000" dirty="0" smtClean="0"/>
              <a:t> is one-to-one or onto</a:t>
            </a:r>
            <a:endParaRPr lang="en-US" sz="4000" dirty="0"/>
          </a:p>
        </p:txBody>
      </p:sp>
      <p:pic>
        <p:nvPicPr>
          <p:cNvPr id="4" name="Content Placeholder 3" descr="Rosen_page_145_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514600"/>
            <a:ext cx="8319232" cy="316017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Showing that </a:t>
            </a:r>
            <a:r>
              <a:rPr lang="en-US" sz="4000" i="1" dirty="0" smtClean="0"/>
              <a:t>f</a:t>
            </a:r>
            <a:r>
              <a:rPr lang="en-US" sz="4000" dirty="0" smtClean="0"/>
              <a:t> is one-to-one or onto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 </a:t>
            </a:r>
            <a:r>
              <a:rPr lang="en-US" dirty="0" smtClean="0"/>
              <a:t>be the function from {</a:t>
            </a:r>
            <a:r>
              <a:rPr lang="en-US" i="1" dirty="0" err="1" smtClean="0"/>
              <a:t>a,b,c,d</a:t>
            </a:r>
            <a:r>
              <a:rPr lang="en-US" dirty="0" smtClean="0"/>
              <a:t>} to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defined by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Is </a:t>
            </a:r>
            <a:r>
              <a:rPr lang="en-US" i="1" dirty="0" smtClean="0"/>
              <a:t>f</a:t>
            </a:r>
            <a:r>
              <a:rPr lang="en-US" dirty="0" smtClean="0"/>
              <a:t> an onto function?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Yes, </a:t>
            </a:r>
            <a:r>
              <a:rPr lang="en-US" i="1" dirty="0" smtClean="0"/>
              <a:t>f </a:t>
            </a:r>
            <a:r>
              <a:rPr lang="en-US" dirty="0" smtClean="0"/>
              <a:t>is onto since all three elements of the </a:t>
            </a:r>
            <a:r>
              <a:rPr lang="en-US" dirty="0" err="1" smtClean="0"/>
              <a:t>codomain</a:t>
            </a:r>
            <a:r>
              <a:rPr lang="en-US" dirty="0" smtClean="0"/>
              <a:t> are images of elements in the domain. If the </a:t>
            </a:r>
            <a:r>
              <a:rPr lang="en-US" dirty="0" err="1" smtClean="0"/>
              <a:t>codomain</a:t>
            </a:r>
            <a:r>
              <a:rPr lang="en-US" dirty="0" smtClean="0"/>
              <a:t> were changed to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 smtClean="0"/>
              <a:t>}, </a:t>
            </a:r>
            <a:r>
              <a:rPr lang="en-US" i="1" dirty="0" smtClean="0"/>
              <a:t>f  </a:t>
            </a:r>
            <a:r>
              <a:rPr lang="en-US" dirty="0" smtClean="0"/>
              <a:t>would not be onto. 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Is the function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  </a:t>
            </a:r>
            <a:r>
              <a:rPr lang="en-US" dirty="0" smtClean="0"/>
              <a:t> from the set of integers onto? 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No, </a:t>
            </a:r>
            <a:r>
              <a:rPr lang="en-US" i="1" dirty="0" smtClean="0"/>
              <a:t>f</a:t>
            </a:r>
            <a:r>
              <a:rPr lang="en-US" dirty="0" smtClean="0"/>
              <a:t> is  not onto because there is no integer </a:t>
            </a:r>
            <a:r>
              <a:rPr lang="en-US" i="1" dirty="0" smtClean="0"/>
              <a:t>x </a:t>
            </a:r>
            <a:r>
              <a:rPr lang="en-US" dirty="0" smtClean="0"/>
              <a:t>with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for example. 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Then the </a:t>
            </a:r>
            <a:r>
              <a:rPr lang="en-US" i="1" dirty="0" smtClean="0"/>
              <a:t>inverse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, denoted          , is the function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defined as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No inverse exists unless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dirty="0" err="1" smtClean="0"/>
              <a:t>bijection</a:t>
            </a:r>
            <a:r>
              <a:rPr lang="en-US" dirty="0" smtClean="0"/>
              <a:t>. Why?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86200" y="2438400"/>
            <a:ext cx="571500" cy="3886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743200" y="2819400"/>
            <a:ext cx="3803333" cy="408623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3200" y="4038600"/>
            <a:ext cx="4495800" cy="21977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</a:t>
            </a:r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533400" y="1905000"/>
            <a:ext cx="3429000" cy="4495800"/>
            <a:chOff x="3048000" y="1219200"/>
            <a:chExt cx="3429000" cy="4495800"/>
          </a:xfrm>
        </p:grpSpPr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876800" y="1981200"/>
            <a:ext cx="3429000" cy="4495800"/>
            <a:chOff x="3048000" y="1219200"/>
            <a:chExt cx="3429000" cy="4495800"/>
          </a:xfrm>
        </p:grpSpPr>
        <p:sp>
          <p:nvSpPr>
            <p:cNvPr id="47" name="Flowchart: Connector 46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</p:grpSp>
      <p:pic>
        <p:nvPicPr>
          <p:cNvPr id="71" name="Picture 7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571500" cy="38862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the function from {</a:t>
            </a:r>
            <a:r>
              <a:rPr lang="en-US" i="1" dirty="0" err="1" smtClean="0"/>
              <a:t>a,b,c</a:t>
            </a:r>
            <a:r>
              <a:rPr lang="en-US" dirty="0" smtClean="0"/>
              <a:t>} to {1,2,3}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Is f invertible and if so what is its inverse?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invertible because it is a one-to-one correspondence. The inverse function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 reverses the correspondence given by </a:t>
            </a:r>
            <a:r>
              <a:rPr lang="en-US" i="1" dirty="0" smtClean="0"/>
              <a:t>f</a:t>
            </a:r>
            <a:r>
              <a:rPr lang="en-US" dirty="0" smtClean="0"/>
              <a:t>, so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i="1" baseline="30000" dirty="0" smtClean="0">
                <a:ea typeface="Cambria Math" pitchFamily="18" charset="0"/>
              </a:rPr>
              <a:t>-</a:t>
            </a:r>
            <a:r>
              <a:rPr lang="en-US" baseline="30000" dirty="0" smtClean="0"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 </a:t>
            </a:r>
            <a:r>
              <a:rPr lang="en-US" i="1" dirty="0" smtClean="0">
                <a:ea typeface="Cambria Math" pitchFamily="18" charset="0"/>
              </a:rPr>
              <a:t>= 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   </a:t>
            </a:r>
            <a:r>
              <a:rPr lang="en-US" i="1" dirty="0" smtClean="0"/>
              <a:t>f</a:t>
            </a:r>
            <a:r>
              <a:rPr lang="en-US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i="1" baseline="30000" dirty="0" smtClean="0"/>
              <a:t> 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 = a,  </a:t>
            </a:r>
            <a:r>
              <a:rPr lang="en-US" dirty="0" smtClean="0"/>
              <a:t>and</a:t>
            </a:r>
            <a:r>
              <a:rPr lang="en-US" i="1" dirty="0" smtClean="0"/>
              <a:t> f</a:t>
            </a:r>
            <a:r>
              <a:rPr lang="en-US" i="1" baseline="30000" dirty="0" smtClean="0"/>
              <a:t>-</a:t>
            </a:r>
            <a:r>
              <a:rPr lang="en-US" baseline="30000" dirty="0" smtClean="0"/>
              <a:t>1</a:t>
            </a:r>
            <a:r>
              <a:rPr lang="en-US" i="1" baseline="30000" dirty="0" smtClean="0"/>
              <a:t> 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i="1" dirty="0" smtClean="0"/>
              <a:t> = b.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Let </a:t>
            </a:r>
            <a:r>
              <a:rPr lang="en-US" i="1" dirty="0" smtClean="0"/>
              <a:t>f: </a:t>
            </a:r>
            <a:r>
              <a:rPr lang="en-US" b="1" dirty="0" smtClean="0"/>
              <a:t>Z </a:t>
            </a:r>
            <a:r>
              <a:rPr lang="en-US" i="1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Z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be such that </a:t>
            </a:r>
            <a:r>
              <a:rPr lang="en-US" i="1" dirty="0" smtClean="0">
                <a:sym typeface="Wingdings" pitchFamily="2" charset="2"/>
              </a:rPr>
              <a:t>f(x) = x +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 Is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41148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invertible because it is a one-to-one correspondence. The inverse function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  <a:r>
              <a:rPr lang="en-US" baseline="30000" dirty="0" smtClean="0"/>
              <a:t> </a:t>
            </a:r>
            <a:r>
              <a:rPr lang="en-US" dirty="0" smtClean="0"/>
              <a:t> reverses the correspondence  so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i="1" baseline="30000" dirty="0" smtClean="0">
                <a:ea typeface="Cambria Math" pitchFamily="18" charset="0"/>
              </a:rPr>
              <a:t>-</a:t>
            </a:r>
            <a:r>
              <a:rPr lang="en-US" baseline="30000" dirty="0" smtClean="0">
                <a:ea typeface="Cambria Math" pitchFamily="18" charset="0"/>
              </a:rPr>
              <a:t>1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(y) = y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/>
              <a:t>Let </a:t>
            </a:r>
            <a:r>
              <a:rPr lang="en-US" i="1" dirty="0" smtClean="0"/>
              <a:t>f: </a:t>
            </a:r>
            <a:r>
              <a:rPr lang="en-US" b="1" dirty="0" smtClean="0"/>
              <a:t>R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R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be such that </a:t>
            </a:r>
            <a:r>
              <a:rPr lang="en-US" i="1" dirty="0" smtClean="0">
                <a:sym typeface="Wingdings" pitchFamily="2" charset="2"/>
              </a:rPr>
              <a:t>                   </a:t>
            </a:r>
            <a:r>
              <a:rPr lang="en-US" dirty="0" smtClean="0">
                <a:sym typeface="Wingdings" pitchFamily="2" charset="2"/>
              </a:rPr>
              <a:t>.    Is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72200" y="1981200"/>
            <a:ext cx="1577340" cy="40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4114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The function </a:t>
            </a:r>
            <a:r>
              <a:rPr lang="en-US" i="1" dirty="0" smtClean="0"/>
              <a:t>f</a:t>
            </a:r>
            <a:r>
              <a:rPr lang="en-US" dirty="0" smtClean="0"/>
              <a:t> is not invertible because it is not one-to-one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g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. The </a:t>
            </a:r>
            <a:r>
              <a:rPr lang="en-US" i="1" dirty="0" smtClean="0">
                <a:sym typeface="Wingdings" pitchFamily="2" charset="2"/>
              </a:rPr>
              <a:t>composition of f with g</a:t>
            </a:r>
            <a:r>
              <a:rPr lang="en-US" dirty="0" smtClean="0">
                <a:sym typeface="Wingdings" pitchFamily="2" charset="2"/>
              </a:rPr>
              <a:t>, denoted            is the function from 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to </a:t>
            </a:r>
            <a:r>
              <a:rPr lang="en-US" i="1" dirty="0" smtClean="0">
                <a:sym typeface="Wingdings" pitchFamily="2" charset="2"/>
              </a:rPr>
              <a:t>C </a:t>
            </a:r>
            <a:r>
              <a:rPr lang="en-US" dirty="0" smtClean="0"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76600" y="2438400"/>
            <a:ext cx="745808" cy="345758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38400" y="3810000"/>
            <a:ext cx="5410200" cy="2590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 descr="Screen Shot 2016-03-06 at 12.32.4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971801"/>
            <a:ext cx="3962400" cy="470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5176520" y="2784529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5176520" y="336571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5176520" y="208710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5176520" y="3946902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7620000" y="2438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7696200" y="3124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05400" y="1524000"/>
            <a:ext cx="640080" cy="53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</a:t>
            </a:r>
            <a:endParaRPr lang="en-US" sz="4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0" y="15240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</a:t>
            </a:r>
            <a:endParaRPr lang="en-US" sz="4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2133600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247640" y="2842647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7640" y="3423834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47640" y="3946902"/>
            <a:ext cx="284480" cy="28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400" y="31242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665720" y="388878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74" name="Flowchart: Connector 73"/>
          <p:cNvSpPr/>
          <p:nvPr/>
        </p:nvSpPr>
        <p:spPr>
          <a:xfrm>
            <a:off x="7543800" y="3962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696200" y="24384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38800" y="1905000"/>
            <a:ext cx="1849120" cy="121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385560" y="1738393"/>
            <a:ext cx="497840" cy="35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/>
          </a:p>
        </p:txBody>
      </p:sp>
      <p:pic>
        <p:nvPicPr>
          <p:cNvPr id="81" name="Picture 8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172200" y="1524000"/>
            <a:ext cx="745808" cy="34575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5715000" y="23622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15000" y="28194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715000" y="2743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3" idx="2"/>
          </p:cNvCxnSpPr>
          <p:nvPr/>
        </p:nvCxnSpPr>
        <p:spPr>
          <a:xfrm flipV="1">
            <a:off x="5715000" y="3298556"/>
            <a:ext cx="1981200" cy="2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04800" y="1524000"/>
            <a:ext cx="4495800" cy="2971800"/>
            <a:chOff x="304800" y="990600"/>
            <a:chExt cx="4495800" cy="2971800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10668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C</a:t>
              </a:r>
              <a:endParaRPr lang="en-US" sz="4000" b="1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235200" y="172212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1752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432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32004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1676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endParaRPr lang="en-US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600" y="2514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5200" y="3124200"/>
              <a:ext cx="12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12800" y="2453640"/>
              <a:ext cx="13208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235200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6576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701040" y="2153920"/>
              <a:ext cx="1645920" cy="142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12800" y="2910840"/>
              <a:ext cx="132080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990600"/>
              <a:ext cx="355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g</a:t>
              </a:r>
              <a:endParaRPr lang="en-US" sz="2400" i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165600" y="18592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16400" y="236220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18288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286000"/>
              <a:ext cx="203200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590800" y="1767840"/>
              <a:ext cx="1574800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540000" y="2545080"/>
              <a:ext cx="1625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</p:cNvCxnSpPr>
            <p:nvPr/>
          </p:nvCxnSpPr>
          <p:spPr>
            <a:xfrm flipV="1">
              <a:off x="2540000" y="3322320"/>
              <a:ext cx="1676400" cy="50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540000" y="2042160"/>
              <a:ext cx="1574800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f</a:t>
              </a:r>
              <a:endParaRPr lang="en-US" sz="2400" i="1" dirty="0"/>
            </a:p>
          </p:txBody>
        </p:sp>
        <p:cxnSp>
          <p:nvCxnSpPr>
            <p:cNvPr id="91" name="Straight Arrow Connector 90"/>
            <p:cNvCxnSpPr>
              <a:endCxn id="9" idx="3"/>
            </p:cNvCxnSpPr>
            <p:nvPr/>
          </p:nvCxnSpPr>
          <p:spPr>
            <a:xfrm flipV="1">
              <a:off x="838200" y="2733507"/>
              <a:ext cx="1390837" cy="619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Function.</a:t>
            </a:r>
          </a:p>
          <a:p>
            <a:pPr lvl="1"/>
            <a:r>
              <a:rPr lang="en-US" dirty="0" smtClean="0"/>
              <a:t>Domain, </a:t>
            </a:r>
            <a:r>
              <a:rPr lang="en-US" dirty="0" err="1" smtClean="0"/>
              <a:t>Codomain</a:t>
            </a:r>
            <a:endParaRPr lang="en-US" dirty="0" smtClean="0"/>
          </a:p>
          <a:p>
            <a:pPr lvl="1"/>
            <a:r>
              <a:rPr lang="en-US" dirty="0" smtClean="0"/>
              <a:t>Image, </a:t>
            </a:r>
            <a:r>
              <a:rPr lang="en-US" dirty="0" err="1" smtClean="0"/>
              <a:t>Preimage</a:t>
            </a:r>
            <a:endParaRPr lang="en-US" dirty="0" smtClean="0"/>
          </a:p>
          <a:p>
            <a:r>
              <a:rPr lang="en-US" dirty="0" smtClean="0"/>
              <a:t>Injection, Surjection, </a:t>
            </a:r>
            <a:r>
              <a:rPr lang="en-US" dirty="0" err="1" smtClean="0"/>
              <a:t>Bijection</a:t>
            </a:r>
            <a:endParaRPr lang="en-US" dirty="0" smtClean="0"/>
          </a:p>
          <a:p>
            <a:r>
              <a:rPr lang="en-US" dirty="0" smtClean="0"/>
              <a:t>Inverse Function</a:t>
            </a:r>
          </a:p>
          <a:p>
            <a:r>
              <a:rPr lang="en-US" dirty="0" smtClean="0"/>
              <a:t>Function Composition</a:t>
            </a:r>
          </a:p>
          <a:p>
            <a:r>
              <a:rPr lang="en-US" dirty="0" smtClean="0"/>
              <a:t>Graphing Functions</a:t>
            </a:r>
          </a:p>
          <a:p>
            <a:r>
              <a:rPr lang="en-US" dirty="0" smtClean="0"/>
              <a:t>Floor, Ceiling, Factorial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                        and                                  , then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and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1981200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562600" y="1981200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667000" y="2819400"/>
            <a:ext cx="3206115" cy="40862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3886200"/>
            <a:ext cx="2931795" cy="40862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the function from the set {</a:t>
            </a:r>
            <a:r>
              <a:rPr lang="en-US" i="1" dirty="0" err="1" smtClean="0"/>
              <a:t>a,b,c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itself such that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b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c</a:t>
            </a:r>
            <a:r>
              <a:rPr lang="en-US" dirty="0" smtClean="0"/>
              <a:t>, 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a</a:t>
            </a:r>
            <a:r>
              <a:rPr lang="en-US" dirty="0" smtClean="0"/>
              <a:t>. Let  </a:t>
            </a:r>
            <a:r>
              <a:rPr lang="en-US" i="1" dirty="0" smtClean="0"/>
              <a:t>f</a:t>
            </a:r>
            <a:r>
              <a:rPr lang="en-US" dirty="0" smtClean="0"/>
              <a:t> be the function from the set {</a:t>
            </a:r>
            <a:r>
              <a:rPr lang="en-US" i="1" dirty="0" err="1" smtClean="0"/>
              <a:t>a,b,c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such that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What is the composition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what is the composition of </a:t>
            </a:r>
            <a:r>
              <a:rPr lang="en-US" i="1" dirty="0" smtClean="0"/>
              <a:t>g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Solution:  </a:t>
            </a:r>
            <a:r>
              <a:rPr lang="en-US" dirty="0" smtClean="0"/>
              <a:t>The composition </a:t>
            </a: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dirty="0" smtClean="0"/>
              <a:t>  is defined by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dirty="0" smtClean="0">
                <a:latin typeface="Cambria Math"/>
                <a:ea typeface="Cambria Math"/>
              </a:rPr>
              <a:t>(g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)) 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3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Note that </a:t>
            </a: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is not defined, because the range of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 is not a subset of the domain of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f and g be functions from the set of integers to the set of integers defined by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What is the composition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also the composition of </a:t>
            </a:r>
            <a:r>
              <a:rPr lang="en-US" i="1" dirty="0" smtClean="0"/>
              <a:t>g</a:t>
            </a:r>
            <a:r>
              <a:rPr lang="en-US" dirty="0" smtClean="0"/>
              <a:t> and </a:t>
            </a:r>
            <a:r>
              <a:rPr lang="en-US" i="1" dirty="0" smtClean="0"/>
              <a:t>f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 Solution:</a:t>
            </a:r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(3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2(3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+ 7</a:t>
            </a:r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(2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+ 3) = 3(2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3)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+ 2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f</a:t>
            </a:r>
            <a:r>
              <a:rPr lang="en-US" dirty="0" smtClean="0"/>
              <a:t> be a function from the set </a:t>
            </a:r>
            <a:r>
              <a:rPr lang="en-US" i="1" dirty="0" smtClean="0"/>
              <a:t>A</a:t>
            </a:r>
            <a:r>
              <a:rPr lang="en-US" dirty="0" smtClean="0"/>
              <a:t> to the set </a:t>
            </a:r>
            <a:r>
              <a:rPr lang="en-US" i="1" dirty="0" smtClean="0"/>
              <a:t>B</a:t>
            </a:r>
            <a:r>
              <a:rPr lang="en-US" dirty="0" smtClean="0"/>
              <a:t>. The </a:t>
            </a:r>
            <a:r>
              <a:rPr lang="en-US" i="1" dirty="0" smtClean="0"/>
              <a:t>graph</a:t>
            </a:r>
            <a:r>
              <a:rPr lang="en-US" dirty="0" smtClean="0"/>
              <a:t> of the function </a:t>
            </a:r>
            <a:r>
              <a:rPr lang="en-US" i="1" dirty="0" smtClean="0"/>
              <a:t>f</a:t>
            </a:r>
            <a:r>
              <a:rPr lang="en-US" dirty="0" smtClean="0"/>
              <a:t> is the set of ordered pairs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{(</a:t>
            </a:r>
            <a:r>
              <a:rPr lang="en-US" i="1" dirty="0" err="1" smtClean="0">
                <a:ea typeface="Cambria Math" pitchFamily="18" charset="0"/>
              </a:rPr>
              <a:t>a,b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|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  <a:endParaRPr lang="en-US" dirty="0"/>
          </a:p>
        </p:txBody>
      </p:sp>
      <p:pic>
        <p:nvPicPr>
          <p:cNvPr id="4" name="Picture 3" descr="02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3810000"/>
            <a:ext cx="1879854" cy="1879854"/>
          </a:xfrm>
          <a:prstGeom prst="rect">
            <a:avLst/>
          </a:prstGeom>
        </p:spPr>
      </p:pic>
      <p:pic>
        <p:nvPicPr>
          <p:cNvPr id="5" name="Picture 4" descr="02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810000"/>
            <a:ext cx="2079498" cy="1879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8674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of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+ 1 </a:t>
            </a:r>
          </a:p>
          <a:p>
            <a:r>
              <a:rPr lang="en-US" sz="2400" dirty="0" smtClean="0"/>
              <a:t>    from Z to Z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of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</a:t>
            </a:r>
            <a:r>
              <a:rPr lang="en-US" sz="2400" i="1" dirty="0" smtClean="0"/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from Z to Z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floor</a:t>
            </a:r>
            <a:r>
              <a:rPr lang="en-US" dirty="0" smtClean="0"/>
              <a:t> function, denoted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is the largest integer less than or equal to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ceiling </a:t>
            </a:r>
            <a:r>
              <a:rPr lang="en-US" dirty="0" smtClean="0"/>
              <a:t>function, denoted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is the smallest integer greater than or  equal to </a:t>
            </a:r>
            <a:r>
              <a:rPr lang="en-US" i="1" dirty="0" smtClean="0"/>
              <a:t>x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38400" y="2362200"/>
            <a:ext cx="1714500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276600" y="4419600"/>
            <a:ext cx="1714500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562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</a:t>
            </a:r>
            <a:endParaRPr lang="en-US" sz="2400" b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667000" y="5486400"/>
            <a:ext cx="14430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105400" y="5410200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514600" y="6172201"/>
            <a:ext cx="201453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953000" y="6172202"/>
            <a:ext cx="2025968" cy="3829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Floor and Ceiling Functions </a:t>
            </a:r>
            <a:endParaRPr lang="en-US" dirty="0"/>
          </a:p>
        </p:txBody>
      </p:sp>
      <p:pic>
        <p:nvPicPr>
          <p:cNvPr id="5" name="Picture 4" descr="02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514600"/>
            <a:ext cx="5596182" cy="259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0200" y="5562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Graph of (a) Floor and (b) Ceiling Functions </a:t>
            </a:r>
          </a:p>
          <a:p>
            <a:r>
              <a:rPr lang="en-US" sz="2400" dirty="0" smtClean="0"/>
              <a:t>    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Floor and Ceiling Functions </a:t>
            </a:r>
            <a:endParaRPr lang="en-US" dirty="0"/>
          </a:p>
        </p:txBody>
      </p:sp>
      <p:pic>
        <p:nvPicPr>
          <p:cNvPr id="4" name="Content Placeholder 3" descr="table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905000"/>
            <a:ext cx="4742688" cy="47582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Properties of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</a:t>
            </a:r>
            <a:r>
              <a:rPr lang="en-US" dirty="0" smtClean="0"/>
              <a:t>if x </a:t>
            </a:r>
            <a:r>
              <a:rPr lang="en-US" dirty="0" smtClean="0"/>
              <a:t>is a real number, then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⌋=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where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&lt; 1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</a:rPr>
              <a:t>  Case 1:  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dirty="0" smtClean="0">
                <a:latin typeface="Cambria Math"/>
                <a:ea typeface="Cambria Math"/>
              </a:rPr>
              <a:t>ε </a:t>
            </a:r>
            <a:r>
              <a:rPr lang="en-US" dirty="0" smtClean="0">
                <a:latin typeface="Cambria Math"/>
                <a:ea typeface="Cambria Math"/>
              </a:rPr>
              <a:t>&lt; ½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 and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n,</a:t>
            </a:r>
            <a:r>
              <a:rPr lang="en-US" dirty="0" smtClean="0">
                <a:latin typeface="Cambria Math"/>
                <a:ea typeface="Cambria Math"/>
              </a:rPr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&lt; 1.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n,</a:t>
            </a:r>
            <a:r>
              <a:rPr lang="en-US" dirty="0" smtClean="0">
                <a:latin typeface="Cambria Math"/>
                <a:ea typeface="Cambria Math"/>
              </a:rPr>
              <a:t> since</a:t>
            </a:r>
            <a:r>
              <a:rPr lang="en-US" i="1" dirty="0" smtClean="0">
                <a:latin typeface="Cambria Math"/>
                <a:ea typeface="Cambria Math"/>
              </a:rPr>
              <a:t> x</a:t>
            </a:r>
            <a:r>
              <a:rPr lang="en-US" dirty="0" smtClean="0">
                <a:latin typeface="Cambria Math"/>
                <a:ea typeface="Cambria Math"/>
              </a:rPr>
              <a:t> + ½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l-GR" dirty="0" smtClean="0">
                <a:latin typeface="Cambria Math"/>
                <a:ea typeface="Cambria Math"/>
              </a:rPr>
              <a:t> ε</a:t>
            </a:r>
            <a:r>
              <a:rPr lang="en-US" dirty="0" smtClean="0">
                <a:latin typeface="Cambria Math"/>
                <a:ea typeface="Cambria Math"/>
              </a:rPr>
              <a:t> )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½ +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&lt; 1.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Hence,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>
                <a:latin typeface="Cambria Math"/>
                <a:ea typeface="Cambria Math"/>
              </a:rPr>
              <a:t>Case 2:   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½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≤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&lt; 1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+ 2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=  (2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+ 1) +(2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 − 1)  and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+ 1,                    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2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- 1&lt; 1. 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⌊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(1/2 +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⌋ = ⌊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+  (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1/2)</a:t>
            </a:r>
            <a:r>
              <a:rPr lang="en-US" dirty="0" smtClean="0">
                <a:latin typeface="Cambria Math"/>
                <a:ea typeface="Cambria Math"/>
              </a:rPr>
              <a:t>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since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1/2&lt; 1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Hence,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+ 1) 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+ 1.           </a:t>
            </a:r>
            <a:endParaRPr lang="en-US" dirty="0" smtClean="0">
              <a:ea typeface="Cambria Math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Definition:  </a:t>
            </a:r>
            <a:r>
              <a:rPr lang="en-US" dirty="0" smtClean="0"/>
              <a:t>f:</a:t>
            </a:r>
            <a:r>
              <a:rPr lang="en-US" b="1" dirty="0" smtClean="0"/>
              <a:t> N </a:t>
            </a:r>
            <a:r>
              <a:rPr lang="en-US" b="1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b="1" dirty="0" smtClean="0">
                <a:sym typeface="Wingdings" pitchFamily="2" charset="2"/>
              </a:rPr>
              <a:t> Z</a:t>
            </a:r>
            <a:r>
              <a:rPr lang="en-US" b="1" baseline="30000" dirty="0" smtClean="0">
                <a:sym typeface="Wingdings" pitchFamily="2" charset="2"/>
              </a:rPr>
              <a:t>+</a:t>
            </a:r>
            <a:r>
              <a:rPr lang="en-US" b="1" dirty="0" smtClean="0">
                <a:sym typeface="Wingdings" pitchFamily="2" charset="2"/>
              </a:rPr>
              <a:t> , </a:t>
            </a:r>
            <a:r>
              <a:rPr lang="en-US" dirty="0" smtClean="0">
                <a:sym typeface="Wingdings" pitchFamily="2" charset="2"/>
              </a:rPr>
              <a:t>denoted by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 =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! is the product of the first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positive integers when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a nonnegative integer.</a:t>
            </a:r>
            <a:endParaRPr lang="en-US" baseline="30000" dirty="0" smtClean="0">
              <a:sym typeface="Wingdings" pitchFamily="2" charset="2"/>
            </a:endParaRPr>
          </a:p>
          <a:p>
            <a:pPr>
              <a:buNone/>
            </a:pPr>
            <a:endParaRPr lang="en-US" sz="2800" baseline="30000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 smtClean="0">
                <a:ea typeface="Cambria Math" pitchFamily="18" charset="0"/>
                <a:sym typeface="Wingdings" pitchFamily="2" charset="2"/>
              </a:rPr>
              <a:t>(</a:t>
            </a:r>
            <a:r>
              <a:rPr lang="en-US" sz="2800" i="1" baseline="30000" dirty="0" smtClean="0">
                <a:ea typeface="Cambria Math" pitchFamily="18" charset="0"/>
                <a:sym typeface="Wingdings" pitchFamily="2" charset="2"/>
              </a:rPr>
              <a:t>n</a:t>
            </a:r>
            <a:r>
              <a:rPr lang="en-US" sz="2800" baseline="30000" dirty="0" smtClean="0">
                <a:ea typeface="Cambria Math" pitchFamily="18" charset="0"/>
                <a:sym typeface="Wingdings" pitchFamily="2" charset="2"/>
              </a:rPr>
              <a:t>)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= 1 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∙ 2 ∙∙∙ (</a:t>
            </a:r>
            <a:r>
              <a:rPr lang="en-US" sz="2800" i="1" baseline="30000" dirty="0" smtClean="0">
                <a:ea typeface="Cambria Math"/>
                <a:sym typeface="Wingdings" pitchFamily="2" charset="2"/>
              </a:rPr>
              <a:t>n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 – 1) ∙ </a:t>
            </a:r>
            <a:r>
              <a:rPr lang="en-US" sz="2800" i="1" baseline="30000" dirty="0" smtClean="0">
                <a:ea typeface="Cambria Math"/>
                <a:sym typeface="Wingdings" pitchFamily="2" charset="2"/>
              </a:rPr>
              <a:t>n,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         </a:t>
            </a:r>
            <a:r>
              <a:rPr lang="en-US" sz="2800" i="1" baseline="30000" dirty="0" smtClean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(0)  = 0! = 1</a:t>
            </a:r>
            <a:endParaRPr lang="en-US" sz="2800" baseline="30000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sz="2800" b="1" dirty="0" smtClean="0">
                <a:sym typeface="Wingdings" pitchFamily="2" charset="2"/>
              </a:rPr>
              <a:t>Examples:</a:t>
            </a:r>
          </a:p>
          <a:p>
            <a:pPr>
              <a:buNone/>
            </a:pPr>
            <a:r>
              <a:rPr lang="en-US" sz="2800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</a:t>
            </a:r>
            <a:r>
              <a:rPr lang="en-US" sz="2800" i="1" baseline="30000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(1) = 1!  = 1</a:t>
            </a:r>
          </a:p>
          <a:p>
            <a:pPr>
              <a:buNone/>
            </a:pP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sz="2800" i="1" baseline="30000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(2) = 2! =  1 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∙ 2 = 2</a:t>
            </a:r>
            <a:endParaRPr lang="en-US" sz="2800" baseline="30000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</a:t>
            </a:r>
            <a:r>
              <a:rPr lang="en-US" sz="2800" i="1" baseline="30000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sz="2800" baseline="30000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(6)  = 6! =  1 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∙ 2 ∙ 3∙ 4∙ 5</a:t>
            </a:r>
            <a:r>
              <a:rPr lang="en-US" sz="2800" dirty="0" smtClean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∙ 6 = 720</a:t>
            </a:r>
          </a:p>
          <a:p>
            <a:pPr>
              <a:buNone/>
            </a:pP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       </a:t>
            </a:r>
            <a:r>
              <a:rPr lang="en-US" sz="2800" i="1" baseline="30000" dirty="0" smtClean="0">
                <a:ea typeface="Cambria Math"/>
                <a:sym typeface="Wingdings" pitchFamily="2" charset="2"/>
              </a:rPr>
              <a:t>f</a:t>
            </a:r>
            <a:r>
              <a:rPr lang="en-US" sz="2800" baseline="30000" dirty="0" smtClean="0">
                <a:latin typeface="Cambria Math"/>
                <a:ea typeface="Cambria Math"/>
                <a:sym typeface="Wingdings" pitchFamily="2" charset="2"/>
              </a:rPr>
              <a:t>(20) = 2,432,902,008,176,640,000.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4114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Stirling’s</a:t>
            </a:r>
            <a:r>
              <a:rPr lang="en-US" dirty="0" smtClean="0"/>
              <a:t> Formula:</a:t>
            </a:r>
          </a:p>
          <a:p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791200" y="4572000"/>
            <a:ext cx="1908810" cy="28384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876800" y="4953000"/>
            <a:ext cx="4120515" cy="255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be nonempty sets. A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sz="2000" dirty="0" smtClean="0">
                <a:latin typeface="Lucida Calligraphy"/>
              </a:rPr>
              <a:t>f</a:t>
            </a:r>
            <a:r>
              <a:rPr lang="en-US" dirty="0" smtClean="0">
                <a:latin typeface="Lucida Calligraphy"/>
              </a:rPr>
              <a:t>  </a:t>
            </a:r>
            <a:r>
              <a:rPr lang="en-US" dirty="0" smtClean="0"/>
              <a:t>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denoted 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sz="2000" dirty="0" smtClean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We write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sz="2000" dirty="0" smtClean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unique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000" dirty="0" smtClean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the element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  <a:endParaRPr lang="en-US" b="1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6629400" y="50292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6629400" y="56388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6629400" y="4419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629400" y="61722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8077200" y="4191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8077200" y="5181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58200" y="4114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58200" y="46482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34400" y="5181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2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Grades</a:t>
            </a:r>
            <a:endParaRPr lang="en-US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8077200" y="4724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8077200" y="56388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077200" y="6096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58200" y="5638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58200" y="609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53000" y="6096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Kathy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4953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Sandeep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67200" y="434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Carlota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5562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Jake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7" idx="6"/>
          </p:cNvCxnSpPr>
          <p:nvPr/>
        </p:nvCxnSpPr>
        <p:spPr>
          <a:xfrm flipV="1">
            <a:off x="6934200" y="4419600"/>
            <a:ext cx="1143000" cy="14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7"/>
          </p:cNvCxnSpPr>
          <p:nvPr/>
        </p:nvCxnSpPr>
        <p:spPr>
          <a:xfrm flipV="1">
            <a:off x="6889563" y="4953000"/>
            <a:ext cx="1111437" cy="729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</p:cNvCxnSpPr>
          <p:nvPr/>
        </p:nvCxnSpPr>
        <p:spPr>
          <a:xfrm flipV="1">
            <a:off x="6934200" y="4800600"/>
            <a:ext cx="1111437" cy="37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7"/>
          </p:cNvCxnSpPr>
          <p:nvPr/>
        </p:nvCxnSpPr>
        <p:spPr>
          <a:xfrm flipV="1">
            <a:off x="6889563" y="4495800"/>
            <a:ext cx="1035237" cy="1720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Given a function </a:t>
            </a:r>
            <a:r>
              <a:rPr lang="en-US" sz="5400" i="1" dirty="0"/>
              <a:t>f</a:t>
            </a:r>
            <a:r>
              <a:rPr lang="en-US" sz="5400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5400" i="1" dirty="0">
                <a:ea typeface="Cambria Math" pitchFamily="18" charset="0"/>
              </a:rPr>
              <a:t>A</a:t>
            </a:r>
            <a:r>
              <a:rPr lang="en-US" sz="5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54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sz="5400" i="1" dirty="0">
                <a:ea typeface="Cambria Math" pitchFamily="18" charset="0"/>
                <a:sym typeface="Wingdings" pitchFamily="2" charset="2"/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 smtClean="0"/>
              <a:t>say </a:t>
            </a:r>
            <a:r>
              <a:rPr lang="en-US" sz="2800" i="1" dirty="0" smtClean="0"/>
              <a:t>f</a:t>
            </a:r>
            <a:r>
              <a:rPr lang="en-US" sz="2800" dirty="0" smtClean="0">
                <a:latin typeface="Lucida Calligraphy"/>
              </a:rPr>
              <a:t> </a:t>
            </a:r>
            <a:r>
              <a:rPr lang="en-US" sz="2800" i="1" dirty="0" smtClean="0"/>
              <a:t>maps</a:t>
            </a: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 to </a:t>
            </a:r>
            <a:r>
              <a:rPr lang="en-US" sz="2800" i="1" dirty="0" smtClean="0"/>
              <a:t>B or </a:t>
            </a:r>
          </a:p>
          <a:p>
            <a:pPr>
              <a:buNone/>
            </a:pPr>
            <a:r>
              <a:rPr lang="en-US" sz="2800" i="1" dirty="0" smtClean="0"/>
              <a:t>        f </a:t>
            </a:r>
            <a:r>
              <a:rPr lang="en-US" sz="2800" dirty="0" smtClean="0"/>
              <a:t>is a </a:t>
            </a:r>
            <a:r>
              <a:rPr lang="en-US" sz="2800" i="1" dirty="0" smtClean="0"/>
              <a:t>mapping</a:t>
            </a:r>
            <a:r>
              <a:rPr lang="en-US" sz="2800" dirty="0" smtClean="0"/>
              <a:t> from  </a:t>
            </a:r>
            <a:r>
              <a:rPr lang="en-US" sz="2800" i="1" dirty="0" smtClean="0"/>
              <a:t>A</a:t>
            </a:r>
            <a:r>
              <a:rPr lang="en-US" sz="2800" dirty="0" smtClean="0"/>
              <a:t> to </a:t>
            </a:r>
            <a:r>
              <a:rPr lang="en-US" sz="2800" i="1" dirty="0" smtClean="0"/>
              <a:t>B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A</a:t>
            </a:r>
            <a:r>
              <a:rPr lang="en-US" sz="2800" dirty="0" smtClean="0"/>
              <a:t> is called the </a:t>
            </a:r>
            <a:r>
              <a:rPr lang="en-US" sz="2800" i="1" dirty="0" smtClean="0"/>
              <a:t>domain</a:t>
            </a:r>
            <a:r>
              <a:rPr lang="en-US" sz="2800" dirty="0" smtClean="0"/>
              <a:t> of </a:t>
            </a:r>
            <a:r>
              <a:rPr lang="en-US" sz="2800" i="1" dirty="0" smtClean="0"/>
              <a:t>f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B</a:t>
            </a:r>
            <a:r>
              <a:rPr lang="en-US" sz="2800" dirty="0" smtClean="0"/>
              <a:t> is called the </a:t>
            </a:r>
            <a:r>
              <a:rPr lang="en-US" sz="2800" i="1" dirty="0" smtClean="0"/>
              <a:t>codomain</a:t>
            </a:r>
            <a:r>
              <a:rPr lang="en-US" sz="2800" dirty="0" smtClean="0"/>
              <a:t> of </a:t>
            </a:r>
            <a:r>
              <a:rPr lang="en-US" sz="2800" i="1" dirty="0" smtClean="0"/>
              <a:t>f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/>
              <a:t>)</a:t>
            </a:r>
            <a:r>
              <a:rPr lang="en-US" sz="2800" i="1" dirty="0" smtClean="0"/>
              <a:t> = </a:t>
            </a:r>
            <a:r>
              <a:rPr lang="en-US" sz="2800" i="1" dirty="0" smtClean="0">
                <a:ea typeface="Cambria Math" pitchFamily="18" charset="0"/>
              </a:rPr>
              <a:t>b</a:t>
            </a:r>
            <a:r>
              <a:rPr lang="en-US" sz="2800" dirty="0" smtClean="0"/>
              <a:t>, </a:t>
            </a:r>
          </a:p>
          <a:p>
            <a:pPr lvl="1"/>
            <a:r>
              <a:rPr lang="en-US" sz="2800" dirty="0" smtClean="0"/>
              <a:t>then </a:t>
            </a:r>
            <a:r>
              <a:rPr lang="en-US" sz="2800" i="1" dirty="0" smtClean="0">
                <a:ea typeface="Cambria Math" pitchFamily="18" charset="0"/>
              </a:rPr>
              <a:t>b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/>
              <a:t>is called the </a:t>
            </a:r>
            <a:r>
              <a:rPr lang="en-US" sz="2800" i="1" dirty="0" smtClean="0"/>
              <a:t>image</a:t>
            </a:r>
            <a:r>
              <a:rPr lang="en-US" sz="2800" dirty="0" smtClean="0"/>
              <a:t> of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/>
              <a:t>under </a:t>
            </a:r>
            <a:r>
              <a:rPr lang="en-US" sz="2800" i="1" dirty="0" smtClean="0"/>
              <a:t>f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dirty="0" smtClean="0"/>
              <a:t> is called the </a:t>
            </a:r>
            <a:r>
              <a:rPr lang="en-US" sz="2800" i="1" dirty="0" err="1" smtClean="0"/>
              <a:t>preimage</a:t>
            </a:r>
            <a:r>
              <a:rPr lang="en-US" sz="2800" dirty="0" smtClean="0"/>
              <a:t> of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b.</a:t>
            </a:r>
          </a:p>
          <a:p>
            <a:r>
              <a:rPr lang="en-US" sz="2800" dirty="0" smtClean="0"/>
              <a:t>The range of </a:t>
            </a:r>
            <a:r>
              <a:rPr lang="en-US" sz="2800" i="1" dirty="0" smtClean="0">
                <a:latin typeface="Constantia" pitchFamily="18" charset="0"/>
              </a:rPr>
              <a:t>f</a:t>
            </a:r>
            <a:r>
              <a:rPr lang="en-US" sz="2800" dirty="0" smtClean="0"/>
              <a:t> is the set of all images of points in </a:t>
            </a:r>
            <a:r>
              <a:rPr lang="en-US" sz="2800" b="1" dirty="0" smtClean="0"/>
              <a:t>A</a:t>
            </a:r>
            <a:r>
              <a:rPr lang="en-US" sz="2800" dirty="0" smtClean="0"/>
              <a:t> under </a:t>
            </a:r>
            <a:r>
              <a:rPr lang="en-US" sz="2800" i="1" dirty="0" smtClean="0"/>
              <a:t>f</a:t>
            </a:r>
            <a:r>
              <a:rPr lang="en-US" sz="2800" dirty="0" smtClean="0"/>
              <a:t>. We denote it by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A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Two functions are </a:t>
            </a:r>
            <a:r>
              <a:rPr lang="en-US" sz="2800" i="1" dirty="0" smtClean="0"/>
              <a:t>equal </a:t>
            </a:r>
            <a:r>
              <a:rPr lang="en-US" sz="2800" dirty="0" smtClean="0"/>
              <a:t>when they have the same domain, the same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and map each element of the domain to the same element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981200"/>
            <a:ext cx="2711196" cy="9570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may be specified in different ways:</a:t>
            </a:r>
          </a:p>
          <a:p>
            <a:pPr lvl="1"/>
            <a:r>
              <a:rPr lang="en-US" dirty="0" smtClean="0"/>
              <a:t>An explicit statement of the assignment.</a:t>
            </a:r>
          </a:p>
          <a:p>
            <a:pPr lvl="2">
              <a:buNone/>
            </a:pPr>
            <a:r>
              <a:rPr lang="en-US" dirty="0" smtClean="0"/>
              <a:t>Students and grades example.</a:t>
            </a:r>
          </a:p>
          <a:p>
            <a:pPr lvl="1"/>
            <a:r>
              <a:rPr lang="en-US" dirty="0" smtClean="0"/>
              <a:t>A formula. 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endParaRPr lang="en-US" dirty="0" smtClean="0"/>
          </a:p>
          <a:p>
            <a:pPr lvl="1"/>
            <a:r>
              <a:rPr lang="en-US" dirty="0" smtClean="0"/>
              <a:t>A computer program.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/>
              <a:t>C++ program </a:t>
            </a:r>
            <a:r>
              <a:rPr lang="en-US" dirty="0" smtClean="0"/>
              <a:t>that when given an integer </a:t>
            </a:r>
            <a:r>
              <a:rPr lang="en-US" i="1" dirty="0" smtClean="0"/>
              <a:t>n</a:t>
            </a:r>
            <a:r>
              <a:rPr lang="en-US" dirty="0" smtClean="0"/>
              <a:t>, produces the </a:t>
            </a:r>
            <a:r>
              <a:rPr lang="en-US" i="1" dirty="0" smtClean="0"/>
              <a:t>n</a:t>
            </a:r>
            <a:r>
              <a:rPr lang="en-US" dirty="0" smtClean="0"/>
              <a:t>th Fibonacci Number (covered in the next section and also 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9050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(a) = ?</a:t>
            </a:r>
            <a:endParaRPr lang="en-US" sz="3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15000" y="1752600"/>
            <a:ext cx="2667000" cy="3204865"/>
            <a:chOff x="3048000" y="1219200"/>
            <a:chExt cx="3276600" cy="3739009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1617" y="1997005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1617" y="29083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41617" y="36195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41617" y="44196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62897" y="23749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62897" y="31750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62897" y="4241800"/>
              <a:ext cx="30480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z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981200" y="19050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z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2590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image of d is ?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38600" y="25908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4617B"/>
                </a:solidFill>
              </a:rPr>
              <a:t>z</a:t>
            </a:r>
            <a:endParaRPr lang="en-US" sz="3200" dirty="0">
              <a:solidFill>
                <a:srgbClr val="04617B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1000" y="33528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domain of f is ?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0" y="33528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4617B"/>
                </a:solidFill>
              </a:rPr>
              <a:t>A</a:t>
            </a:r>
            <a:endParaRPr lang="en-US" sz="3200" i="1" dirty="0">
              <a:solidFill>
                <a:srgbClr val="04617B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00" y="4038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codomain</a:t>
            </a:r>
            <a:r>
              <a:rPr lang="en-US" sz="3200" dirty="0" smtClean="0"/>
              <a:t> of f is ?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19600" y="40386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4617B"/>
                </a:solidFill>
              </a:rPr>
              <a:t>B</a:t>
            </a:r>
            <a:endParaRPr lang="en-US" sz="3200" i="1" dirty="0">
              <a:solidFill>
                <a:srgbClr val="04617B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1000" y="47244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preimage</a:t>
            </a:r>
            <a:r>
              <a:rPr lang="en-US" sz="3200" dirty="0" smtClean="0"/>
              <a:t> of y is ?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419600" y="47244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4617B"/>
                </a:solidFill>
              </a:rPr>
              <a:t>b</a:t>
            </a:r>
            <a:endParaRPr lang="en-US" sz="3200" dirty="0">
              <a:solidFill>
                <a:srgbClr val="04617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5410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sz="3200" dirty="0" smtClean="0"/>
              <a:t>(</a:t>
            </a:r>
            <a:r>
              <a:rPr lang="en-US" sz="3200" i="1" dirty="0" smtClean="0"/>
              <a:t>A</a:t>
            </a:r>
            <a:r>
              <a:rPr lang="en-US" sz="3200" dirty="0" smtClean="0"/>
              <a:t>) = ?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5867400" y="60960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4617B"/>
                </a:solidFill>
              </a:rPr>
              <a:t>{</a:t>
            </a:r>
            <a:r>
              <a:rPr lang="en-US" sz="3200" dirty="0" err="1" smtClean="0">
                <a:solidFill>
                  <a:srgbClr val="04617B"/>
                </a:solidFill>
              </a:rPr>
              <a:t>a,c,d</a:t>
            </a:r>
            <a:r>
              <a:rPr lang="en-US" sz="3200" dirty="0" smtClean="0">
                <a:solidFill>
                  <a:srgbClr val="04617B"/>
                </a:solidFill>
              </a:rPr>
              <a:t>}</a:t>
            </a:r>
            <a:endParaRPr lang="en-US" sz="3200" dirty="0">
              <a:solidFill>
                <a:srgbClr val="04617B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6096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preimage</a:t>
            </a:r>
            <a:r>
              <a:rPr lang="en-US" sz="3200" dirty="0" smtClean="0"/>
              <a:t>(s) of z is (are) ?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209800" y="5410200"/>
            <a:ext cx="114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4617B"/>
                </a:solidFill>
              </a:rPr>
              <a:t>{</a:t>
            </a:r>
            <a:r>
              <a:rPr lang="en-US" sz="3200" dirty="0" err="1" smtClean="0">
                <a:solidFill>
                  <a:srgbClr val="04617B"/>
                </a:solidFill>
              </a:rPr>
              <a:t>y,z</a:t>
            </a:r>
            <a:r>
              <a:rPr lang="en-US" sz="3200" dirty="0" smtClean="0">
                <a:solidFill>
                  <a:srgbClr val="04617B"/>
                </a:solidFill>
              </a:rPr>
              <a:t>}</a:t>
            </a:r>
            <a:endParaRPr lang="en-US" sz="3200" dirty="0">
              <a:solidFill>
                <a:srgbClr val="04617B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on Functions and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                       and  S is a subset of A, then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2895600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43000" y="2057400"/>
            <a:ext cx="1688783" cy="34575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943600" y="2971800"/>
            <a:ext cx="2667000" cy="3200400"/>
            <a:chOff x="3048000" y="1219200"/>
            <a:chExt cx="3276600" cy="3733800"/>
          </a:xfrm>
        </p:grpSpPr>
        <p:sp>
          <p:nvSpPr>
            <p:cNvPr id="7" name="Flowchart: Connector 6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A</a:t>
              </a:r>
              <a:endParaRPr lang="en-US" sz="4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B</a:t>
              </a:r>
              <a:endParaRPr lang="en-US" sz="4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2514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524000" y="46482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 </a:t>
            </a:r>
            <a:r>
              <a:rPr lang="en-US" sz="3200" dirty="0" smtClean="0"/>
              <a:t>{</a:t>
            </a:r>
            <a:r>
              <a:rPr lang="en-US" sz="3200" dirty="0" err="1" smtClean="0"/>
              <a:t>c,d</a:t>
            </a:r>
            <a:r>
              <a:rPr lang="en-US" sz="3200" dirty="0" smtClean="0"/>
              <a:t>} is ?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3962400" y="38100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4617B"/>
                </a:solidFill>
              </a:rPr>
              <a:t>{</a:t>
            </a:r>
            <a:r>
              <a:rPr lang="en-US" sz="2800" dirty="0" err="1" smtClean="0">
                <a:solidFill>
                  <a:srgbClr val="04617B"/>
                </a:solidFill>
              </a:rPr>
              <a:t>y,z</a:t>
            </a:r>
            <a:r>
              <a:rPr lang="en-US" sz="2800" dirty="0" smtClean="0">
                <a:solidFill>
                  <a:srgbClr val="04617B"/>
                </a:solidFill>
              </a:rPr>
              <a:t>}</a:t>
            </a:r>
            <a:endParaRPr lang="en-US" sz="2800" dirty="0">
              <a:solidFill>
                <a:srgbClr val="04617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40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f </a:t>
            </a:r>
            <a:r>
              <a:rPr lang="en-US" sz="3200" dirty="0" smtClean="0"/>
              <a:t>{</a:t>
            </a:r>
            <a:r>
              <a:rPr lang="en-US" sz="3200" dirty="0" err="1" smtClean="0"/>
              <a:t>a,b,</a:t>
            </a:r>
            <a:r>
              <a:rPr lang="en-US" sz="3200" dirty="0" err="1" smtClean="0"/>
              <a:t>c</a:t>
            </a:r>
            <a:r>
              <a:rPr lang="en-US" sz="3200" dirty="0" smtClean="0"/>
              <a:t>} </a:t>
            </a:r>
            <a:r>
              <a:rPr lang="en-US" sz="3200" dirty="0" smtClean="0"/>
              <a:t>is ?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3581400" y="47244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4617B"/>
                </a:solidFill>
              </a:rPr>
              <a:t>{</a:t>
            </a:r>
            <a:r>
              <a:rPr lang="en-US" sz="2800" i="1" dirty="0" smtClean="0">
                <a:solidFill>
                  <a:srgbClr val="04617B"/>
                </a:solidFill>
              </a:rPr>
              <a:t>z</a:t>
            </a:r>
            <a:r>
              <a:rPr lang="en-US" sz="2800" dirty="0" smtClean="0">
                <a:solidFill>
                  <a:srgbClr val="04617B"/>
                </a:solidFill>
              </a:rPr>
              <a:t>}</a:t>
            </a:r>
            <a:endParaRPr lang="en-US" sz="2800" dirty="0">
              <a:solidFill>
                <a:srgbClr val="04617B"/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function f is said to be </a:t>
            </a:r>
            <a:r>
              <a:rPr lang="en-US" i="1" dirty="0" smtClean="0"/>
              <a:t>one-to-</a:t>
            </a:r>
            <a:r>
              <a:rPr lang="en-US" i="1" dirty="0" smtClean="0"/>
              <a:t>one</a:t>
            </a:r>
            <a:r>
              <a:rPr lang="en-US" dirty="0" smtClean="0"/>
              <a:t>,  </a:t>
            </a:r>
            <a:r>
              <a:rPr lang="en-US" dirty="0" smtClean="0"/>
              <a:t>or </a:t>
            </a:r>
            <a:r>
              <a:rPr lang="en-US" i="1" dirty="0" smtClean="0"/>
              <a:t>injective</a:t>
            </a:r>
            <a:r>
              <a:rPr lang="en-US" dirty="0" smtClean="0"/>
              <a:t>, </a:t>
            </a:r>
            <a:r>
              <a:rPr lang="en-US" dirty="0" smtClean="0"/>
              <a:t>if and only 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implies that 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for all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in the domain of </a:t>
            </a:r>
            <a:r>
              <a:rPr lang="en-US" i="1" dirty="0" smtClean="0"/>
              <a:t>f</a:t>
            </a:r>
            <a:r>
              <a:rPr lang="en-US" dirty="0" smtClean="0"/>
              <a:t>. A function is said to be </a:t>
            </a:r>
            <a:r>
              <a:rPr lang="en-US" dirty="0" smtClean="0"/>
              <a:t>an</a:t>
            </a:r>
            <a:r>
              <a:rPr lang="en-US" i="1" dirty="0" smtClean="0"/>
              <a:t> injection </a:t>
            </a:r>
            <a:r>
              <a:rPr lang="en-US" dirty="0" smtClean="0"/>
              <a:t>if </a:t>
            </a:r>
            <a:r>
              <a:rPr lang="en-US" dirty="0" smtClean="0"/>
              <a:t>it is one-to-one.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38800" y="3352800"/>
            <a:ext cx="2438400" cy="3276600"/>
            <a:chOff x="3048000" y="1219200"/>
            <a:chExt cx="3429000" cy="4495800"/>
          </a:xfrm>
        </p:grpSpPr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4063" y="268294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34063" y="529678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grpSp>
          <p:nvGrpSpPr>
            <p:cNvPr id="12" name="Group 34"/>
            <p:cNvGrpSpPr/>
            <p:nvPr/>
          </p:nvGrpSpPr>
          <p:grpSpPr>
            <a:xfrm>
              <a:off x="3048000" y="1219200"/>
              <a:ext cx="3429000" cy="4114800"/>
              <a:chOff x="3048000" y="1219200"/>
              <a:chExt cx="3429000" cy="4114800"/>
            </a:xfrm>
          </p:grpSpPr>
          <p:sp>
            <p:nvSpPr>
              <p:cNvPr id="13" name="Flowchart: Connector 12"/>
              <p:cNvSpPr/>
              <p:nvPr/>
            </p:nvSpPr>
            <p:spPr>
              <a:xfrm>
                <a:off x="3124200" y="2971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/>
              <p:cNvSpPr/>
              <p:nvPr/>
            </p:nvSpPr>
            <p:spPr>
              <a:xfrm>
                <a:off x="3124200" y="37338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3124200" y="20574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6"/>
              <p:cNvSpPr/>
              <p:nvPr/>
            </p:nvSpPr>
            <p:spPr>
              <a:xfrm>
                <a:off x="3124200" y="4495799"/>
                <a:ext cx="457200" cy="457201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5715000" y="32766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5791200" y="4191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A</a:t>
                </a:r>
                <a:endParaRPr lang="en-US" sz="4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91200" y="1219200"/>
                <a:ext cx="68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/>
                  <a:t>B</a:t>
                </a:r>
                <a:endParaRPr lang="en-US" sz="4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155156" y="205562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55156" y="2996609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55156" y="372848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55156" y="446035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4062" y="1951074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726906" y="320571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34062" y="414669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657600" y="3200400"/>
                <a:ext cx="19812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6"/>
              </p:cNvCxnSpPr>
              <p:nvPr/>
            </p:nvCxnSpPr>
            <p:spPr>
              <a:xfrm>
                <a:off x="3581400" y="2286000"/>
                <a:ext cx="2209800" cy="198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lowchart: Connector 29"/>
              <p:cNvSpPr/>
              <p:nvPr/>
            </p:nvSpPr>
            <p:spPr>
              <a:xfrm>
                <a:off x="5791200" y="2667000"/>
                <a:ext cx="457200" cy="457200"/>
              </a:xfrm>
              <a:prstGeom prst="flowChartConnector">
                <a:avLst/>
              </a:prstGeom>
              <a:solidFill>
                <a:srgbClr val="4F81BD">
                  <a:alpha val="27059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57600" y="2286000"/>
                <a:ext cx="2057400" cy="1524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657600" y="4724400"/>
                <a:ext cx="2057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050" name="Picture 2" descr="C:\Documents and Settings\Richard Scherl\Local Settings\Temporary Internet Files\Content.IE5\X53FR289\MC9003474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343400"/>
            <a:ext cx="1806854" cy="175290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function </a:t>
            </a:r>
            <a:r>
              <a:rPr lang="en-US" i="1" dirty="0" smtClean="0"/>
              <a:t>f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is called </a:t>
            </a:r>
            <a:r>
              <a:rPr lang="en-US" i="1" dirty="0" smtClean="0"/>
              <a:t>onto</a:t>
            </a:r>
            <a:r>
              <a:rPr lang="en-US" dirty="0" smtClean="0"/>
              <a:t> or </a:t>
            </a:r>
            <a:r>
              <a:rPr lang="en-US" i="1" dirty="0" err="1" smtClean="0"/>
              <a:t>surjective</a:t>
            </a:r>
            <a:r>
              <a:rPr lang="en-US" dirty="0" smtClean="0"/>
              <a:t>, if and only if for every element               there is an element               with                 </a:t>
            </a:r>
            <a:r>
              <a:rPr lang="en-US" dirty="0" smtClean="0"/>
              <a:t>.  A </a:t>
            </a:r>
            <a:r>
              <a:rPr lang="en-US" dirty="0" smtClean="0"/>
              <a:t>function </a:t>
            </a:r>
            <a:r>
              <a:rPr lang="en-US" i="1" dirty="0" smtClean="0"/>
              <a:t>f</a:t>
            </a:r>
            <a:r>
              <a:rPr lang="en-US" b="1" dirty="0" smtClean="0"/>
              <a:t> </a:t>
            </a:r>
            <a:r>
              <a:rPr lang="en-US" dirty="0" smtClean="0"/>
              <a:t>is called a </a:t>
            </a:r>
            <a:r>
              <a:rPr lang="en-US" i="1" dirty="0" smtClean="0"/>
              <a:t>surjection</a:t>
            </a:r>
            <a:r>
              <a:rPr lang="en-US" dirty="0" smtClean="0"/>
              <a:t> if it is onto.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934200" y="2438400"/>
            <a:ext cx="900113" cy="28289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2819400"/>
            <a:ext cx="925830" cy="28575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486400" y="2819400"/>
            <a:ext cx="1365885" cy="3829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24400" y="3886200"/>
            <a:ext cx="2575560" cy="2590800"/>
            <a:chOff x="3048000" y="985838"/>
            <a:chExt cx="3408829" cy="3967162"/>
          </a:xfrm>
        </p:grpSpPr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A</a:t>
              </a:r>
              <a:endParaRPr lang="en-US" sz="4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1029" y="985838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/>
                <a:t>B</a:t>
              </a:r>
              <a:endParaRPr lang="en-US" sz="4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8853" y="203596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8853" y="2969419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8853" y="3669506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853" y="4486275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1882" y="1919288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1029" y="3202781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1029" y="4252913"/>
              <a:ext cx="30480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57600" y="45720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sim \sqrt{2\pi n} (n/e)^{n}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\sim g(n)\doteq lim_{n\rightarrow \infty}f(n)/g(n) = 1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in B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in A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a) = b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f(x) = x^{2}$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34459</TotalTime>
  <Words>2058</Words>
  <Application>Microsoft Macintosh PowerPoint</Application>
  <PresentationFormat>On-screen Show (4:3)</PresentationFormat>
  <Paragraphs>279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Constantia</vt:lpstr>
      <vt:lpstr>Wingdings 2</vt:lpstr>
      <vt:lpstr>Lucida Calligraphy</vt:lpstr>
      <vt:lpstr>Cambria Math</vt:lpstr>
      <vt:lpstr>Flow</vt:lpstr>
      <vt:lpstr>Functions</vt:lpstr>
      <vt:lpstr>Section Summary</vt:lpstr>
      <vt:lpstr>Functions</vt:lpstr>
      <vt:lpstr>Given a function f: A → B</vt:lpstr>
      <vt:lpstr>Representing Functions</vt:lpstr>
      <vt:lpstr>Questions</vt:lpstr>
      <vt:lpstr>Question on Functions and Sets </vt:lpstr>
      <vt:lpstr>Injections</vt:lpstr>
      <vt:lpstr>Surjections</vt:lpstr>
      <vt:lpstr>Bijections</vt:lpstr>
      <vt:lpstr>Showing that f is one-to-one or onto</vt:lpstr>
      <vt:lpstr>Showing that f is one-to-one or onto</vt:lpstr>
      <vt:lpstr>Inverse Functions</vt:lpstr>
      <vt:lpstr>Inverse Functions </vt:lpstr>
      <vt:lpstr>Questions</vt:lpstr>
      <vt:lpstr>Questions</vt:lpstr>
      <vt:lpstr>Questions</vt:lpstr>
      <vt:lpstr>Composition</vt:lpstr>
      <vt:lpstr>Composition </vt:lpstr>
      <vt:lpstr>Composition</vt:lpstr>
      <vt:lpstr>Composition Questions</vt:lpstr>
      <vt:lpstr>Composition Questions</vt:lpstr>
      <vt:lpstr>Graphs of Functions</vt:lpstr>
      <vt:lpstr>Some Important Functions</vt:lpstr>
      <vt:lpstr>Floor and Ceiling Functions </vt:lpstr>
      <vt:lpstr>Floor and Ceiling Functions </vt:lpstr>
      <vt:lpstr>Proving Properties of Functions </vt:lpstr>
      <vt:lpstr>Factorial Function 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2015</cp:revision>
  <dcterms:created xsi:type="dcterms:W3CDTF">2011-03-27T19:09:13Z</dcterms:created>
  <dcterms:modified xsi:type="dcterms:W3CDTF">2016-03-06T19:20:16Z</dcterms:modified>
</cp:coreProperties>
</file>