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88" r:id="rId2"/>
    <p:sldId id="311" r:id="rId3"/>
    <p:sldId id="312" r:id="rId4"/>
    <p:sldId id="322" r:id="rId5"/>
    <p:sldId id="321" r:id="rId6"/>
    <p:sldId id="323" r:id="rId7"/>
    <p:sldId id="314" r:id="rId8"/>
    <p:sldId id="324" r:id="rId9"/>
    <p:sldId id="315" r:id="rId10"/>
    <p:sldId id="32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0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14FE1-8C35-FF49-ADF7-322D46D7A680}" type="datetimeFigureOut">
              <a:rPr lang="en-US" smtClean="0"/>
              <a:t>4/1/16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85DE2-6480-9545-8222-4C0926122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957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E97F-2327-4FE9-8874-2C0F3581839A}" type="datetimeFigureOut">
              <a:rPr lang="en-US" smtClean="0"/>
              <a:pPr/>
              <a:t>4/1/16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134D-0EB3-42CB-9322-AA36973818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88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0DE71-724E-C34E-BA7E-FB46C263D041}" type="datetime1">
              <a:rPr lang="en-US" smtClean="0"/>
              <a:t>4/1/16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FC52-FC0F-0945-B738-70C39614D6F0}" type="datetime1">
              <a:rPr lang="en-US" smtClean="0"/>
              <a:t>4/1/16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E44EC-3E8B-5E42-820D-01234FCBCF7F}" type="datetime1">
              <a:rPr lang="en-US" smtClean="0"/>
              <a:t>4/1/16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0FBB-55B3-E944-A4EC-1FA2DFA566DC}" type="datetime1">
              <a:rPr lang="en-US" smtClean="0"/>
              <a:t>4/1/16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8D3EE-9E08-8341-AC0C-E21695F8CF29}" type="datetime1">
              <a:rPr lang="en-US" smtClean="0"/>
              <a:t>4/1/16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C6E5-B0BB-8340-BC32-412F57CBC0F0}" type="datetime1">
              <a:rPr lang="en-US" smtClean="0"/>
              <a:t>4/1/16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B05D4-4C83-7A49-894D-CA4CFD8FDC17}" type="datetime1">
              <a:rPr lang="en-US" smtClean="0"/>
              <a:t>4/1/16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1721-5F12-A540-B1D5-C29A1D508369}" type="datetime1">
              <a:rPr lang="en-US" smtClean="0"/>
              <a:t>4/1/16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F6CBF-E097-274E-BA33-292172D02DFF}" type="datetime1">
              <a:rPr lang="en-US" smtClean="0"/>
              <a:t>4/1/16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57547-5165-6740-AC4D-516C91307ACE}" type="datetime1">
              <a:rPr lang="en-US" smtClean="0"/>
              <a:t>4/1/16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8483-6AF0-9C41-B52C-B6050492419A}" type="datetime1">
              <a:rPr lang="en-US" smtClean="0"/>
              <a:t>4/1/16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36933EF-D4B2-F84F-8318-3B05E1202AC3}" type="datetime1">
              <a:rPr lang="en-US" smtClean="0"/>
              <a:t>4/1/16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Pigeonhole Principle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6.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Generalized Pigeonhole Principle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9DD9"/>
                </a:solidFill>
              </a:rPr>
              <a:t>a</a:t>
            </a:r>
            <a:r>
              <a:rPr lang="en-US" dirty="0" smtClean="0"/>
              <a:t>) How </a:t>
            </a:r>
            <a:r>
              <a:rPr lang="en-US" dirty="0" smtClean="0"/>
              <a:t>many cards must be selected from a standard deck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52</a:t>
            </a:r>
            <a:r>
              <a:rPr lang="en-US" dirty="0" smtClean="0"/>
              <a:t> cards to guarantee that at least </a:t>
            </a:r>
            <a:r>
              <a:rPr lang="en-US" u="sng" dirty="0" smtClean="0"/>
              <a:t>three</a:t>
            </a:r>
            <a:r>
              <a:rPr lang="en-US" dirty="0" smtClean="0"/>
              <a:t> cards of the </a:t>
            </a:r>
            <a:r>
              <a:rPr lang="en-US" u="sng" dirty="0" smtClean="0"/>
              <a:t>same suit</a:t>
            </a:r>
            <a:r>
              <a:rPr lang="en-US" dirty="0" smtClean="0"/>
              <a:t> are chosen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9DD9"/>
                </a:solidFill>
              </a:rPr>
              <a:t>b</a:t>
            </a:r>
            <a:r>
              <a:rPr lang="en-US" dirty="0" smtClean="0"/>
              <a:t>) How many must be selected to guarantee that at least </a:t>
            </a:r>
            <a:r>
              <a:rPr lang="en-US" u="sng" dirty="0" smtClean="0"/>
              <a:t>three hearts</a:t>
            </a:r>
            <a:r>
              <a:rPr lang="en-US" dirty="0" smtClean="0"/>
              <a:t> are selected?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(b)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A deck contains 13 hearts and 39 cards which are not hearts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In the worst case, we select all clubs, diamonds, and spades first – 39 cards in all. The next three cards will be all hearts, so we may need to select 42 cards to get three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hearts. (Note that the </a:t>
            </a:r>
            <a:r>
              <a:rPr lang="en-US" dirty="0">
                <a:solidFill>
                  <a:srgbClr val="009DD9"/>
                </a:solidFill>
                <a:latin typeface="Cambria Math" pitchFamily="18" charset="0"/>
                <a:ea typeface="Cambria Math" pitchFamily="18" charset="0"/>
              </a:rPr>
              <a:t>generalized pigeonhole principle is </a:t>
            </a:r>
            <a:r>
              <a:rPr lang="en-US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not</a:t>
            </a:r>
            <a:r>
              <a:rPr lang="en-US" dirty="0">
                <a:solidFill>
                  <a:srgbClr val="009DD9"/>
                </a:solidFill>
                <a:latin typeface="Cambria Math" pitchFamily="18" charset="0"/>
                <a:ea typeface="Cambria Math" pitchFamily="18" charset="0"/>
              </a:rPr>
              <a:t> used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here.)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7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Pigeonhole Principle</a:t>
            </a:r>
          </a:p>
          <a:p>
            <a:r>
              <a:rPr lang="en-US" dirty="0" smtClean="0"/>
              <a:t>The Generalized Pigeonhole Principle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Where the pigeons come in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/>
          </a:bodyPr>
          <a:lstStyle/>
          <a:p>
            <a:r>
              <a:rPr lang="en-US" dirty="0" smtClean="0"/>
              <a:t>If a flock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dirty="0" smtClean="0"/>
              <a:t> </a:t>
            </a:r>
            <a:r>
              <a:rPr lang="en-US" dirty="0" smtClean="0"/>
              <a:t>pigeons roosts in a set of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 </a:t>
            </a:r>
            <a:r>
              <a:rPr lang="en-US" dirty="0" smtClean="0"/>
              <a:t>pigeonholes, one of the pigeonholes must have more than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pigeon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There are more pigeons than pigeonholes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 descr="Screen Shot 2016-04-01 at 3.49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352800"/>
            <a:ext cx="2296429" cy="2443401"/>
          </a:xfrm>
          <a:prstGeom prst="rect">
            <a:avLst/>
          </a:prstGeom>
        </p:spPr>
      </p:pic>
      <p:pic>
        <p:nvPicPr>
          <p:cNvPr id="8" name="Picture 7" descr="Screen Shot 2016-04-01 at 3.49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76600"/>
            <a:ext cx="2362200" cy="2604956"/>
          </a:xfrm>
          <a:prstGeom prst="rect">
            <a:avLst/>
          </a:prstGeom>
        </p:spPr>
      </p:pic>
      <p:pic>
        <p:nvPicPr>
          <p:cNvPr id="9" name="Picture 8" descr="Screen Shot 2016-04-01 at 3.49.3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1" y="3352800"/>
            <a:ext cx="2362200" cy="2485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Pigeonhole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Pigeonhole Principle</a:t>
            </a:r>
            <a:r>
              <a:rPr lang="en-US" dirty="0" smtClean="0"/>
              <a:t>: If </a:t>
            </a:r>
            <a:r>
              <a:rPr lang="en-US" i="1" dirty="0" smtClean="0"/>
              <a:t>k</a:t>
            </a:r>
            <a:r>
              <a:rPr lang="en-US" dirty="0" smtClean="0"/>
              <a:t> is a positive integer and </a:t>
            </a:r>
            <a:r>
              <a:rPr lang="en-US" dirty="0" smtClean="0"/>
              <a:t>  </a:t>
            </a:r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en-US" dirty="0" smtClean="0"/>
              <a:t>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objects are placed into </a:t>
            </a:r>
            <a:r>
              <a:rPr lang="en-US" i="1" dirty="0" smtClean="0"/>
              <a:t>k </a:t>
            </a:r>
            <a:r>
              <a:rPr lang="en-US" dirty="0" smtClean="0"/>
              <a:t>boxes, then at least one box contains two or more objects.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Proof</a:t>
            </a:r>
            <a:r>
              <a:rPr lang="en-US" dirty="0" smtClean="0"/>
              <a:t>: We use a proof  by </a:t>
            </a:r>
            <a:r>
              <a:rPr lang="en-US" dirty="0" smtClean="0"/>
              <a:t>contraposition. </a:t>
            </a:r>
            <a:r>
              <a:rPr lang="en-US" dirty="0" smtClean="0"/>
              <a:t>Suppose none of the </a:t>
            </a:r>
            <a:r>
              <a:rPr lang="en-US" i="1" dirty="0" smtClean="0"/>
              <a:t>k</a:t>
            </a:r>
            <a:r>
              <a:rPr lang="en-US" dirty="0" smtClean="0"/>
              <a:t> boxes has more than one object. Then the total number of objects would be at most </a:t>
            </a:r>
            <a:r>
              <a:rPr lang="en-US" i="1" dirty="0" smtClean="0"/>
              <a:t>k</a:t>
            </a:r>
            <a:r>
              <a:rPr lang="en-US" dirty="0" smtClean="0"/>
              <a:t>. This contradicts the statement that we have 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objects.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 rot="5400000" flipV="1">
            <a:off x="8305800" y="5562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78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Pigeonhole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</a:t>
            </a:r>
            <a:r>
              <a:rPr lang="en-US" b="1" dirty="0" smtClean="0">
                <a:solidFill>
                  <a:srgbClr val="FF0000"/>
                </a:solidFill>
              </a:rPr>
              <a:t>Corollary </a:t>
            </a:r>
            <a:r>
              <a:rPr lang="en-US" b="1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A function </a:t>
            </a:r>
            <a:r>
              <a:rPr lang="en-US" i="1" dirty="0" smtClean="0"/>
              <a:t>f</a:t>
            </a:r>
            <a:r>
              <a:rPr lang="en-US" dirty="0" smtClean="0"/>
              <a:t> from a set with 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elements to a set with </a:t>
            </a:r>
            <a:r>
              <a:rPr lang="en-US" i="1" dirty="0" smtClean="0"/>
              <a:t>k</a:t>
            </a:r>
            <a:r>
              <a:rPr lang="en-US" dirty="0" smtClean="0"/>
              <a:t> elements is not one-to-one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Proof</a:t>
            </a:r>
            <a:r>
              <a:rPr lang="en-US" dirty="0" smtClean="0"/>
              <a:t>: Use the </a:t>
            </a:r>
            <a:r>
              <a:rPr lang="en-US" dirty="0" smtClean="0">
                <a:solidFill>
                  <a:srgbClr val="009DD9"/>
                </a:solidFill>
              </a:rPr>
              <a:t>pigeonhole principle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Create a box for each element </a:t>
            </a:r>
            <a:r>
              <a:rPr lang="en-US" i="1" dirty="0" smtClean="0"/>
              <a:t>y</a:t>
            </a:r>
            <a:r>
              <a:rPr lang="en-US" dirty="0" smtClean="0"/>
              <a:t> in the </a:t>
            </a:r>
            <a:r>
              <a:rPr lang="en-US" dirty="0" err="1" smtClean="0"/>
              <a:t>codomain</a:t>
            </a:r>
            <a:r>
              <a:rPr lang="en-US" dirty="0" smtClean="0"/>
              <a:t> of </a:t>
            </a:r>
            <a:r>
              <a:rPr lang="en-US" i="1" dirty="0" smtClean="0"/>
              <a:t>f</a:t>
            </a:r>
            <a:r>
              <a:rPr lang="en-US" dirty="0" smtClean="0"/>
              <a:t> .</a:t>
            </a:r>
          </a:p>
          <a:p>
            <a:pPr lvl="1"/>
            <a:r>
              <a:rPr lang="en-US" dirty="0" smtClean="0"/>
              <a:t>Put in the box for </a:t>
            </a:r>
            <a:r>
              <a:rPr lang="en-US" i="1" dirty="0" smtClean="0"/>
              <a:t>y</a:t>
            </a:r>
            <a:r>
              <a:rPr lang="en-US" dirty="0" smtClean="0"/>
              <a:t> all of the elements </a:t>
            </a:r>
            <a:r>
              <a:rPr lang="en-US" i="1" dirty="0" smtClean="0"/>
              <a:t>x</a:t>
            </a:r>
            <a:r>
              <a:rPr lang="en-US" dirty="0" smtClean="0"/>
              <a:t> from the domain such that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= </a:t>
            </a:r>
            <a:r>
              <a:rPr lang="en-US" i="1" dirty="0" smtClean="0"/>
              <a:t>y</a:t>
            </a:r>
            <a:r>
              <a:rPr lang="en-US" dirty="0" smtClean="0"/>
              <a:t>.  </a:t>
            </a:r>
          </a:p>
          <a:p>
            <a:pPr lvl="1"/>
            <a:r>
              <a:rPr lang="en-US" dirty="0" smtClean="0"/>
              <a:t>Because there are </a:t>
            </a:r>
            <a:r>
              <a:rPr lang="en-US" i="1" dirty="0" smtClean="0"/>
              <a:t>k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elements and only </a:t>
            </a:r>
            <a:r>
              <a:rPr lang="en-US" i="1" dirty="0" smtClean="0"/>
              <a:t>k</a:t>
            </a:r>
            <a:r>
              <a:rPr lang="en-US" dirty="0" smtClean="0"/>
              <a:t> boxes, at least one box has two or more elements. </a:t>
            </a:r>
          </a:p>
          <a:p>
            <a:pPr>
              <a:buNone/>
            </a:pPr>
            <a:r>
              <a:rPr lang="en-US" dirty="0" smtClean="0"/>
              <a:t>    Hence, </a:t>
            </a:r>
            <a:r>
              <a:rPr lang="en-US" i="1" dirty="0" smtClean="0"/>
              <a:t>f </a:t>
            </a:r>
            <a:r>
              <a:rPr lang="en-US" dirty="0" smtClean="0"/>
              <a:t>can’t be one-to-one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8077200" y="6096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Pigeonhole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Among any group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367</a:t>
            </a:r>
            <a:r>
              <a:rPr lang="en-US" dirty="0" smtClean="0"/>
              <a:t> people, there must be at least two with the same birthday, because there are only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366</a:t>
            </a:r>
            <a:r>
              <a:rPr lang="en-US" dirty="0" smtClean="0"/>
              <a:t> possible birthdays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Example</a:t>
            </a:r>
            <a:r>
              <a:rPr lang="en-US" dirty="0"/>
              <a:t>: </a:t>
            </a:r>
            <a:r>
              <a:rPr lang="en-US" dirty="0" smtClean="0"/>
              <a:t>In a group of </a:t>
            </a:r>
            <a:r>
              <a:rPr lang="en-US" dirty="0" smtClean="0">
                <a:latin typeface="Cambria Math"/>
                <a:cs typeface="Cambria Math"/>
              </a:rPr>
              <a:t>27 </a:t>
            </a:r>
            <a:r>
              <a:rPr lang="en-US" dirty="0" smtClean="0"/>
              <a:t>English words, there must be at least two that begin with the same letter, because there are</a:t>
            </a:r>
            <a:r>
              <a:rPr lang="en-US" dirty="0" smtClean="0">
                <a:latin typeface="Cambria Math"/>
                <a:cs typeface="Cambria Math"/>
              </a:rPr>
              <a:t> 26 </a:t>
            </a:r>
            <a:r>
              <a:rPr lang="en-US" dirty="0" smtClean="0"/>
              <a:t>letters in the English alphabet.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93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Generalized Pigeonhole Principle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9DD9"/>
                </a:solidFill>
              </a:rPr>
              <a:t>    The Generalized Pigeonhole Principle</a:t>
            </a:r>
            <a:r>
              <a:rPr lang="en-US" dirty="0" smtClean="0"/>
              <a:t>: If </a:t>
            </a:r>
            <a:r>
              <a:rPr lang="en-US" i="1" dirty="0" smtClean="0"/>
              <a:t>N</a:t>
            </a:r>
            <a:r>
              <a:rPr lang="en-US" dirty="0" smtClean="0"/>
              <a:t> objects are placed into </a:t>
            </a:r>
            <a:r>
              <a:rPr lang="en-US" i="1" dirty="0" smtClean="0"/>
              <a:t>k</a:t>
            </a:r>
            <a:r>
              <a:rPr lang="en-US" dirty="0" smtClean="0"/>
              <a:t> boxes, then there is at least one box containing at least </a:t>
            </a:r>
            <a:r>
              <a:rPr lang="en-US" dirty="0" smtClean="0">
                <a:latin typeface="Cambria Math"/>
                <a:ea typeface="Cambria Math"/>
              </a:rPr>
              <a:t>⌈</a:t>
            </a:r>
            <a:r>
              <a:rPr lang="en-US" i="1" dirty="0" smtClean="0"/>
              <a:t>N</a:t>
            </a:r>
            <a:r>
              <a:rPr lang="en-US" dirty="0" smtClean="0"/>
              <a:t>/</a:t>
            </a:r>
            <a:r>
              <a:rPr lang="en-US" i="1" dirty="0" smtClean="0"/>
              <a:t>k</a:t>
            </a:r>
            <a:r>
              <a:rPr lang="en-US" dirty="0" smtClean="0">
                <a:latin typeface="Cambria Math"/>
                <a:ea typeface="Cambria Math"/>
              </a:rPr>
              <a:t>⌉</a:t>
            </a:r>
            <a:r>
              <a:rPr lang="en-US" dirty="0" smtClean="0"/>
              <a:t> objects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Proof</a:t>
            </a:r>
            <a:r>
              <a:rPr lang="en-US" dirty="0" smtClean="0"/>
              <a:t>: We use a proof by </a:t>
            </a:r>
            <a:r>
              <a:rPr lang="en-US" dirty="0" smtClean="0"/>
              <a:t>contraposition. </a:t>
            </a:r>
            <a:r>
              <a:rPr lang="en-US" dirty="0" smtClean="0"/>
              <a:t>Suppose that none of the boxes contains more than </a:t>
            </a:r>
            <a:r>
              <a:rPr lang="en-US" dirty="0" smtClean="0">
                <a:latin typeface="Cambria Math"/>
                <a:ea typeface="Cambria Math"/>
              </a:rPr>
              <a:t>⌈</a:t>
            </a:r>
            <a:r>
              <a:rPr lang="en-US" i="1" dirty="0" smtClean="0"/>
              <a:t>N</a:t>
            </a:r>
            <a:r>
              <a:rPr lang="en-US" dirty="0" smtClean="0"/>
              <a:t>/</a:t>
            </a:r>
            <a:r>
              <a:rPr lang="en-US" i="1" dirty="0" smtClean="0"/>
              <a:t>k</a:t>
            </a:r>
            <a:r>
              <a:rPr lang="en-US" dirty="0" smtClean="0">
                <a:latin typeface="Cambria Math"/>
                <a:ea typeface="Cambria Math"/>
              </a:rPr>
              <a:t>⌉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− 1 </a:t>
            </a:r>
            <a:r>
              <a:rPr lang="en-US" dirty="0" smtClean="0">
                <a:ea typeface="Cambria Math"/>
              </a:rPr>
              <a:t>objects. Then the total number of objects is at most</a:t>
            </a:r>
          </a:p>
          <a:p>
            <a:pPr>
              <a:buNone/>
            </a:pPr>
            <a:endParaRPr lang="en-US" dirty="0" smtClean="0">
              <a:ea typeface="Cambria Math"/>
            </a:endParaRPr>
          </a:p>
          <a:p>
            <a:pPr>
              <a:buNone/>
            </a:pPr>
            <a:endParaRPr lang="en-US" dirty="0" smtClean="0">
              <a:ea typeface="Cambria Math"/>
            </a:endParaRPr>
          </a:p>
          <a:p>
            <a:pPr>
              <a:buNone/>
            </a:pPr>
            <a:r>
              <a:rPr lang="en-US" dirty="0" smtClean="0">
                <a:ea typeface="Cambria Math"/>
              </a:rPr>
              <a:t>    where the inequality </a:t>
            </a:r>
            <a:r>
              <a:rPr lang="en-US" dirty="0" smtClean="0">
                <a:latin typeface="Cambria Math"/>
                <a:ea typeface="Cambria Math"/>
              </a:rPr>
              <a:t>⌈</a:t>
            </a:r>
            <a:r>
              <a:rPr lang="en-US" i="1" dirty="0" smtClean="0"/>
              <a:t>N</a:t>
            </a:r>
            <a:r>
              <a:rPr lang="en-US" dirty="0" smtClean="0"/>
              <a:t>/</a:t>
            </a:r>
            <a:r>
              <a:rPr lang="en-US" i="1" dirty="0" smtClean="0"/>
              <a:t>k</a:t>
            </a:r>
            <a:r>
              <a:rPr lang="en-US" dirty="0" smtClean="0">
                <a:latin typeface="Cambria Math"/>
                <a:ea typeface="Cambria Math"/>
              </a:rPr>
              <a:t>⌉</a:t>
            </a:r>
            <a:r>
              <a:rPr lang="en-US" dirty="0" smtClean="0"/>
              <a:t> &lt; </a:t>
            </a:r>
            <a:r>
              <a:rPr lang="en-US" dirty="0">
                <a:latin typeface="Cambria Math"/>
                <a:ea typeface="Cambria Math"/>
              </a:rPr>
              <a:t>(</a:t>
            </a:r>
            <a:r>
              <a:rPr lang="en-US" i="1" dirty="0" smtClean="0"/>
              <a:t>N</a:t>
            </a:r>
            <a:r>
              <a:rPr lang="en-US" dirty="0" smtClean="0"/>
              <a:t>/</a:t>
            </a:r>
            <a:r>
              <a:rPr lang="en-US" i="1" dirty="0" smtClean="0"/>
              <a:t>k</a:t>
            </a:r>
            <a:r>
              <a:rPr lang="en-US" dirty="0">
                <a:latin typeface="Cambria Math"/>
                <a:ea typeface="Cambria Math"/>
              </a:rPr>
              <a:t>)</a:t>
            </a:r>
            <a:r>
              <a:rPr lang="en-US" dirty="0" smtClean="0"/>
              <a:t> </a:t>
            </a:r>
            <a:r>
              <a:rPr lang="en-US" dirty="0" smtClean="0"/>
              <a:t>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has been used. This is a contradiction because there are a total of </a:t>
            </a:r>
            <a:r>
              <a:rPr lang="en-US" i="1" dirty="0" smtClean="0"/>
              <a:t>N</a:t>
            </a:r>
            <a:r>
              <a:rPr lang="en-US" dirty="0" smtClean="0"/>
              <a:t> objects</a:t>
            </a:r>
            <a:endParaRPr lang="en-US" dirty="0" smtClean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209800" y="4572000"/>
            <a:ext cx="4483704" cy="594360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rot="5400000" flipV="1">
            <a:off x="8305800" y="6019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Generalized Pigeonhole Principle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Among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100</a:t>
            </a:r>
            <a:r>
              <a:rPr lang="en-US" dirty="0" smtClean="0"/>
              <a:t> people there are at least           </a:t>
            </a:r>
            <a:r>
              <a:rPr lang="en-US" dirty="0" smtClean="0">
                <a:latin typeface="Cambria Math"/>
                <a:ea typeface="Cambria Math"/>
              </a:rPr>
              <a:t>⌈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100</a:t>
            </a:r>
            <a:r>
              <a:rPr lang="en-US" dirty="0" smtClean="0"/>
              <a:t>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 smtClean="0">
                <a:latin typeface="Cambria Math"/>
                <a:ea typeface="Cambria Math"/>
              </a:rPr>
              <a:t>⌉ = 9</a:t>
            </a:r>
            <a:r>
              <a:rPr lang="en-US" dirty="0" smtClean="0"/>
              <a:t> who were born in the same month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Among </a:t>
            </a:r>
            <a:r>
              <a:rPr lang="en-US" dirty="0" smtClean="0">
                <a:latin typeface="Cambria Math"/>
                <a:cs typeface="Cambria Math"/>
              </a:rPr>
              <a:t>26</a:t>
            </a:r>
            <a:r>
              <a:rPr lang="en-US" dirty="0" smtClean="0"/>
              <a:t> students and five possible grades (A,B,C,D,F), there are at least </a:t>
            </a:r>
            <a:r>
              <a:rPr lang="en-US" dirty="0" smtClean="0">
                <a:latin typeface="Cambria Math"/>
                <a:ea typeface="Cambria Math"/>
              </a:rPr>
              <a:t>⌈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dirty="0" smtClean="0"/>
              <a:t>/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>
                <a:latin typeface="Cambria Math"/>
                <a:ea typeface="Cambria Math"/>
              </a:rPr>
              <a:t>⌉ = 6 students who will get the same grade.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37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Generalized Pigeonhole Principle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9DD9"/>
                </a:solidFill>
              </a:rPr>
              <a:t>a</a:t>
            </a:r>
            <a:r>
              <a:rPr lang="en-US" dirty="0" smtClean="0"/>
              <a:t>) How </a:t>
            </a:r>
            <a:r>
              <a:rPr lang="en-US" dirty="0" smtClean="0"/>
              <a:t>many cards must be selected from a standard deck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52</a:t>
            </a:r>
            <a:r>
              <a:rPr lang="en-US" dirty="0" smtClean="0"/>
              <a:t> cards to guarantee that at least </a:t>
            </a:r>
            <a:r>
              <a:rPr lang="en-US" u="sng" dirty="0" smtClean="0"/>
              <a:t>three</a:t>
            </a:r>
            <a:r>
              <a:rPr lang="en-US" dirty="0" smtClean="0"/>
              <a:t> cards of the </a:t>
            </a:r>
            <a:r>
              <a:rPr lang="en-US" u="sng" dirty="0" smtClean="0"/>
              <a:t>same suit</a:t>
            </a:r>
            <a:r>
              <a:rPr lang="en-US" dirty="0" smtClean="0"/>
              <a:t> are chosen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accent2"/>
                </a:solidFill>
              </a:rPr>
              <a:t>b</a:t>
            </a:r>
            <a:r>
              <a:rPr lang="en-US" dirty="0" smtClean="0"/>
              <a:t>) How many must be selected to guarantee that at least </a:t>
            </a:r>
            <a:r>
              <a:rPr lang="en-US" u="sng" dirty="0" smtClean="0"/>
              <a:t>three hearts</a:t>
            </a:r>
            <a:r>
              <a:rPr lang="en-US" dirty="0" smtClean="0"/>
              <a:t> are selected?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(a) </a:t>
            </a:r>
            <a:r>
              <a:rPr lang="en-US" dirty="0" smtClean="0"/>
              <a:t>We </a:t>
            </a:r>
            <a:r>
              <a:rPr lang="en-US" dirty="0" smtClean="0"/>
              <a:t>assume four boxes; one for each suit. Using the </a:t>
            </a:r>
            <a:r>
              <a:rPr lang="en-US" dirty="0" smtClean="0">
                <a:solidFill>
                  <a:schemeClr val="accent2"/>
                </a:solidFill>
              </a:rPr>
              <a:t>generalized pigeonhole principle</a:t>
            </a:r>
            <a:r>
              <a:rPr lang="en-US" dirty="0" smtClean="0"/>
              <a:t>, at least one box contains at least </a:t>
            </a:r>
            <a:r>
              <a:rPr lang="en-US" dirty="0" smtClean="0">
                <a:latin typeface="Cambria Math"/>
                <a:ea typeface="Cambria Math"/>
              </a:rPr>
              <a:t>⌈</a:t>
            </a:r>
            <a:r>
              <a:rPr lang="en-US" i="1" dirty="0" smtClean="0"/>
              <a:t>N</a:t>
            </a:r>
            <a:r>
              <a:rPr lang="en-US" dirty="0" smtClean="0"/>
              <a:t>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latin typeface="Cambria Math"/>
                <a:ea typeface="Cambria Math"/>
              </a:rPr>
              <a:t>⌉</a:t>
            </a:r>
            <a:r>
              <a:rPr lang="en-US" dirty="0" smtClean="0"/>
              <a:t> cards. At least three cards of one suit are selected if </a:t>
            </a:r>
            <a:r>
              <a:rPr lang="en-US" dirty="0" smtClean="0">
                <a:latin typeface="Cambria Math"/>
                <a:ea typeface="Cambria Math"/>
              </a:rPr>
              <a:t>⌈</a:t>
            </a:r>
            <a:r>
              <a:rPr lang="en-US" i="1" dirty="0" smtClean="0"/>
              <a:t>N</a:t>
            </a:r>
            <a:r>
              <a:rPr lang="en-US" dirty="0" smtClean="0"/>
              <a:t>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latin typeface="Cambria Math"/>
                <a:ea typeface="Cambria Math"/>
              </a:rPr>
              <a:t>⌉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≥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. The smallest integer </a:t>
            </a:r>
            <a:r>
              <a:rPr lang="en-US" i="1" dirty="0" smtClean="0"/>
              <a:t>N</a:t>
            </a:r>
            <a:r>
              <a:rPr lang="en-US" dirty="0" smtClean="0"/>
              <a:t> such that </a:t>
            </a:r>
            <a:r>
              <a:rPr lang="en-US" dirty="0" smtClean="0">
                <a:latin typeface="Cambria Math"/>
                <a:ea typeface="Cambria Math"/>
              </a:rPr>
              <a:t>⌈</a:t>
            </a:r>
            <a:r>
              <a:rPr lang="en-US" i="1" dirty="0" smtClean="0"/>
              <a:t>N</a:t>
            </a:r>
            <a:r>
              <a:rPr lang="en-US" dirty="0" smtClean="0"/>
              <a:t>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latin typeface="Cambria Math"/>
                <a:ea typeface="Cambria Math"/>
              </a:rPr>
              <a:t>⌉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≥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>
                <a:ea typeface="Cambria Math" pitchFamily="18" charset="0"/>
              </a:rPr>
              <a:t>is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           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2 </a:t>
            </a:r>
            <a:r>
              <a:rPr lang="en-US" dirty="0" smtClean="0">
                <a:latin typeface="Cambria Math"/>
                <a:ea typeface="Cambria Math"/>
              </a:rPr>
              <a:t>∙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 + 1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 cards.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k\left( \left\lceil \frac{N}{k}\right\rceil -  1 \right) &lt; k\left(\left(\frac{N}{k} + 1\right) - 1\right) = N,$$&#10;&#10;&#10;\end{document}"/>
  <p:tag name="IGUANATEXSIZE" val="17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15040</TotalTime>
  <Words>749</Words>
  <Application>Microsoft Macintosh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Constantia</vt:lpstr>
      <vt:lpstr>Cambria Math</vt:lpstr>
      <vt:lpstr>Wingdings 2</vt:lpstr>
      <vt:lpstr>Flow</vt:lpstr>
      <vt:lpstr>The Pigeonhole Principle</vt:lpstr>
      <vt:lpstr>Section Summary</vt:lpstr>
      <vt:lpstr>Where the pigeons come in…</vt:lpstr>
      <vt:lpstr>The Pigeonhole Principle</vt:lpstr>
      <vt:lpstr>The Pigeonhole Principle</vt:lpstr>
      <vt:lpstr>The Pigeonhole Principle</vt:lpstr>
      <vt:lpstr>The Generalized Pigeonhole Principle</vt:lpstr>
      <vt:lpstr>The Generalized Pigeonhole Principle</vt:lpstr>
      <vt:lpstr>The Generalized Pigeonhole Principle</vt:lpstr>
      <vt:lpstr>The Generalized Pigeonhole Principle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and recursion</dc:title>
  <dc:creator>Richard Scherl</dc:creator>
  <cp:lastModifiedBy>Heather Michaud</cp:lastModifiedBy>
  <cp:revision>526</cp:revision>
  <cp:lastPrinted>2011-09-18T13:59:11Z</cp:lastPrinted>
  <dcterms:created xsi:type="dcterms:W3CDTF">2011-09-18T13:59:01Z</dcterms:created>
  <dcterms:modified xsi:type="dcterms:W3CDTF">2016-04-03T18:20:18Z</dcterms:modified>
</cp:coreProperties>
</file>