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8" r:id="rId2"/>
    <p:sldId id="330" r:id="rId3"/>
    <p:sldId id="259" r:id="rId4"/>
    <p:sldId id="332" r:id="rId5"/>
    <p:sldId id="333" r:id="rId6"/>
    <p:sldId id="283" r:id="rId7"/>
    <p:sldId id="284" r:id="rId8"/>
    <p:sldId id="331" r:id="rId9"/>
    <p:sldId id="260" r:id="rId10"/>
    <p:sldId id="285" r:id="rId11"/>
    <p:sldId id="334" r:id="rId12"/>
    <p:sldId id="261" r:id="rId13"/>
    <p:sldId id="286" r:id="rId14"/>
    <p:sldId id="293" r:id="rId15"/>
    <p:sldId id="33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4/17/16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Discrete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7.1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Throw two dice. What’s the probability that the two scores are </a:t>
            </a:r>
            <a:r>
              <a:rPr lang="en-US" b="1" dirty="0" smtClean="0"/>
              <a:t>different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E = the event that two scores are different</a:t>
            </a:r>
          </a:p>
          <a:p>
            <a:r>
              <a:rPr lang="en-US" dirty="0"/>
              <a:t> </a:t>
            </a:r>
            <a:r>
              <a:rPr lang="en-US" dirty="0" smtClean="0"/>
              <a:t>   = the event that two scores are the same</a:t>
            </a:r>
          </a:p>
          <a:p>
            <a:r>
              <a:rPr lang="en-US" dirty="0" smtClean="0"/>
              <a:t>|S| = </a:t>
            </a:r>
            <a:r>
              <a:rPr lang="en-US" dirty="0" smtClean="0">
                <a:latin typeface="Cambria Math"/>
                <a:cs typeface="Cambria Math"/>
              </a:rPr>
              <a:t>36 ways for two dice to land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14387" y="4343400"/>
            <a:ext cx="252413" cy="269081"/>
          </a:xfrm>
          <a:prstGeom prst="rect">
            <a:avLst/>
          </a:prstGeom>
        </p:spPr>
      </p:pic>
      <p:pic>
        <p:nvPicPr>
          <p:cNvPr id="8" name="Picture 7" descr="formul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57800"/>
            <a:ext cx="6858800" cy="1056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 sequence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bits is chosen randomly. What is the probability that at least one of these bits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the event that at least one of the 10 bits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Then </a:t>
            </a:r>
            <a:r>
              <a:rPr lang="en-US" i="1" dirty="0" smtClean="0">
                <a:ea typeface="Cambria Math"/>
              </a:rPr>
              <a:t>    </a:t>
            </a:r>
            <a:r>
              <a:rPr lang="en-US" dirty="0" smtClean="0">
                <a:ea typeface="Cambria Math"/>
              </a:rPr>
              <a:t>is the event that all of the bits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/>
              </a:rPr>
              <a:t>s. The size of the sample space </a:t>
            </a:r>
            <a:r>
              <a:rPr lang="en-US" i="1" dirty="0" smtClean="0">
                <a:ea typeface="Cambria Math"/>
              </a:rPr>
              <a:t>S</a:t>
            </a:r>
            <a:r>
              <a:rPr lang="en-US" dirty="0" smtClean="0">
                <a:ea typeface="Cambria Math"/>
              </a:rPr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>
                <a:ea typeface="Cambria Math"/>
              </a:rPr>
              <a:t>. Hence,</a:t>
            </a: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5105400"/>
            <a:ext cx="8458200" cy="565276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95600" y="4191000"/>
            <a:ext cx="252413" cy="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 be events in the  sample space </a:t>
            </a:r>
            <a:r>
              <a:rPr lang="en-US" i="1" dirty="0" smtClean="0"/>
              <a:t>S</a:t>
            </a:r>
            <a:r>
              <a:rPr lang="en-US" dirty="0" smtClean="0"/>
              <a:t>.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Given the </a:t>
            </a:r>
            <a:r>
              <a:rPr lang="en-US" i="1" dirty="0" smtClean="0"/>
              <a:t>inclusion-exclusion</a:t>
            </a:r>
            <a:r>
              <a:rPr lang="en-US" dirty="0" smtClean="0"/>
              <a:t> formula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∪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= |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+ |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− |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∩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 smtClean="0"/>
              <a:t>,  it follows that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95400" y="2895600"/>
            <a:ext cx="5755481" cy="319088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752600" y="4774406"/>
            <a:ext cx="5669756" cy="48339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412331" y="5384006"/>
            <a:ext cx="3140869" cy="483394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29000" y="6081712"/>
            <a:ext cx="4224338" cy="319088"/>
          </a:xfrm>
          <a:prstGeom prst="rect">
            <a:avLst/>
          </a:prstGeom>
        </p:spPr>
      </p:pic>
      <p:sp>
        <p:nvSpPr>
          <p:cNvPr id="18" name="Isosceles Triangle 17"/>
          <p:cNvSpPr/>
          <p:nvPr/>
        </p:nvSpPr>
        <p:spPr>
          <a:xfrm rot="5400000" flipV="1">
            <a:off x="83058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653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probability that a randomly selected positive integer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and 100</a:t>
            </a:r>
            <a:r>
              <a:rPr lang="en-US" dirty="0" smtClean="0"/>
              <a:t> is divisible by either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b="1" dirty="0" smtClean="0"/>
              <a:t>  </a:t>
            </a:r>
            <a:r>
              <a:rPr lang="en-US" dirty="0" smtClean="0"/>
              <a:t>be the event that the integer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Let </a:t>
            </a:r>
            <a:r>
              <a:rPr lang="en-US" b="1" dirty="0" smtClean="0"/>
              <a:t>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be the event that it is divisible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</a:p>
          <a:p>
            <a:r>
              <a:rPr lang="en-US" dirty="0" smtClean="0"/>
              <a:t>Then, 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∪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baseline="-25000" dirty="0" smtClean="0">
                <a:solidFill>
                  <a:srgbClr val="FF0000"/>
                </a:solidFill>
              </a:rPr>
              <a:t>2 </a:t>
            </a:r>
            <a:r>
              <a:rPr lang="en-US" baseline="-25000" dirty="0" smtClean="0"/>
              <a:t> </a:t>
            </a:r>
            <a:r>
              <a:rPr lang="en-US" dirty="0" smtClean="0"/>
              <a:t>is the event that the integer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And, </a:t>
            </a:r>
            <a:r>
              <a:rPr lang="en-US" i="1" dirty="0" smtClean="0">
                <a:solidFill>
                  <a:srgbClr val="009DD9"/>
                </a:solidFill>
              </a:rPr>
              <a:t>E</a:t>
            </a:r>
            <a:r>
              <a:rPr lang="en-US" baseline="-25000" dirty="0" smtClean="0">
                <a:solidFill>
                  <a:srgbClr val="009DD9"/>
                </a:solidFill>
              </a:rPr>
              <a:t>1 </a:t>
            </a:r>
            <a:r>
              <a:rPr lang="en-US" dirty="0" smtClean="0">
                <a:solidFill>
                  <a:srgbClr val="009DD9"/>
                </a:solidFill>
                <a:latin typeface="Cambria Math"/>
                <a:ea typeface="Cambria Math"/>
              </a:rPr>
              <a:t>∩ </a:t>
            </a:r>
            <a:r>
              <a:rPr lang="en-US" i="1" dirty="0" smtClean="0">
                <a:solidFill>
                  <a:srgbClr val="009DD9"/>
                </a:solidFill>
              </a:rPr>
              <a:t>E</a:t>
            </a:r>
            <a:r>
              <a:rPr lang="en-US" baseline="-25000" dirty="0" smtClean="0">
                <a:solidFill>
                  <a:srgbClr val="009DD9"/>
                </a:solidFill>
              </a:rPr>
              <a:t>2</a:t>
            </a:r>
            <a:r>
              <a:rPr lang="en-US" dirty="0" smtClean="0">
                <a:solidFill>
                  <a:srgbClr val="009DD9"/>
                </a:solidFill>
              </a:rPr>
              <a:t>  </a:t>
            </a:r>
            <a:r>
              <a:rPr lang="en-US" dirty="0" smtClean="0"/>
              <a:t>is the  event that it is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solidFill>
                  <a:schemeClr val="accent2"/>
                </a:solidFill>
              </a:rPr>
              <a:t>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             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∪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) +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–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∩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   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50/100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20/100 </a:t>
            </a:r>
            <a:r>
              <a:rPr lang="en-US" dirty="0" smtClean="0"/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10/100 = 3/5.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Hall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You are asked to </a:t>
            </a:r>
            <a:r>
              <a:rPr lang="en-US" dirty="0" smtClean="0">
                <a:solidFill>
                  <a:srgbClr val="0F6FC6"/>
                </a:solidFill>
              </a:rPr>
              <a:t>select one of three doors to open</a:t>
            </a:r>
            <a:r>
              <a:rPr lang="en-US" dirty="0" smtClean="0"/>
              <a:t>.  Behind one of the doors is a car; behind the others, goats. If you select the door with a car, you win the car. After you select a door, the game show host opens one of the other doors (</a:t>
            </a:r>
            <a:r>
              <a:rPr lang="en-US" dirty="0" smtClean="0">
                <a:solidFill>
                  <a:srgbClr val="FF0000"/>
                </a:solidFill>
              </a:rPr>
              <a:t>which he knows is not the winning door</a:t>
            </a:r>
            <a:r>
              <a:rPr lang="en-US" dirty="0" smtClean="0"/>
              <a:t>). The prize is not behind the door and he gives you the opportunity to switch your selection. Should you switch?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You should switch. The probability that your initial pick is correct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This is the same whether or not you switch doors. But since </a:t>
            </a:r>
            <a:r>
              <a:rPr lang="en-US" dirty="0" smtClean="0">
                <a:solidFill>
                  <a:srgbClr val="FF0000"/>
                </a:solidFill>
              </a:rPr>
              <a:t>the game show host always opens a door that does not have the prize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if you switch the probability of winning will be </a:t>
            </a:r>
            <a:r>
              <a:rPr lang="en-US" dirty="0" smtClean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2/3</a:t>
            </a:r>
            <a:r>
              <a:rPr lang="en-US" dirty="0" smtClean="0"/>
              <a:t>, because you win if your initial pick was not the correct door and the probability your initial pick was wrong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2/3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715000" y="228600"/>
            <a:ext cx="2667000" cy="990600"/>
            <a:chOff x="5715000" y="228600"/>
            <a:chExt cx="2667000" cy="990600"/>
          </a:xfrm>
        </p:grpSpPr>
        <p:sp>
          <p:nvSpPr>
            <p:cNvPr id="4" name="Rectangle 3"/>
            <p:cNvSpPr/>
            <p:nvPr/>
          </p:nvSpPr>
          <p:spPr>
            <a:xfrm>
              <a:off x="6096000" y="304800"/>
              <a:ext cx="457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781800" y="304800"/>
              <a:ext cx="457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800" y="304800"/>
              <a:ext cx="4572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239000" y="76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76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01000" y="76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715000" y="1219200"/>
              <a:ext cx="3810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53200" y="1219200"/>
              <a:ext cx="2286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239000" y="1219200"/>
              <a:ext cx="3048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01000" y="1219200"/>
              <a:ext cx="38100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19800" y="228600"/>
              <a:ext cx="0" cy="9144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19800" y="228600"/>
              <a:ext cx="2057400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77200" y="2286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29400" y="2286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315200" y="2286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705600" y="2286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467600" y="228600"/>
              <a:ext cx="0" cy="99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19800" y="1143000"/>
              <a:ext cx="0" cy="762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172200" y="533400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sz="2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533400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3</a:t>
            </a:r>
            <a:endParaRPr lang="en-US" sz="2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533400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sz="28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1600" y="3505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400" i="1" dirty="0" smtClean="0"/>
              <a:t>This is a notoriously confusing problem that has been the subject of much discussion. Do a web search to see why!)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4953000" y="1778000"/>
            <a:ext cx="3657600" cy="4953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Wingdings 2"/>
              <a:buNone/>
            </a:pPr>
            <a:r>
              <a:rPr lang="en-US" dirty="0" smtClean="0"/>
              <a:t>After the host pick a door with a goat:</a:t>
            </a:r>
          </a:p>
          <a:p>
            <a:pPr marL="0">
              <a:buFont typeface="Wingdings 2"/>
              <a:buNone/>
            </a:pPr>
            <a:endParaRPr lang="en-US" dirty="0" smtClean="0"/>
          </a:p>
          <a:p>
            <a:pPr marL="0">
              <a:buFont typeface="Wingdings 2"/>
              <a:buNone/>
            </a:pPr>
            <a:endParaRPr lang="en-US" dirty="0" smtClean="0"/>
          </a:p>
          <a:p>
            <a:pPr marL="0">
              <a:buFont typeface="Wingdings 2"/>
              <a:buNone/>
            </a:pPr>
            <a:endParaRPr lang="en-US" dirty="0" smtClean="0"/>
          </a:p>
          <a:p>
            <a:pPr marL="0">
              <a:buFont typeface="Wingdings 2"/>
              <a:buNone/>
            </a:pPr>
            <a:endParaRPr lang="en-US" dirty="0" smtClean="0"/>
          </a:p>
          <a:p>
            <a:pPr marL="0">
              <a:buFont typeface="Wingdings 2"/>
              <a:buNone/>
            </a:pPr>
            <a:endParaRPr lang="en-US" dirty="0" smtClean="0"/>
          </a:p>
          <a:p>
            <a:pPr marL="0">
              <a:buFont typeface="Wingdings 2"/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The odds for the two sets don’t change, but the odds move to </a:t>
            </a:r>
            <a:r>
              <a:rPr lang="en-US" dirty="0" smtClean="0">
                <a:latin typeface="Cambria Math"/>
                <a:cs typeface="Cambria Math"/>
              </a:rPr>
              <a:t>0</a:t>
            </a:r>
            <a:r>
              <a:rPr lang="en-US" dirty="0" smtClean="0"/>
              <a:t> for the open door and </a:t>
            </a:r>
            <a:r>
              <a:rPr lang="en-US" dirty="0" smtClean="0">
                <a:latin typeface="Cambria Math"/>
                <a:cs typeface="Cambria Math"/>
              </a:rPr>
              <a:t>⅔ for the closed door.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Hall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85975"/>
            <a:ext cx="3657600" cy="4648200"/>
          </a:xfrm>
        </p:spPr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en-US" dirty="0" smtClean="0"/>
              <a:t>Before the host picks:</a:t>
            </a:r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endParaRPr lang="en-US" dirty="0"/>
          </a:p>
          <a:p>
            <a:pPr marL="0">
              <a:buNone/>
            </a:pPr>
            <a:endParaRPr lang="en-US" dirty="0" smtClean="0"/>
          </a:p>
          <a:p>
            <a:pPr marL="0">
              <a:buNone/>
            </a:pPr>
            <a:r>
              <a:rPr lang="en-US" dirty="0" smtClean="0"/>
              <a:t>Car has </a:t>
            </a:r>
            <a:r>
              <a:rPr lang="en-US" dirty="0" smtClean="0">
                <a:latin typeface="Cambria Math"/>
                <a:cs typeface="Cambria Math"/>
              </a:rPr>
              <a:t>⅓ </a:t>
            </a:r>
            <a:r>
              <a:rPr lang="en-US" dirty="0" smtClean="0"/>
              <a:t>chance of being behind the player’s pick and a </a:t>
            </a:r>
            <a:r>
              <a:rPr lang="en-US" dirty="0" smtClean="0">
                <a:latin typeface="Cambria Math"/>
                <a:cs typeface="Cambria Math"/>
              </a:rPr>
              <a:t>⅔</a:t>
            </a:r>
            <a:r>
              <a:rPr lang="en-US" dirty="0" smtClean="0"/>
              <a:t>  chance of being behind one of the other two doors.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2133600" cy="1933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90800"/>
            <a:ext cx="2201672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Probability</a:t>
            </a:r>
          </a:p>
          <a:p>
            <a:r>
              <a:rPr lang="en-US" dirty="0" smtClean="0"/>
              <a:t>Probabilities of Complements and Unions of Events</a:t>
            </a:r>
          </a:p>
          <a:p>
            <a:r>
              <a:rPr lang="en-US" dirty="0" smtClean="0"/>
              <a:t>Probabilistic Reasoning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experiment</a:t>
            </a:r>
            <a:r>
              <a:rPr lang="en-US" i="1" dirty="0" smtClean="0"/>
              <a:t> </a:t>
            </a:r>
            <a:r>
              <a:rPr lang="en-US" dirty="0" smtClean="0"/>
              <a:t>is a procedure that yields one of a given set of possible outcomes.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sample space </a:t>
            </a:r>
            <a:r>
              <a:rPr lang="en-US" dirty="0" smtClean="0"/>
              <a:t>of the experiment is the set of possible outcomes.</a:t>
            </a:r>
          </a:p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event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subset of the sample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F6FC6"/>
                </a:solidFill>
              </a:rPr>
              <a:t>  Laplace’s Definition</a:t>
            </a:r>
            <a:r>
              <a:rPr lang="en-US" dirty="0" smtClean="0"/>
              <a:t>: If </a:t>
            </a:r>
            <a:r>
              <a:rPr lang="en-US" i="1" dirty="0" smtClean="0"/>
              <a:t>S</a:t>
            </a:r>
            <a:r>
              <a:rPr lang="en-US" dirty="0" smtClean="0"/>
              <a:t> is a finite sample space of </a:t>
            </a:r>
            <a:r>
              <a:rPr lang="en-US" dirty="0" smtClean="0">
                <a:solidFill>
                  <a:srgbClr val="0F6FC6"/>
                </a:solidFill>
              </a:rPr>
              <a:t>equally likely outcomes</a:t>
            </a:r>
            <a:r>
              <a:rPr lang="en-US" dirty="0" smtClean="0"/>
              <a:t>, and </a:t>
            </a:r>
            <a:r>
              <a:rPr lang="en-US" i="1" dirty="0" smtClean="0"/>
              <a:t>E</a:t>
            </a:r>
            <a:r>
              <a:rPr lang="en-US" dirty="0" smtClean="0"/>
              <a:t> is an event (a subset of </a:t>
            </a:r>
            <a:r>
              <a:rPr lang="en-US" i="1" dirty="0" smtClean="0"/>
              <a:t>S)</a:t>
            </a:r>
            <a:r>
              <a:rPr lang="en-US" dirty="0" smtClean="0"/>
              <a:t>, then the </a:t>
            </a:r>
            <a:r>
              <a:rPr lang="en-US" i="1" dirty="0" smtClean="0">
                <a:solidFill>
                  <a:srgbClr val="FF0000"/>
                </a:solidFill>
              </a:rPr>
              <a:t>probability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i="1" dirty="0" smtClean="0"/>
              <a:t>E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every event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 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)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</a:t>
            </a:r>
            <a:endParaRPr lang="en-US" dirty="0" smtClean="0"/>
          </a:p>
        </p:txBody>
      </p:sp>
      <p:pic>
        <p:nvPicPr>
          <p:cNvPr id="4" name="Picture 3" descr="06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304800"/>
            <a:ext cx="912114" cy="1046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295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Pierre-Simon </a:t>
            </a:r>
            <a:r>
              <a:rPr lang="en-US" dirty="0" smtClean="0">
                <a:solidFill>
                  <a:srgbClr val="0F6FC6"/>
                </a:solidFill>
              </a:rPr>
              <a:t>Laplace</a:t>
            </a:r>
          </a:p>
          <a:p>
            <a:r>
              <a:rPr lang="en-US" dirty="0" smtClean="0"/>
              <a:t>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1749-1827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 descr="C:\Documents and Settings\Richard Scherl\Local Settings\Temporary Internet Files\Content.IE5\AZ1PLTIO\MC90043480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990600" cy="990600"/>
          </a:xfrm>
          <a:prstGeom prst="rect">
            <a:avLst/>
          </a:prstGeom>
          <a:noFill/>
        </p:spPr>
      </p:pic>
      <p:pic>
        <p:nvPicPr>
          <p:cNvPr id="6" name="Picture 5" descr="formu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1658695" cy="88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An urn contains four blue balls and five red balls. What is the probability that a ball chosen from the urn is blue?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possible outcomes,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ea typeface="Cambria Math" pitchFamily="18" charset="0"/>
              </a:rPr>
              <a:t>of these produce a blue ball)</a:t>
            </a:r>
          </a:p>
          <a:p>
            <a:pPr>
              <a:buNone/>
            </a:pP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What is the probability that when two dice are rolled, the sum of the numbers on the two dice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 = 1</a:t>
            </a:r>
            <a:r>
              <a:rPr lang="en-US" dirty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 (</a:t>
            </a:r>
            <a:r>
              <a:rPr lang="en-US" dirty="0" smtClean="0"/>
              <a:t>by the product rule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 </a:t>
            </a:r>
            <a:r>
              <a:rPr lang="en-US" dirty="0" smtClean="0"/>
              <a:t>possible outcomes,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of these outcomes have a sum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a lottery, a player wins a large prize when they pick four digits that match, in correct order, four digits selected by a random mechanical process. What is the probability that a player wins the  prize? </a:t>
            </a:r>
          </a:p>
          <a:p>
            <a:pPr>
              <a:buNone/>
            </a:pPr>
            <a:endParaRPr lang="en-US" b="1" dirty="0" smtClean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1/10,000 = 0.0001</a:t>
            </a:r>
            <a:endParaRPr lang="en-US" dirty="0"/>
          </a:p>
          <a:p>
            <a:r>
              <a:rPr lang="en-US" dirty="0"/>
              <a:t>There is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 to pick the correct digits</a:t>
            </a:r>
          </a:p>
          <a:p>
            <a:r>
              <a:rPr lang="en-US" dirty="0" smtClean="0"/>
              <a:t>By the product rule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 smtClean="0"/>
              <a:t>ways to pick four digits. </a:t>
            </a:r>
          </a:p>
        </p:txBody>
      </p:sp>
    </p:spTree>
    <p:extLst>
      <p:ext uri="{BB962C8B-B14F-4D97-AF65-F5344CB8AC3E}">
        <p14:creationId xmlns:p14="http://schemas.microsoft.com/office/powerpoint/2010/main" val="212380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(</a:t>
            </a:r>
            <a:r>
              <a:rPr lang="en-US" i="1" dirty="0" smtClean="0"/>
              <a:t>continued</a:t>
            </a:r>
            <a:r>
              <a:rPr lang="en-US" dirty="0" smtClean="0"/>
              <a:t>) A smaller prize is won if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digits are matched. What is the probability that a player wins the small prize?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36/10,000 = 9/2500 </a:t>
            </a:r>
            <a:r>
              <a:rPr lang="en-US" dirty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0.0036</a:t>
            </a:r>
          </a:p>
          <a:p>
            <a:r>
              <a:rPr lang="en-US" dirty="0" smtClean="0"/>
              <a:t>If exactly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digits are matched, one of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four </a:t>
            </a:r>
            <a:r>
              <a:rPr lang="en-US" dirty="0" smtClean="0"/>
              <a:t>digits must be incorrect and the other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digits must be correct. For the digit that is incorrect,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 possible choices. Hence, by the sum rule, there a total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 smtClean="0"/>
              <a:t> possible ways to choose four digits that match exactly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of the winning four digits.</a:t>
            </a:r>
          </a:p>
          <a:p>
            <a:r>
              <a:rPr lang="en-US" dirty="0"/>
              <a:t>By the product rule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ways to pick four digits.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There are many lotteries that award prizes to people who correctly choose a set of six numbers out of the first </a:t>
            </a:r>
            <a:r>
              <a:rPr lang="en-US" i="1" dirty="0" smtClean="0"/>
              <a:t>n</a:t>
            </a:r>
            <a:r>
              <a:rPr lang="en-US" dirty="0" smtClean="0"/>
              <a:t> positive integers, where </a:t>
            </a:r>
            <a:r>
              <a:rPr lang="en-US" i="1" dirty="0" smtClean="0"/>
              <a:t>n</a:t>
            </a:r>
            <a:r>
              <a:rPr lang="en-US" dirty="0" smtClean="0"/>
              <a:t> is usually between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60</a:t>
            </a:r>
            <a:r>
              <a:rPr lang="en-US" dirty="0" smtClean="0"/>
              <a:t>. What is the probability that a person picks the correct six numbers out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3,838,380 </a:t>
            </a:r>
            <a:r>
              <a:rPr lang="en-US" dirty="0">
                <a:latin typeface="Cambria Math"/>
                <a:ea typeface="Cambria Math"/>
              </a:rPr>
              <a:t>≈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0.00000026</a:t>
            </a:r>
          </a:p>
          <a:p>
            <a:r>
              <a:rPr lang="en-US" dirty="0" smtClean="0"/>
              <a:t>The number of ways to choose six numbers out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dirty="0" smtClean="0"/>
              <a:t> is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40,6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dirty="0" smtClean="0"/>
              <a:t>!/(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34</a:t>
            </a:r>
            <a:r>
              <a:rPr lang="en-US" dirty="0" smtClean="0"/>
              <a:t>!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!)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3,838,380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i="1" dirty="0" smtClean="0">
                <a:ea typeface="Cambria Math" pitchFamily="18" charset="0"/>
              </a:rPr>
              <a:t>Can you work out the probability of winning the lottery with the biggest prize where you live?</a:t>
            </a:r>
            <a:endParaRPr lang="en-US" i="1" dirty="0" smtClean="0"/>
          </a:p>
        </p:txBody>
      </p:sp>
      <p:sp>
        <p:nvSpPr>
          <p:cNvPr id="4" name="Oval 3"/>
          <p:cNvSpPr/>
          <p:nvPr/>
        </p:nvSpPr>
        <p:spPr>
          <a:xfrm>
            <a:off x="1752600" y="45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mbria Math"/>
                <a:cs typeface="Cambria Math"/>
              </a:rPr>
              <a:t>08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67000" y="45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mbria Math"/>
                <a:cs typeface="Cambria Math"/>
              </a:rPr>
              <a:t>27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45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mbria Math"/>
                <a:cs typeface="Cambria Math"/>
              </a:rPr>
              <a:t>34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45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mbria Math"/>
                <a:cs typeface="Cambria Math"/>
              </a:rPr>
              <a:t>04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38800" y="45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mbria Math"/>
                <a:cs typeface="Cambria Math"/>
              </a:rPr>
              <a:t>19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mbria Math"/>
              <a:cs typeface="Cambria Math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53200" y="457200"/>
            <a:ext cx="609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Cambria Math"/>
                <a:cs typeface="Cambria Math"/>
              </a:rPr>
              <a:t>10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Laplace’s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What is the probability that the numbers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11, 4, 17, 39,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23 </a:t>
            </a:r>
            <a:r>
              <a:rPr lang="en-US" dirty="0" smtClean="0"/>
              <a:t>are drawn in that order from a bin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dirty="0" smtClean="0"/>
              <a:t> balls labeled with the numbers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 …, 50 </a:t>
            </a:r>
            <a:r>
              <a:rPr lang="en-US" dirty="0" smtClean="0"/>
              <a:t>if 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dirty="0" smtClean="0"/>
              <a:t>The ball selected is not returned to the bin.</a:t>
            </a:r>
          </a:p>
          <a:p>
            <a:pPr marL="850392" lvl="1" indent="-457200">
              <a:buFont typeface="+mj-lt"/>
              <a:buAutoNum type="alphaLcParenR"/>
            </a:pPr>
            <a:r>
              <a:rPr lang="en-US" dirty="0" smtClean="0"/>
              <a:t>The ball selected is returned to the bin before the next ball is selected.</a:t>
            </a:r>
          </a:p>
          <a:p>
            <a:pPr marL="850392" lvl="1" indent="-457200">
              <a:buFont typeface="+mj-lt"/>
              <a:buAutoNum type="alphaLcParenR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Use the product rule in each case.</a:t>
            </a:r>
          </a:p>
          <a:p>
            <a:pPr marL="880110" lvl="1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a)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FF0000"/>
                </a:solidFill>
              </a:rPr>
              <a:t>Sampling without replacement</a:t>
            </a:r>
            <a:r>
              <a:rPr lang="en-US" dirty="0" smtClean="0"/>
              <a:t>: The probability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1/254,251,200 </a:t>
            </a:r>
            <a:r>
              <a:rPr lang="en-US" dirty="0" smtClean="0"/>
              <a:t>since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49 </a:t>
            </a:r>
            <a:r>
              <a:rPr lang="en-US" dirty="0">
                <a:latin typeface="Cambria Math"/>
                <a:ea typeface="Cambria Math"/>
              </a:rPr>
              <a:t>∙48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46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254,251,200 </a:t>
            </a:r>
            <a:r>
              <a:rPr lang="en-US" dirty="0" smtClean="0"/>
              <a:t>ways to choose the five balls.</a:t>
            </a:r>
          </a:p>
          <a:p>
            <a:pPr marL="880110" lvl="1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b)</a:t>
            </a:r>
            <a:r>
              <a:rPr lang="en-US" i="1" dirty="0" smtClean="0"/>
              <a:t>    </a:t>
            </a:r>
            <a:r>
              <a:rPr lang="en-US" i="1" dirty="0" smtClean="0">
                <a:solidFill>
                  <a:srgbClr val="FF0000"/>
                </a:solidFill>
              </a:rPr>
              <a:t>Sampling with replacement</a:t>
            </a:r>
            <a:r>
              <a:rPr lang="en-US" dirty="0" smtClean="0"/>
              <a:t>: The probability is      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1/312,500,000 </a:t>
            </a:r>
            <a:r>
              <a:rPr lang="en-US" dirty="0" smtClean="0"/>
              <a:t>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312,500,000.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Probability of Complements and Unions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E</a:t>
            </a:r>
            <a:r>
              <a:rPr lang="en-US" dirty="0" smtClean="0"/>
              <a:t> be an event in sample space </a:t>
            </a:r>
            <a:r>
              <a:rPr lang="en-US" i="1" dirty="0" smtClean="0"/>
              <a:t>S</a:t>
            </a:r>
            <a:r>
              <a:rPr lang="en-US" dirty="0" smtClean="0"/>
              <a:t>. The probability of the event </a:t>
            </a:r>
            <a:r>
              <a:rPr lang="en-US" i="1" dirty="0" smtClean="0">
                <a:ea typeface="Cambria Math"/>
              </a:rPr>
              <a:t>    = S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 E</a:t>
            </a:r>
            <a:r>
              <a:rPr lang="en-US" dirty="0" smtClean="0"/>
              <a:t>, the complementary event of </a:t>
            </a:r>
            <a:r>
              <a:rPr lang="en-US" i="1" dirty="0" smtClean="0"/>
              <a:t>E</a:t>
            </a:r>
            <a:r>
              <a:rPr lang="en-US" dirty="0" smtClean="0"/>
              <a:t>, is given by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Using the fact that |</a:t>
            </a:r>
            <a:r>
              <a:rPr lang="en-US" i="1" dirty="0" smtClean="0">
                <a:ea typeface="Cambria Math"/>
              </a:rPr>
              <a:t>   | = |S|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i="1" dirty="0" smtClean="0">
                <a:ea typeface="Cambria Math"/>
              </a:rPr>
              <a:t> |E|,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3276600"/>
            <a:ext cx="2826068" cy="41719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828800" y="4800600"/>
            <a:ext cx="6129338" cy="580073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382000" y="5257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243387" y="2438400"/>
            <a:ext cx="252413" cy="269081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419600" y="4267200"/>
            <a:ext cx="252413" cy="269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\overline{ E}) = 1 - p(E).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\frac{|E_1|}{|S|}  + \frac{|E_2|}{|S|}  - \frac{|E_1 \cap E_2|}{|S|}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p(E_1)  + p(E_2) -  p(E_1 \cap E_2).$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\overline{ E}) =\frac{|S| - |E|}{|S|} = 1 - \frac{|E|}{|S|} = 1 - p(E).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 E) = 1 - p(\overline{E})  = 1 - \frac{|\overline{E}|}{|S|} = 1 - \frac{1}{2^{10}} = 1 - \frac{1}{1024} = \frac{1023}{1024}.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 E}$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E_1 \cup E_2) = p(E_1) + p(E_2) - p(E_1 \cap E_2)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 E_1 \cup E_2) =\frac{|E_1  \cup E_2|}{|S|} = \frac{|E_1| + |E_2|  - |E_1 \cap E_2|}{|S|}$&#10;&#10;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13669</TotalTime>
  <Words>1337</Words>
  <Application>Microsoft Macintosh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An Introduction to Discrete Probability</vt:lpstr>
      <vt:lpstr>Section Summary</vt:lpstr>
      <vt:lpstr>Probability of an Event</vt:lpstr>
      <vt:lpstr>Applying Laplace’s Definition</vt:lpstr>
      <vt:lpstr>Applying Laplace’s Definition</vt:lpstr>
      <vt:lpstr>Applying Laplace’s Definition</vt:lpstr>
      <vt:lpstr>Applying Laplace’s Definition</vt:lpstr>
      <vt:lpstr>Applying Laplace’s Definition</vt:lpstr>
      <vt:lpstr>The Probability of Complements and Unions of Events</vt:lpstr>
      <vt:lpstr>The Probability of Complements and Unions of Events</vt:lpstr>
      <vt:lpstr>The Probability of Complements and Unions of Events</vt:lpstr>
      <vt:lpstr>The Probability of Complements and Unions of Events</vt:lpstr>
      <vt:lpstr>The Probability of Complements and Unions of Events</vt:lpstr>
      <vt:lpstr>Monty Hall Puzzle</vt:lpstr>
      <vt:lpstr>Monty Hall Puzzle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Heather Michaud</cp:lastModifiedBy>
  <cp:revision>705</cp:revision>
  <dcterms:created xsi:type="dcterms:W3CDTF">2011-09-30T22:16:33Z</dcterms:created>
  <dcterms:modified xsi:type="dcterms:W3CDTF">2016-04-18T15:47:35Z</dcterms:modified>
</cp:coreProperties>
</file>