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15" r:id="rId2"/>
    <p:sldId id="350" r:id="rId3"/>
    <p:sldId id="316" r:id="rId4"/>
    <p:sldId id="361" r:id="rId5"/>
    <p:sldId id="351" r:id="rId6"/>
    <p:sldId id="362" r:id="rId7"/>
    <p:sldId id="352" r:id="rId8"/>
    <p:sldId id="318" r:id="rId9"/>
    <p:sldId id="363" r:id="rId10"/>
    <p:sldId id="359" r:id="rId11"/>
    <p:sldId id="360" r:id="rId12"/>
    <p:sldId id="365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B96E6-0459-6A4C-AAF6-150D32D30F81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F411-3150-F347-A52C-0EAD36E4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48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2EE97F-2327-4FE9-8874-2C0F3581839A}" type="datetimeFigureOut">
              <a:rPr lang="en-US" smtClean="0"/>
              <a:pPr/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4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4E79-1BA1-1248-A8E8-79C7CDB595AA}" type="datetime1">
              <a:rPr lang="en-US" smtClean="0"/>
              <a:t>4/21/16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31F9-59A6-E84A-95A6-35F844D9ED1F}" type="datetime1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136F-0A3F-5A44-B86E-AFC6A82E00C4}" type="datetime1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11A6-0889-7C48-B651-C1FFD7B78A1E}" type="datetime1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CF1E-709D-7D4F-83E3-213EB07600D2}" type="datetime1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F26B-D78C-6E40-A588-B4608F6CC144}" type="datetime1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9464-3AFE-CE4E-958B-5DCC7B0EA5E1}" type="datetime1">
              <a:rPr lang="en-US" smtClean="0"/>
              <a:t>4/21/16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9BC5-7B0D-334D-9893-927F535CEA69}" type="datetime1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6634-02F2-BC47-8FFC-364C084F15B8}" type="datetime1">
              <a:rPr lang="en-US" smtClean="0"/>
              <a:t>4/21/16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016B-B1C5-8046-966A-DF080D3A41F3}" type="datetime1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B063-D043-414B-B792-9F87AF710C21}" type="datetime1">
              <a:rPr lang="en-US" smtClean="0"/>
              <a:t>4/21/16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25A6EE-CB21-1347-A5D5-7964C0358C84}" type="datetime1">
              <a:rPr lang="en-US" smtClean="0"/>
              <a:t>4/21/16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7.4 (partially)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The random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 </a:t>
            </a:r>
            <a:r>
              <a:rPr lang="en-US" dirty="0" smtClean="0"/>
              <a:t>on a sample space </a:t>
            </a:r>
            <a:r>
              <a:rPr lang="en-US" i="1" dirty="0" smtClean="0"/>
              <a:t>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if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 If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independent variables on a sample space </a:t>
            </a:r>
            <a:r>
              <a:rPr lang="en-US" i="1" dirty="0" smtClean="0"/>
              <a:t>S</a:t>
            </a:r>
            <a:r>
              <a:rPr lang="en-US" dirty="0" smtClean="0"/>
              <a:t>, then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dirty="0" smtClean="0"/>
              <a:t>Y</a:t>
            </a:r>
            <a:r>
              <a:rPr lang="en-US" dirty="0" smtClean="0"/>
              <a:t>) =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172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text for the proof 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b="1" dirty="0" smtClean="0"/>
              <a:t>: </a:t>
            </a:r>
            <a:r>
              <a:rPr lang="en-US" dirty="0" smtClean="0"/>
              <a:t>Suppose we throw </a:t>
            </a:r>
            <a:r>
              <a:rPr lang="en-US" dirty="0" smtClean="0">
                <a:solidFill>
                  <a:schemeClr val="accent1"/>
                </a:solidFill>
              </a:rPr>
              <a:t>independent</a:t>
            </a:r>
            <a:r>
              <a:rPr lang="en-US" dirty="0" smtClean="0"/>
              <a:t>, fair dice and multiply the numbers that come up. What is the expected value of this product?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Solution: </a:t>
            </a:r>
            <a:r>
              <a:rPr lang="en-US" dirty="0" smtClean="0">
                <a:latin typeface="Cambria Math"/>
                <a:cs typeface="Cambria Math"/>
              </a:rPr>
              <a:t>Let X and Y be the numbers shown on the first and second dice. Their expected product is then</a:t>
            </a:r>
          </a:p>
          <a:p>
            <a:pPr>
              <a:buNone/>
            </a:pPr>
            <a:r>
              <a:rPr lang="en-US" b="1" dirty="0" smtClean="0">
                <a:latin typeface="Cambria Math"/>
                <a:cs typeface="Cambria Math"/>
              </a:rPr>
              <a:t>          E(X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b="1" dirty="0" smtClean="0">
                <a:latin typeface="Cambria Math"/>
                <a:cs typeface="Cambria Math"/>
              </a:rPr>
              <a:t>Y)	= E(X)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b="1" dirty="0" smtClean="0">
                <a:latin typeface="Cambria Math"/>
                <a:cs typeface="Cambria Math"/>
              </a:rPr>
              <a:t>E(Y)</a:t>
            </a:r>
          </a:p>
          <a:p>
            <a:pPr>
              <a:buNone/>
            </a:pPr>
            <a:r>
              <a:rPr lang="en-US" b="1" dirty="0" smtClean="0">
                <a:latin typeface="Cambria Math"/>
                <a:cs typeface="Cambria Math"/>
              </a:rPr>
              <a:t>			= 7/2 </a:t>
            </a:r>
            <a:r>
              <a:rPr lang="en-US" dirty="0" smtClean="0">
                <a:latin typeface="Cambria Math"/>
                <a:ea typeface="Cambria Math"/>
              </a:rPr>
              <a:t>∙ 7/2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  <a:cs typeface="Cambria Math"/>
              </a:rPr>
              <a:t>	</a:t>
            </a:r>
            <a:r>
              <a:rPr lang="en-US" b="1" dirty="0" smtClean="0">
                <a:latin typeface="Cambria Math"/>
                <a:ea typeface="Cambria Math"/>
                <a:cs typeface="Cambria Math"/>
              </a:rPr>
              <a:t>		= 49/4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b="1" dirty="0" smtClean="0"/>
              <a:t>: </a:t>
            </a:r>
            <a:r>
              <a:rPr lang="en-US" dirty="0" smtClean="0"/>
              <a:t>Let X and Y be random variables that count the number of heads and tails when a fair coin is flipped twice. What is E(X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 smtClean="0"/>
              <a:t>Y)?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Solution: </a:t>
            </a:r>
            <a:r>
              <a:rPr lang="en-US" dirty="0" smtClean="0"/>
              <a:t>X and Y are </a:t>
            </a:r>
            <a:r>
              <a:rPr lang="en-US" dirty="0" smtClean="0">
                <a:solidFill>
                  <a:srgbClr val="FF0000"/>
                </a:solidFill>
              </a:rPr>
              <a:t>dependent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2 heads/tails    1 head/tail    0 heads/tails</a:t>
            </a:r>
          </a:p>
          <a:p>
            <a:pPr>
              <a:buNone/>
            </a:pPr>
            <a:r>
              <a:rPr lang="en-US" dirty="0" smtClean="0">
                <a:latin typeface="Cambria Math"/>
                <a:cs typeface="Cambria Math"/>
              </a:rPr>
              <a:t>E(X) = 2</a:t>
            </a:r>
            <a:r>
              <a:rPr lang="en-US" dirty="0" smtClean="0">
                <a:latin typeface="Cambria Math"/>
                <a:ea typeface="Cambria Math"/>
              </a:rPr>
              <a:t>∙(1/4)              + 1∙(1/2)      + 0∙(1/4) 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cs typeface="Cambria Math"/>
              </a:rPr>
              <a:t>E(Y) = </a:t>
            </a:r>
            <a:r>
              <a:rPr lang="en-US" dirty="0" smtClean="0">
                <a:latin typeface="Cambria Math"/>
                <a:cs typeface="Cambria Math"/>
              </a:rPr>
              <a:t>2</a:t>
            </a:r>
            <a:r>
              <a:rPr lang="en-US" dirty="0">
                <a:latin typeface="Cambria Math"/>
                <a:ea typeface="Cambria Math"/>
              </a:rPr>
              <a:t>∙(1/4</a:t>
            </a:r>
            <a:r>
              <a:rPr lang="en-US" dirty="0" smtClean="0">
                <a:latin typeface="Cambria Math"/>
                <a:ea typeface="Cambria Math"/>
              </a:rPr>
              <a:t>)              </a:t>
            </a:r>
            <a:r>
              <a:rPr lang="en-US" dirty="0">
                <a:latin typeface="Cambria Math"/>
                <a:ea typeface="Cambria Math"/>
              </a:rPr>
              <a:t>+ 1∙(1/2) </a:t>
            </a:r>
            <a:r>
              <a:rPr lang="en-US" dirty="0" smtClean="0">
                <a:latin typeface="Cambria Math"/>
                <a:ea typeface="Cambria Math"/>
              </a:rPr>
              <a:t>     + </a:t>
            </a:r>
            <a:r>
              <a:rPr lang="en-US" dirty="0">
                <a:latin typeface="Cambria Math"/>
                <a:ea typeface="Cambria Math"/>
              </a:rPr>
              <a:t>0∙(1/4) = 1</a:t>
            </a:r>
          </a:p>
          <a:p>
            <a:pPr>
              <a:buNone/>
            </a:pPr>
            <a:endParaRPr lang="en-US" dirty="0" smtClean="0">
              <a:latin typeface="Cambria Math"/>
              <a:cs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cs typeface="Cambria Math"/>
              </a:rPr>
              <a:t>	</a:t>
            </a:r>
            <a:r>
              <a:rPr lang="en-US" dirty="0" smtClean="0">
                <a:latin typeface="Cambria Math"/>
                <a:cs typeface="Cambria Math"/>
              </a:rPr>
              <a:t>	    1 of each         2 of one</a:t>
            </a:r>
            <a:endParaRPr lang="en-US" dirty="0" smtClean="0">
              <a:latin typeface="Cambria Math"/>
              <a:cs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cs typeface="Cambria Math"/>
              </a:rPr>
              <a:t>E(X</a:t>
            </a:r>
            <a:r>
              <a:rPr lang="en-US" dirty="0" smtClean="0">
                <a:latin typeface="Cambria Math"/>
                <a:ea typeface="Cambria Math"/>
              </a:rPr>
              <a:t>∙Y) = 1∙(1/2)          + 0∙(1/2) = ½      </a:t>
            </a:r>
            <a:r>
              <a:rPr lang="en-US" dirty="0" smtClean="0">
                <a:solidFill>
                  <a:srgbClr val="FF0000"/>
                </a:solidFill>
              </a:rPr>
              <a:t>≠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cs typeface="Cambria Math"/>
              </a:rPr>
              <a:t>E(X</a:t>
            </a:r>
            <a:r>
              <a:rPr lang="en-US" dirty="0" smtClean="0">
                <a:latin typeface="Cambria Math"/>
                <a:cs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/>
                <a:cs typeface="Cambria Math"/>
              </a:rPr>
              <a:t>E</a:t>
            </a:r>
            <a:r>
              <a:rPr lang="en-US" dirty="0" smtClean="0">
                <a:latin typeface="Cambria Math"/>
                <a:cs typeface="Cambria Math"/>
              </a:rPr>
              <a:t>(Y)</a:t>
            </a:r>
            <a:endParaRPr lang="en-US" dirty="0" smtClean="0"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05800" y="40386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TT</a:t>
            </a:r>
          </a:p>
          <a:p>
            <a:r>
              <a:rPr lang="en-US" i="1" dirty="0" smtClean="0"/>
              <a:t>TH</a:t>
            </a:r>
          </a:p>
          <a:p>
            <a:r>
              <a:rPr lang="en-US" i="1" dirty="0" smtClean="0"/>
              <a:t>HT</a:t>
            </a:r>
          </a:p>
          <a:p>
            <a:r>
              <a:rPr lang="en-US" i="1" dirty="0" smtClean="0"/>
              <a:t>HH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4469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Value</a:t>
            </a:r>
          </a:p>
          <a:p>
            <a:r>
              <a:rPr lang="en-US" dirty="0" smtClean="0"/>
              <a:t>Linearity of Expectations</a:t>
            </a:r>
          </a:p>
          <a:p>
            <a:r>
              <a:rPr lang="en-US" dirty="0" smtClean="0"/>
              <a:t>Independent Random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</a:t>
            </a:r>
            <a:r>
              <a:rPr lang="en-US" i="1" dirty="0" smtClean="0">
                <a:solidFill>
                  <a:srgbClr val="FF0000"/>
                </a:solidFill>
              </a:rPr>
              <a:t>expected value </a:t>
            </a:r>
            <a:r>
              <a:rPr lang="en-US" dirty="0" smtClean="0"/>
              <a:t>(or </a:t>
            </a:r>
            <a:r>
              <a:rPr lang="en-US" i="1" dirty="0" smtClean="0"/>
              <a:t>expectation </a:t>
            </a:r>
            <a:r>
              <a:rPr lang="en-US" dirty="0" smtClean="0"/>
              <a:t>or </a:t>
            </a:r>
            <a:r>
              <a:rPr lang="en-US" i="1" dirty="0" smtClean="0"/>
              <a:t>mean</a:t>
            </a:r>
            <a:r>
              <a:rPr lang="en-US" dirty="0" smtClean="0"/>
              <a:t>) of </a:t>
            </a:r>
            <a:r>
              <a:rPr lang="en-US" dirty="0" smtClean="0"/>
              <a:t> a random </a:t>
            </a:r>
            <a:r>
              <a:rPr lang="en-US" dirty="0" smtClean="0"/>
              <a:t>variable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on the sample space </a:t>
            </a:r>
            <a:r>
              <a:rPr lang="en-US" i="1" dirty="0" smtClean="0"/>
              <a:t>S</a:t>
            </a:r>
            <a:r>
              <a:rPr lang="en-US" dirty="0" smtClean="0"/>
              <a:t> is equal to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Example-Expected Value of a Die</a:t>
            </a:r>
            <a:r>
              <a:rPr lang="en-US" dirty="0" smtClean="0"/>
              <a:t>: Let X be the number that comes up when a fair die is rolled. What is the </a:t>
            </a:r>
            <a:r>
              <a:rPr lang="en-US" dirty="0" smtClean="0">
                <a:solidFill>
                  <a:schemeClr val="accent1"/>
                </a:solidFill>
              </a:rPr>
              <a:t>expected value </a:t>
            </a:r>
            <a:r>
              <a:rPr lang="en-US" dirty="0" smtClean="0"/>
              <a:t>of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random variable X takes the values 1, 2, 3, 4, 5, or 6. Each has probability 1/6. It follows that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6000" y="6019800"/>
            <a:ext cx="4629150" cy="523875"/>
          </a:xfrm>
          <a:prstGeom prst="rect">
            <a:avLst/>
          </a:prstGeom>
        </p:spPr>
      </p:pic>
      <p:pic>
        <p:nvPicPr>
          <p:cNvPr id="4" name="Picture 3" descr="formul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19400"/>
            <a:ext cx="3657600" cy="11045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5105400" cy="1295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How much money can you </a:t>
            </a:r>
            <a:r>
              <a:rPr lang="en-US" dirty="0" smtClean="0">
                <a:solidFill>
                  <a:srgbClr val="FF0000"/>
                </a:solidFill>
              </a:rPr>
              <a:t>expect</a:t>
            </a:r>
            <a:r>
              <a:rPr lang="en-US" dirty="0" smtClean="0"/>
              <a:t> to win (or lose!) playing this spin-the-wheel game?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91200" y="914400"/>
            <a:ext cx="3048000" cy="28956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stCxn id="5" idx="0"/>
            <a:endCxn id="5" idx="4"/>
          </p:cNvCxnSpPr>
          <p:nvPr/>
        </p:nvCxnSpPr>
        <p:spPr>
          <a:xfrm>
            <a:off x="7315200" y="914400"/>
            <a:ext cx="0" cy="2895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5" idx="6"/>
          </p:cNvCxnSpPr>
          <p:nvPr/>
        </p:nvCxnSpPr>
        <p:spPr>
          <a:xfrm>
            <a:off x="5791200" y="2362200"/>
            <a:ext cx="30480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6237569" y="2362200"/>
            <a:ext cx="1077631" cy="102374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315200" y="1981200"/>
            <a:ext cx="762000" cy="381000"/>
          </a:xfrm>
          <a:prstGeom prst="straightConnector1">
            <a:avLst/>
          </a:prstGeom>
          <a:ln w="539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00800" y="1447800"/>
            <a:ext cx="61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 Math"/>
                <a:cs typeface="Cambria Math"/>
              </a:rPr>
              <a:t>$-2</a:t>
            </a:r>
            <a:endParaRPr lang="en-US" sz="2400" dirty="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0" y="2819400"/>
            <a:ext cx="61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 Math"/>
                <a:cs typeface="Cambria Math"/>
              </a:rPr>
              <a:t>$-2</a:t>
            </a:r>
            <a:endParaRPr lang="en-US" sz="2400" dirty="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0" y="1447800"/>
            <a:ext cx="51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ambria Math"/>
                <a:cs typeface="Cambria Math"/>
              </a:rPr>
              <a:t>$3</a:t>
            </a:r>
            <a:endParaRPr lang="en-US" sz="2400" dirty="0">
              <a:solidFill>
                <a:schemeClr val="accent1"/>
              </a:solidFill>
              <a:latin typeface="Cambria Math"/>
              <a:cs typeface="Cambria Math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2971800"/>
            <a:ext cx="68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ambria Math"/>
                <a:cs typeface="Cambria Math"/>
              </a:rPr>
              <a:t>$10</a:t>
            </a:r>
            <a:endParaRPr lang="en-US" sz="2400" dirty="0">
              <a:solidFill>
                <a:schemeClr val="accent1"/>
              </a:solidFill>
              <a:latin typeface="Cambria Math"/>
              <a:cs typeface="Cambria Math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2438400"/>
            <a:ext cx="51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/>
                <a:cs typeface="Cambria Math"/>
              </a:rPr>
              <a:t>$0</a:t>
            </a:r>
            <a:endParaRPr lang="en-US" sz="2400" dirty="0">
              <a:latin typeface="Cambria Math"/>
              <a:cs typeface="Cambria Math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81000" y="3200400"/>
            <a:ext cx="8305800" cy="3505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Possible outcomes are</a:t>
            </a:r>
          </a:p>
          <a:p>
            <a:r>
              <a:rPr lang="en-US" dirty="0" smtClean="0"/>
              <a:t>Lose </a:t>
            </a:r>
            <a:r>
              <a:rPr lang="en-US" dirty="0" smtClean="0">
                <a:latin typeface="Cambria Math"/>
                <a:cs typeface="Cambria Math"/>
              </a:rPr>
              <a:t>$2, </a:t>
            </a:r>
            <a:r>
              <a:rPr lang="en-US" dirty="0" smtClean="0"/>
              <a:t>with </a:t>
            </a:r>
            <a:r>
              <a:rPr lang="en-US" dirty="0" smtClean="0">
                <a:latin typeface="Cambria Math"/>
                <a:cs typeface="Cambria Math"/>
              </a:rPr>
              <a:t>1/2</a:t>
            </a:r>
            <a:r>
              <a:rPr lang="en-US" dirty="0" smtClean="0"/>
              <a:t> probability</a:t>
            </a:r>
          </a:p>
          <a:p>
            <a:r>
              <a:rPr lang="en-US" dirty="0" smtClean="0"/>
              <a:t>Break even (</a:t>
            </a:r>
            <a:r>
              <a:rPr lang="en-US" dirty="0" smtClean="0">
                <a:latin typeface="Cambria Math"/>
                <a:cs typeface="Cambria Math"/>
              </a:rPr>
              <a:t>$0</a:t>
            </a:r>
            <a:r>
              <a:rPr lang="en-US" dirty="0" smtClean="0"/>
              <a:t>) with </a:t>
            </a:r>
            <a:r>
              <a:rPr lang="en-US" dirty="0" smtClean="0">
                <a:latin typeface="Cambria Math"/>
                <a:cs typeface="Cambria Math"/>
              </a:rPr>
              <a:t>1/8</a:t>
            </a:r>
            <a:r>
              <a:rPr lang="en-US" dirty="0" smtClean="0"/>
              <a:t> probability</a:t>
            </a:r>
          </a:p>
          <a:p>
            <a:r>
              <a:rPr lang="en-US" dirty="0"/>
              <a:t>Win</a:t>
            </a:r>
            <a:r>
              <a:rPr lang="en-US" dirty="0">
                <a:latin typeface="Cambria Math"/>
                <a:cs typeface="Cambria Math"/>
              </a:rPr>
              <a:t> $3 </a:t>
            </a:r>
            <a:r>
              <a:rPr lang="en-US" dirty="0"/>
              <a:t>with </a:t>
            </a:r>
            <a:r>
              <a:rPr lang="en-US" dirty="0" smtClean="0">
                <a:latin typeface="Cambria Math"/>
                <a:cs typeface="Cambria Math"/>
              </a:rPr>
              <a:t>1/4 </a:t>
            </a:r>
            <a:r>
              <a:rPr lang="en-US" dirty="0" smtClean="0"/>
              <a:t>probability</a:t>
            </a:r>
          </a:p>
          <a:p>
            <a:r>
              <a:rPr lang="en-US" dirty="0" smtClean="0"/>
              <a:t>Win </a:t>
            </a:r>
            <a:r>
              <a:rPr lang="en-US" dirty="0" smtClean="0">
                <a:latin typeface="Cambria Math"/>
                <a:cs typeface="Cambria Math"/>
              </a:rPr>
              <a:t>$10 </a:t>
            </a:r>
            <a:r>
              <a:rPr lang="en-US" dirty="0" smtClean="0"/>
              <a:t>with </a:t>
            </a:r>
            <a:r>
              <a:rPr lang="en-US" dirty="0" smtClean="0">
                <a:latin typeface="Cambria Math"/>
                <a:cs typeface="Cambria Math"/>
              </a:rPr>
              <a:t>1/8</a:t>
            </a:r>
            <a:r>
              <a:rPr lang="en-US" dirty="0" smtClean="0"/>
              <a:t> probability</a:t>
            </a:r>
          </a:p>
          <a:p>
            <a:pPr marL="0" indent="0">
              <a:buNone/>
            </a:pPr>
            <a:endParaRPr lang="en-US" dirty="0">
              <a:latin typeface="Cambria Math"/>
              <a:cs typeface="Cambria Math"/>
            </a:endParaRP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E(X) = -2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/>
                <a:cs typeface="Cambria Math"/>
              </a:rPr>
              <a:t>(1/2) + 0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/>
                <a:cs typeface="Cambria Math"/>
              </a:rPr>
              <a:t>(1/8) + 3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/>
                <a:cs typeface="Cambria Math"/>
              </a:rPr>
              <a:t>(1/4) + 10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/>
                <a:cs typeface="Cambria Math"/>
              </a:rPr>
              <a:t>(1/8)</a:t>
            </a:r>
          </a:p>
          <a:p>
            <a:pPr marL="0" indent="0">
              <a:buNone/>
            </a:pPr>
            <a:r>
              <a:rPr lang="en-US" dirty="0">
                <a:latin typeface="Cambria Math"/>
                <a:cs typeface="Cambria Math"/>
              </a:rPr>
              <a:t> </a:t>
            </a:r>
            <a:r>
              <a:rPr lang="en-US" dirty="0" smtClean="0">
                <a:latin typeface="Cambria Math"/>
                <a:cs typeface="Cambria Math"/>
              </a:rPr>
              <a:t>         = -1 + 3/4 + 10/8      = -8/8 + 6/8 + 10/8      = 1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ambria Math"/>
                <a:cs typeface="Cambria Math"/>
              </a:rPr>
              <a:t>Expect to win, on average, $1 per game.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94943" y="990600"/>
            <a:ext cx="5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1/4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05800" y="3352800"/>
            <a:ext cx="5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1/4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05800" y="926068"/>
            <a:ext cx="5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1/4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7000" y="3733800"/>
            <a:ext cx="5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1/8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0200" y="2895600"/>
            <a:ext cx="55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 Math"/>
                <a:cs typeface="Cambria Math"/>
              </a:rPr>
              <a:t>1/8</a:t>
            </a:r>
            <a:endParaRPr lang="en-US" dirty="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12071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X is a random variable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) is the probability that X = r, so </a:t>
            </a:r>
            <a:r>
              <a:rPr lang="en-US" dirty="0" smtClean="0"/>
              <a:t>that                                       then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105400" y="2438400"/>
            <a:ext cx="3810000" cy="362857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90800" y="3276600"/>
            <a:ext cx="3652762" cy="76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71800" y="6096000"/>
            <a:ext cx="260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 see the text for the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398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Example</a:t>
            </a:r>
            <a:r>
              <a:rPr lang="en-US" sz="2800" b="1" dirty="0"/>
              <a:t>: </a:t>
            </a:r>
            <a:r>
              <a:rPr lang="en-US" sz="2800" dirty="0" smtClean="0"/>
              <a:t>What </a:t>
            </a:r>
            <a:r>
              <a:rPr lang="en-US" sz="2800" dirty="0"/>
              <a:t>is the expected sum of the numbers that appear </a:t>
            </a:r>
            <a:r>
              <a:rPr lang="en-US" sz="2800" dirty="0" smtClean="0"/>
              <a:t>when </a:t>
            </a:r>
            <a:r>
              <a:rPr lang="en-US" sz="2800" dirty="0"/>
              <a:t>two fair dice are rolled? 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Solution: </a:t>
            </a:r>
            <a:r>
              <a:rPr lang="en-US" sz="2800" dirty="0" smtClean="0"/>
              <a:t>Let X be the sum of the numbers, with range </a:t>
            </a:r>
            <a:r>
              <a:rPr lang="en-US" sz="2800" dirty="0" smtClean="0">
                <a:latin typeface="Cambria Math"/>
                <a:cs typeface="Cambria Math"/>
              </a:rPr>
              <a:t>2-12</a:t>
            </a:r>
            <a:endParaRPr lang="en-US" sz="2800" dirty="0" smtClean="0"/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p(X=2) = p(X=12) = 1/36</a:t>
            </a:r>
          </a:p>
          <a:p>
            <a:pPr lvl="1"/>
            <a:r>
              <a:rPr lang="en-US" dirty="0" smtClean="0">
                <a:latin typeface="Cambria Math"/>
                <a:cs typeface="Cambria Math"/>
              </a:rPr>
              <a:t>p(X=3) = p(X=11) = 2/36 = 1/18</a:t>
            </a:r>
          </a:p>
          <a:p>
            <a:pPr lvl="1"/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p(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X=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4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) = p(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X=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10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) = 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3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/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36 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= 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1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/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12</a:t>
            </a:r>
          </a:p>
          <a:p>
            <a:pPr lvl="1"/>
            <a:r>
              <a:rPr lang="en-US" dirty="0" smtClean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p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(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X=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5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) = p(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X=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9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) = 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4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/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36 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= 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1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/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9</a:t>
            </a:r>
            <a:endParaRPr lang="en-US" dirty="0" smtClean="0">
              <a:solidFill>
                <a:srgbClr val="191918"/>
              </a:solidFill>
              <a:latin typeface="Cambria Math"/>
              <a:ea typeface="Helvetica"/>
              <a:cs typeface="Cambria Math"/>
            </a:endParaRPr>
          </a:p>
          <a:p>
            <a:pPr lvl="1"/>
            <a:r>
              <a:rPr lang="en-US" dirty="0" smtClean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p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(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X=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6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) = p(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X=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8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) = 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5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/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36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,</a:t>
            </a:r>
          </a:p>
          <a:p>
            <a:pPr lvl="1"/>
            <a:r>
              <a:rPr lang="en-US" dirty="0" smtClean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p(X=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7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) = 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6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/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36 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= 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1</a:t>
            </a:r>
            <a:r>
              <a:rPr lang="en-US" dirty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/</a:t>
            </a:r>
            <a:r>
              <a:rPr lang="en-US" dirty="0">
                <a:solidFill>
                  <a:srgbClr val="191918"/>
                </a:solidFill>
                <a:latin typeface="Cambria Math"/>
                <a:ea typeface="Times"/>
                <a:cs typeface="Cambria Math"/>
              </a:rPr>
              <a:t>6</a:t>
            </a:r>
            <a:r>
              <a:rPr lang="en-US" dirty="0" smtClean="0">
                <a:solidFill>
                  <a:srgbClr val="191918"/>
                </a:solidFill>
                <a:latin typeface="Cambria Math"/>
                <a:ea typeface="Helvetica"/>
                <a:cs typeface="Cambria Math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105400"/>
            <a:ext cx="5698259" cy="16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6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rgbClr val="0F6FC6"/>
                </a:solidFill>
              </a:rPr>
              <a:t>expected number of successes</a:t>
            </a:r>
            <a:r>
              <a:rPr lang="en-US" dirty="0" smtClean="0"/>
              <a:t> when </a:t>
            </a:r>
            <a:r>
              <a:rPr lang="en-US" i="1" dirty="0" smtClean="0"/>
              <a:t>n</a:t>
            </a:r>
            <a:r>
              <a:rPr lang="en-US" dirty="0" smtClean="0"/>
              <a:t> mutually independent Bernoulli trials are performed is </a:t>
            </a:r>
            <a:r>
              <a:rPr lang="en-US" i="1" dirty="0" err="1" smtClean="0">
                <a:solidFill>
                  <a:srgbClr val="0F6FC6"/>
                </a:solidFill>
              </a:rPr>
              <a:t>np</a:t>
            </a:r>
            <a:r>
              <a:rPr lang="en-US" dirty="0" smtClean="0"/>
              <a:t>, where p is the probability of success on each trial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/>
              <a:t>Example:  </a:t>
            </a:r>
            <a:r>
              <a:rPr lang="en-US" sz="2800" dirty="0"/>
              <a:t>What is the expected number of heads that come up when a </a:t>
            </a:r>
            <a:r>
              <a:rPr lang="en-US" sz="2800" dirty="0" smtClean="0"/>
              <a:t>fair </a:t>
            </a:r>
            <a:r>
              <a:rPr lang="en-US" sz="2800" dirty="0"/>
              <a:t>coin is flipped 5 times?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Solution: </a:t>
            </a:r>
            <a:r>
              <a:rPr lang="en-US" sz="2800" dirty="0"/>
              <a:t>By theorem 2, with </a:t>
            </a:r>
            <a:r>
              <a:rPr lang="en-US" sz="2800" i="1" dirty="0" smtClean="0">
                <a:latin typeface="Cambria Math"/>
                <a:cs typeface="Cambria Math"/>
              </a:rPr>
              <a:t>n</a:t>
            </a:r>
            <a:r>
              <a:rPr lang="en-US" sz="2800" i="1" dirty="0">
                <a:latin typeface="Cambria Math"/>
                <a:cs typeface="Cambria Math"/>
              </a:rPr>
              <a:t>=</a:t>
            </a:r>
            <a:r>
              <a:rPr lang="en-US" sz="2800" i="1" dirty="0" smtClean="0">
                <a:latin typeface="Cambria Math"/>
                <a:cs typeface="Cambria Math"/>
              </a:rPr>
              <a:t>5 </a:t>
            </a:r>
            <a:r>
              <a:rPr lang="en-US" sz="2800" dirty="0" smtClean="0">
                <a:latin typeface="Cambria Math"/>
                <a:cs typeface="Cambria Math"/>
              </a:rPr>
              <a:t>and </a:t>
            </a:r>
            <a:r>
              <a:rPr lang="en-US" sz="2800" i="1" dirty="0">
                <a:latin typeface="Cambria Math"/>
                <a:cs typeface="Cambria Math"/>
              </a:rPr>
              <a:t>p=1/</a:t>
            </a:r>
            <a:r>
              <a:rPr lang="en-US" sz="2800" i="1" dirty="0" smtClean="0">
                <a:latin typeface="Cambria Math"/>
                <a:cs typeface="Cambria Math"/>
              </a:rPr>
              <a:t>2</a:t>
            </a:r>
            <a:r>
              <a:rPr lang="en-US" sz="2800" dirty="0" smtClean="0"/>
              <a:t>, the </a:t>
            </a:r>
            <a:r>
              <a:rPr lang="en-US" sz="2800" dirty="0"/>
              <a:t>expected </a:t>
            </a:r>
            <a:r>
              <a:rPr lang="en-US" sz="2800" dirty="0" smtClean="0"/>
              <a:t>number </a:t>
            </a:r>
            <a:r>
              <a:rPr lang="en-US" sz="2800" dirty="0"/>
              <a:t>of heads </a:t>
            </a:r>
            <a:r>
              <a:rPr lang="en-US" sz="2800" dirty="0" smtClean="0"/>
              <a:t>is  </a:t>
            </a:r>
            <a:r>
              <a:rPr lang="en-US" sz="2800" i="1" dirty="0" smtClean="0">
                <a:latin typeface="Cambria Math"/>
                <a:cs typeface="Cambria Math"/>
              </a:rPr>
              <a:t>5 </a:t>
            </a:r>
            <a:r>
              <a:rPr lang="en-US" sz="2800" dirty="0" smtClean="0">
                <a:latin typeface="Cambria Math"/>
                <a:ea typeface="Cambria Math"/>
              </a:rPr>
              <a:t>∙(</a:t>
            </a:r>
            <a:r>
              <a:rPr lang="en-US" sz="2800" i="1" dirty="0" smtClean="0">
                <a:latin typeface="Cambria Math"/>
                <a:cs typeface="Cambria Math"/>
              </a:rPr>
              <a:t>1</a:t>
            </a:r>
            <a:r>
              <a:rPr lang="en-US" sz="2800" i="1" dirty="0">
                <a:latin typeface="Cambria Math"/>
                <a:cs typeface="Cambria Math"/>
              </a:rPr>
              <a:t>/</a:t>
            </a:r>
            <a:r>
              <a:rPr lang="en-US" sz="2800" i="1" dirty="0" smtClean="0">
                <a:latin typeface="Cambria Math"/>
                <a:cs typeface="Cambria Math"/>
              </a:rPr>
              <a:t>2) = 2.5</a:t>
            </a:r>
            <a:endParaRPr lang="en-US" sz="2800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971800" y="3429000"/>
            <a:ext cx="260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 see </a:t>
            </a:r>
            <a:r>
              <a:rPr lang="en-US" i="1" dirty="0" smtClean="0"/>
              <a:t>the </a:t>
            </a:r>
            <a:r>
              <a:rPr lang="en-US" i="1" dirty="0" smtClean="0"/>
              <a:t>text for the 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The following theorem tells us that </a:t>
            </a:r>
            <a:r>
              <a:rPr lang="en-US" dirty="0" smtClean="0">
                <a:solidFill>
                  <a:schemeClr val="accent1"/>
                </a:solidFill>
              </a:rPr>
              <a:t>expected values are linear</a:t>
            </a:r>
            <a:r>
              <a:rPr lang="en-US" dirty="0" smtClean="0"/>
              <a:t>. For example, the expected value of the sum of random variables is the sum of their expected values.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If </a:t>
            </a:r>
            <a:r>
              <a:rPr lang="en-US" i="1" dirty="0" smtClean="0"/>
              <a:t>X</a:t>
            </a:r>
            <a:r>
              <a:rPr lang="en-US" i="1" baseline="-25000" dirty="0" smtClean="0"/>
              <a:t>i </a:t>
            </a:r>
            <a:r>
              <a:rPr lang="en-US" i="1" dirty="0" smtClean="0"/>
              <a:t>, </a:t>
            </a:r>
            <a:r>
              <a:rPr lang="en-US" i="1" dirty="0" err="1" smtClean="0"/>
              <a:t>i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</a:t>
            </a:r>
            <a:r>
              <a:rPr lang="en-US" i="1" dirty="0" smtClean="0"/>
              <a:t>, …,n </a:t>
            </a:r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a positive integer, are random variables on </a:t>
            </a:r>
            <a:r>
              <a:rPr lang="en-US" i="1" dirty="0" smtClean="0"/>
              <a:t>S</a:t>
            </a:r>
            <a:r>
              <a:rPr lang="en-US" dirty="0" smtClean="0"/>
              <a:t>, and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real numbers, then </a:t>
            </a:r>
          </a:p>
          <a:p>
            <a:pPr marL="971550" lvl="1" indent="-514350">
              <a:buNone/>
            </a:pPr>
            <a:r>
              <a:rPr lang="en-US" i="1" dirty="0" smtClean="0"/>
              <a:t>        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  <a:r>
              <a:rPr lang="en-US" i="1" dirty="0" smtClean="0"/>
              <a:t> E(X</a:t>
            </a:r>
            <a:r>
              <a:rPr lang="en-US" i="1" baseline="-25000" dirty="0" smtClean="0"/>
              <a:t>1</a:t>
            </a:r>
            <a:r>
              <a:rPr lang="en-US" i="1" dirty="0" smtClean="0"/>
              <a:t> + X</a:t>
            </a:r>
            <a:r>
              <a:rPr lang="en-US" i="1" baseline="-25000" dirty="0" smtClean="0"/>
              <a:t>2</a:t>
            </a:r>
            <a:r>
              <a:rPr lang="en-US" i="1" dirty="0" smtClean="0"/>
              <a:t> + …. +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 = E(X</a:t>
            </a:r>
            <a:r>
              <a:rPr lang="en-US" i="1" baseline="-25000" dirty="0" smtClean="0"/>
              <a:t>1 </a:t>
            </a:r>
            <a:r>
              <a:rPr lang="en-US" i="1" dirty="0" smtClean="0"/>
              <a:t>)+ E(X</a:t>
            </a:r>
            <a:r>
              <a:rPr lang="en-US" i="1" baseline="-25000" dirty="0" smtClean="0"/>
              <a:t>2</a:t>
            </a:r>
            <a:r>
              <a:rPr lang="en-US" i="1" dirty="0" smtClean="0"/>
              <a:t>) + …. + E(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</a:t>
            </a:r>
          </a:p>
          <a:p>
            <a:pPr marL="971550" lvl="1" indent="-514350">
              <a:buNone/>
            </a:pPr>
            <a:r>
              <a:rPr lang="en-US" i="1" dirty="0" smtClean="0"/>
              <a:t>        </a:t>
            </a:r>
            <a:r>
              <a:rPr lang="en-US" dirty="0" smtClean="0"/>
              <a:t>(</a:t>
            </a:r>
            <a:r>
              <a:rPr lang="en-US" i="1" dirty="0" smtClean="0"/>
              <a:t>ii</a:t>
            </a:r>
            <a:r>
              <a:rPr lang="en-US" dirty="0" smtClean="0"/>
              <a:t>)</a:t>
            </a:r>
            <a:r>
              <a:rPr lang="en-US" i="1" dirty="0" smtClean="0"/>
              <a:t> E(</a:t>
            </a:r>
            <a:r>
              <a:rPr lang="en-US" i="1" dirty="0" err="1" smtClean="0"/>
              <a:t>aX</a:t>
            </a:r>
            <a:r>
              <a:rPr lang="en-US" i="1" dirty="0" smtClean="0"/>
              <a:t> + b) = </a:t>
            </a:r>
            <a:r>
              <a:rPr lang="en-US" i="1" dirty="0" err="1" smtClean="0"/>
              <a:t>aE</a:t>
            </a:r>
            <a:r>
              <a:rPr lang="en-US" i="1" dirty="0" smtClean="0"/>
              <a:t>(X) + b.</a:t>
            </a:r>
          </a:p>
          <a:p>
            <a:pPr marL="605790" indent="-514350">
              <a:buNone/>
            </a:pPr>
            <a:r>
              <a:rPr lang="en-US" dirty="0" smtClean="0"/>
              <a:t> </a:t>
            </a:r>
          </a:p>
          <a:p>
            <a:pPr marL="605790" indent="-514350">
              <a:buNone/>
            </a:pPr>
            <a:endParaRPr lang="en-US" i="1" dirty="0"/>
          </a:p>
          <a:p>
            <a:pPr marL="605790" indent="-514350">
              <a:buNone/>
            </a:pP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6096000"/>
            <a:ext cx="260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 see </a:t>
            </a:r>
            <a:r>
              <a:rPr lang="en-US" i="1" dirty="0" smtClean="0"/>
              <a:t>the </a:t>
            </a:r>
            <a:r>
              <a:rPr lang="en-US" i="1" dirty="0" smtClean="0"/>
              <a:t>text for the proof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Example: </a:t>
            </a:r>
            <a:r>
              <a:rPr lang="en-US" dirty="0" smtClean="0"/>
              <a:t>What is the expected value of the sum of the numbers that appear when a pair of fair dice is rolled?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 smtClean="0"/>
              <a:t> be the number on the first die and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 be the number on the second die.</a:t>
            </a:r>
          </a:p>
          <a:p>
            <a:r>
              <a:rPr lang="en-US" dirty="0" smtClean="0"/>
              <a:t>E(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 smtClean="0"/>
              <a:t>) = </a:t>
            </a:r>
            <a:r>
              <a:rPr lang="en-US" dirty="0" smtClean="0">
                <a:latin typeface="Cambria Math"/>
                <a:cs typeface="Cambria Math"/>
              </a:rPr>
              <a:t>7/2</a:t>
            </a:r>
          </a:p>
          <a:p>
            <a:r>
              <a:rPr lang="en-US" dirty="0"/>
              <a:t>E(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>
                <a:latin typeface="Cambria Math"/>
                <a:cs typeface="Cambria Math"/>
              </a:rPr>
              <a:t>7/2</a:t>
            </a:r>
          </a:p>
          <a:p>
            <a:pPr marL="0" indent="0">
              <a:buNone/>
            </a:pPr>
            <a:r>
              <a:rPr lang="en-US" dirty="0" smtClean="0">
                <a:latin typeface="Cambria Math"/>
                <a:cs typeface="Cambria Math"/>
              </a:rPr>
              <a:t>Then, E(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>
                <a:latin typeface="Cambria Math"/>
                <a:cs typeface="Cambria Math"/>
              </a:rPr>
              <a:t>+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 smtClean="0">
                <a:latin typeface="Cambria Math"/>
                <a:cs typeface="Cambria Math"/>
              </a:rPr>
              <a:t>) = 7/2 + 7/2 = 7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frac{1}{6}\cdot 1 + \frac{1}{6}\cdot 2 + \cdots \frac{1}{6}\cdot 6 = \frac{21}{6} = \frac{7}{2}.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X = r) = \sum_{s \in S, X(s) = r}p(s), 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sum_{r \in X(S)}p(X = r)r.$$&#10;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15134</TotalTime>
  <Words>1054</Words>
  <Application>Microsoft Macintosh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Wingdings 2</vt:lpstr>
      <vt:lpstr>Cambria Math</vt:lpstr>
      <vt:lpstr>Flow</vt:lpstr>
      <vt:lpstr>Expected Value</vt:lpstr>
      <vt:lpstr>Section Summary</vt:lpstr>
      <vt:lpstr>Expected Value</vt:lpstr>
      <vt:lpstr>Expected Value</vt:lpstr>
      <vt:lpstr>Expected Value</vt:lpstr>
      <vt:lpstr>Expected Value</vt:lpstr>
      <vt:lpstr>Expected Value</vt:lpstr>
      <vt:lpstr>Linearity of Expectations</vt:lpstr>
      <vt:lpstr>Linearity of Expectations</vt:lpstr>
      <vt:lpstr>Independent Random Variables</vt:lpstr>
      <vt:lpstr>Independent Random Variables</vt:lpstr>
      <vt:lpstr>Independent Random Variables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Heather Michaud</cp:lastModifiedBy>
  <cp:revision>706</cp:revision>
  <dcterms:created xsi:type="dcterms:W3CDTF">2011-09-30T22:16:33Z</dcterms:created>
  <dcterms:modified xsi:type="dcterms:W3CDTF">2016-04-23T22:56:48Z</dcterms:modified>
</cp:coreProperties>
</file>