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22"/>
  </p:notesMasterIdLst>
  <p:sldIdLst>
    <p:sldId id="256" r:id="rId2"/>
    <p:sldId id="319" r:id="rId3"/>
    <p:sldId id="265" r:id="rId4"/>
    <p:sldId id="258" r:id="rId5"/>
    <p:sldId id="324" r:id="rId6"/>
    <p:sldId id="266" r:id="rId7"/>
    <p:sldId id="274" r:id="rId8"/>
    <p:sldId id="275" r:id="rId9"/>
    <p:sldId id="320" r:id="rId10"/>
    <p:sldId id="325" r:id="rId11"/>
    <p:sldId id="326" r:id="rId12"/>
    <p:sldId id="328" r:id="rId13"/>
    <p:sldId id="330" r:id="rId14"/>
    <p:sldId id="329" r:id="rId15"/>
    <p:sldId id="333" r:id="rId16"/>
    <p:sldId id="334" r:id="rId17"/>
    <p:sldId id="335" r:id="rId18"/>
    <p:sldId id="336" r:id="rId19"/>
    <p:sldId id="321" r:id="rId20"/>
    <p:sldId id="32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60886" autoAdjust="0"/>
  </p:normalViewPr>
  <p:slideViewPr>
    <p:cSldViewPr snapToGrid="0">
      <p:cViewPr varScale="1">
        <p:scale>
          <a:sx n="66" d="100"/>
          <a:sy n="66" d="100"/>
        </p:scale>
        <p:origin x="24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663A-234F-4791-96D9-25B432EE9CDD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BFF0-98BA-4A6A-9F4D-E62125AF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</a:t>
            </a:r>
            <a:r>
              <a:rPr lang="en-US" baseline="0" dirty="0"/>
              <a:t> credit: https://</a:t>
            </a:r>
            <a:r>
              <a:rPr lang="en-US" baseline="0" dirty="0" err="1" smtClean="0"/>
              <a:t>zh.wikipedia.org</a:t>
            </a:r>
            <a:r>
              <a:rPr lang="en-US" baseline="0" dirty="0" smtClean="0"/>
              <a:t>/wiki/User:David290/</a:t>
            </a:r>
            <a:r>
              <a:rPr lang="en-US" baseline="0" dirty="0" err="1" smtClean="0"/>
              <a:t>Artificial_intelligence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CPU (aka Central Processing Unit, processor): </a:t>
            </a:r>
            <a:r>
              <a:rPr lang="en-US" baseline="0" dirty="0" smtClean="0"/>
              <a:t>carries out the instructions of a computer program by performing basic arithmetic, logical, control, and IO operations specified by some instructions. This is the brain of the computer and its job is to carry out commands.</a:t>
            </a:r>
          </a:p>
          <a:p>
            <a:endParaRPr lang="en-US" dirty="0" smtClean="0"/>
          </a:p>
          <a:p>
            <a:r>
              <a:rPr lang="en-US" b="1" dirty="0" smtClean="0"/>
              <a:t>Clock Speed </a:t>
            </a:r>
            <a:r>
              <a:rPr lang="en-US" dirty="0" smtClean="0"/>
              <a:t>(labeled</a:t>
            </a:r>
            <a:r>
              <a:rPr lang="en-US" baseline="0" dirty="0" smtClean="0"/>
              <a:t> in GHz or Gigahertz) tells you how much data it can process (per second).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microprocessor is essentially a processor that happens to be on a chip (or a small</a:t>
            </a:r>
            <a:r>
              <a:rPr lang="en-US" baseline="0" dirty="0" smtClean="0"/>
              <a:t> number of chips), as opposed to one made from a larger number of individual components.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baseline="0" dirty="0" smtClean="0"/>
              <a:t> of instruction set: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Input from device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Jump to an address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Jump </a:t>
            </a:r>
            <a:r>
              <a:rPr lang="en-US" baseline="0" dirty="0" err="1" smtClean="0"/>
              <a:t>toaddress</a:t>
            </a:r>
            <a:r>
              <a:rPr lang="en-US" baseline="0" dirty="0" smtClean="0"/>
              <a:t> if something is true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Load information from 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Output information to device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Store information to 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Minecraft</a:t>
            </a:r>
            <a:r>
              <a:rPr lang="en-US" baseline="0" dirty="0" smtClean="0"/>
              <a:t> ALU</a:t>
            </a:r>
          </a:p>
          <a:p>
            <a:r>
              <a:rPr lang="en-US" baseline="0" dirty="0" smtClean="0"/>
              <a:t>10,000 Domino ALU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A cache is a smaller, faster memory, closer to the processor core, which stores copies of data from frequently used main memory locations.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Registers hold a very small amount of memory, but they are very fast. L1 is the next fastest, but it has a bit more memory. At each level, the amount of memory increases but it takes longer to copy over.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0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File:Ram_chip.jpg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81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https://commons.wikimedia.org/wiki/File:Laptop-hard-drive-exposed.jpg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-</a:t>
            </a:r>
            <a:r>
              <a:rPr lang="en-US" b="1" baseline="0" dirty="0" smtClean="0"/>
              <a:t> </a:t>
            </a:r>
            <a:r>
              <a:rPr lang="en-US" b="1" dirty="0" smtClean="0"/>
              <a:t>Motherboard</a:t>
            </a:r>
            <a:r>
              <a:rPr lang="en-US" dirty="0" smtClean="0"/>
              <a:t>: computer’s main circuit board. It’s a thin plate that holds the CPU, memory, and many other important features.</a:t>
            </a:r>
            <a:r>
              <a:rPr lang="en-US" baseline="0" dirty="0" smtClean="0"/>
              <a:t> It connects directly or indirectly to every part of the computer.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- Power supply</a:t>
            </a:r>
            <a:r>
              <a:rPr lang="en-US" dirty="0" smtClean="0"/>
              <a:t>: converts AC to</a:t>
            </a:r>
            <a:r>
              <a:rPr lang="en-US" baseline="0" dirty="0" smtClean="0"/>
              <a:t> low-voltage regulated DC power for the internal components of a computer.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- Cooling fan</a:t>
            </a:r>
            <a:r>
              <a:rPr lang="en-US" dirty="0" smtClean="0"/>
              <a:t>: prevents overheating when processors, graphics cards, RAM, and other components get hot.</a:t>
            </a:r>
            <a:r>
              <a:rPr lang="en-US" baseline="0" dirty="0" smtClean="0"/>
              <a:t> </a:t>
            </a:r>
            <a:r>
              <a:rPr lang="en-US" dirty="0" smtClean="0"/>
              <a:t>Not required for mobile phones or tables b/c it has a different architecture </a:t>
            </a:r>
            <a:r>
              <a:rPr lang="en-US" baseline="0" dirty="0" smtClean="0"/>
              <a:t>that’s more power efficient and doesn’t generate as much heat.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="1" baseline="0" dirty="0" smtClean="0"/>
              <a:t>- Internal speaker</a:t>
            </a:r>
            <a:r>
              <a:rPr lang="en-US" baseline="0" dirty="0" smtClean="0"/>
              <a:t>: Separate from the speaker you use to listen to music, etc. It creates basic monotonic beeps, which can be used to troubleshoot problems (this was especially helpful before GUIs). </a:t>
            </a:r>
          </a:p>
          <a:p>
            <a:pPr algn="l"/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Drive</a:t>
            </a:r>
            <a:r>
              <a:rPr lang="en-US" b="1" baseline="0" dirty="0" smtClean="0"/>
              <a:t>-bay</a:t>
            </a:r>
            <a:r>
              <a:rPr lang="en-US" baseline="0" dirty="0" smtClean="0"/>
              <a:t>: a standard-sized area for adding hardware to a computer (hard-drive, CD-drive,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Expansion slots</a:t>
            </a:r>
            <a:r>
              <a:rPr lang="en-US" baseline="0" dirty="0" smtClean="0"/>
              <a:t>: allow you to add various types of expansion cards, sometimes called PCI (peripheral component interconnect) cards (video card, sound card, network card, etc.)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</a:t>
            </a:r>
            <a:r>
              <a:rPr lang="en-US" dirty="0" err="1" smtClean="0"/>
              <a:t>pixabay.com</a:t>
            </a:r>
            <a:r>
              <a:rPr lang="en-US" dirty="0" smtClean="0"/>
              <a:t>/p-707774</a:t>
            </a:r>
            <a:r>
              <a:rPr lang="en-US" dirty="0"/>
              <a:t>/?</a:t>
            </a:r>
            <a:r>
              <a:rPr lang="en-US" dirty="0" err="1" smtClean="0"/>
              <a:t>no_redirect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Integrated circuits </a:t>
            </a:r>
            <a:r>
              <a:rPr lang="en-US" dirty="0" smtClean="0"/>
              <a:t>are a set of electronic circuits on a small flat piece of semiconductor material,</a:t>
            </a:r>
            <a:r>
              <a:rPr lang="en-US" baseline="0" dirty="0" smtClean="0"/>
              <a:t> usually </a:t>
            </a:r>
            <a:r>
              <a:rPr lang="en-US" baseline="0" dirty="0" err="1" smtClean="0"/>
              <a:t>sillicon</a:t>
            </a:r>
            <a:r>
              <a:rPr lang="en-US" b="0" baseline="0" dirty="0" smtClean="0"/>
              <a:t>. This is how </a:t>
            </a:r>
            <a:r>
              <a:rPr lang="en-US" b="0" baseline="0" dirty="0" err="1" smtClean="0"/>
              <a:t>Sillicon</a:t>
            </a:r>
            <a:r>
              <a:rPr lang="en-US" b="0" baseline="0" dirty="0" smtClean="0"/>
              <a:t> Valley got its name as it is the area where most of these chips are created, though it has also progressed to being a strong software manufacturing area as well.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Transistor</a:t>
            </a:r>
            <a:r>
              <a:rPr lang="en-US" dirty="0" smtClean="0"/>
              <a:t>: devices that control the flow of electricity</a:t>
            </a:r>
            <a:r>
              <a:rPr lang="en-US" baseline="0" dirty="0" smtClean="0"/>
              <a:t>. They can both switch or amplify electronic signals.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CPU</a:t>
            </a:r>
            <a:r>
              <a:rPr lang="en-US" baseline="0" dirty="0" smtClean="0"/>
              <a:t> (aka Central Processing Unit, processor): carries out the instructions of a computer program by performing basic arithmetic, logical, control, and IO operations specified by some instructions. This is the brain of the computer and its job is to carry out commands.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RAM (aka Random Access Memory): Short-term memory. Whenever your computer performs calculations, it temporarily stores the data in RAM until it is needed. This short-term memory disappears when the computer is turned off. The more RAM you have, the more things your computer can do at the same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Network Interface cards (aka NIC): Supports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(wired) and </a:t>
            </a:r>
            <a:r>
              <a:rPr lang="en-US" baseline="0" dirty="0" err="1" smtClean="0"/>
              <a:t>Wi</a:t>
            </a:r>
            <a:r>
              <a:rPr lang="en-US" b="0" baseline="0" dirty="0" err="1" smtClean="0"/>
              <a:t>F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(wireless) connections.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Expansion slots: allow you to add various types of expansion cards, sometimes called PCI (peripheral component interconnect) cards (video card, sound card, network card,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ABFF0-98BA-4A6A-9F4D-E62125AF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8" y="6486939"/>
            <a:ext cx="102298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0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800" b="0" smtClean="0">
                <a:solidFill>
                  <a:schemeClr val="bg1"/>
                </a:solidFill>
              </a:rPr>
              <a:pPr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microsoft.com/office/2007/relationships/hdphoto" Target="../media/hdphoto3.wd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Personal Computing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COMPUTER LITERACY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689CF-7D75-4EBC-9CB3-42EAFDD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CPU: Central </a:t>
            </a:r>
            <a:r>
              <a:rPr lang="en-US" dirty="0"/>
              <a:t>processing </a:t>
            </a: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20D59-58AB-4D9F-A922-FACB7590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1645920"/>
            <a:ext cx="6571343" cy="40690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brain</a:t>
            </a:r>
            <a:r>
              <a:rPr lang="en-US" dirty="0"/>
              <a:t> of </a:t>
            </a:r>
            <a:r>
              <a:rPr lang="en-US" dirty="0" smtClean="0"/>
              <a:t>the computer</a:t>
            </a:r>
            <a:endParaRPr lang="en-US" dirty="0"/>
          </a:p>
          <a:p>
            <a:r>
              <a:rPr lang="en-US" dirty="0"/>
              <a:t>Leading CPU manufacturers are Intel and </a:t>
            </a:r>
            <a:r>
              <a:rPr lang="en-US" dirty="0" smtClean="0"/>
              <a:t>AMD</a:t>
            </a:r>
            <a:endParaRPr lang="en-US" dirty="0"/>
          </a:p>
          <a:p>
            <a:r>
              <a:rPr lang="en-US" dirty="0"/>
              <a:t>32-bit or 64-bit processor</a:t>
            </a:r>
          </a:p>
          <a:p>
            <a:pPr lvl="1"/>
            <a:r>
              <a:rPr lang="en-US" dirty="0"/>
              <a:t>Number of bits a computer can handle at a time</a:t>
            </a:r>
          </a:p>
          <a:p>
            <a:r>
              <a:rPr lang="en-US" dirty="0"/>
              <a:t>What is CPU clock </a:t>
            </a:r>
            <a:r>
              <a:rPr lang="en-US" dirty="0" smtClean="0"/>
              <a:t>speed (GHz)? </a:t>
            </a:r>
            <a:endParaRPr lang="en-US" dirty="0"/>
          </a:p>
          <a:p>
            <a:pPr lvl="1"/>
            <a:r>
              <a:rPr lang="en-US" dirty="0"/>
              <a:t>The higher the processor’s speed, the faster the </a:t>
            </a:r>
            <a:r>
              <a:rPr lang="en-US" dirty="0" smtClean="0"/>
              <a:t>computer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682" l="865" r="98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14" y="165830"/>
            <a:ext cx="151574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17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689CF-7D75-4EBC-9CB3-42EAFDD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CPU: Microprocessor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20D59-58AB-4D9F-A922-FACB7590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</a:t>
            </a:r>
            <a:r>
              <a:rPr lang="en-US" dirty="0"/>
              <a:t>– A single operation performed by the </a:t>
            </a:r>
            <a:r>
              <a:rPr lang="en-US" dirty="0" smtClean="0"/>
              <a:t>CPU</a:t>
            </a:r>
            <a:endParaRPr lang="en-US" dirty="0"/>
          </a:p>
          <a:p>
            <a:r>
              <a:rPr lang="en-US" dirty="0"/>
              <a:t>Example </a:t>
            </a:r>
            <a:r>
              <a:rPr lang="en-US" dirty="0" smtClean="0"/>
              <a:t>of operations</a:t>
            </a:r>
            <a:endParaRPr lang="en-US" dirty="0"/>
          </a:p>
          <a:p>
            <a:pPr lvl="1"/>
            <a:r>
              <a:rPr lang="en-US" dirty="0" smtClean="0"/>
              <a:t>Retrieve a </a:t>
            </a:r>
            <a:r>
              <a:rPr lang="en-US" dirty="0"/>
              <a:t>character from the computer’s memory</a:t>
            </a:r>
          </a:p>
          <a:p>
            <a:pPr lvl="1"/>
            <a:r>
              <a:rPr lang="en-US" dirty="0" smtClean="0"/>
              <a:t>Find the largest </a:t>
            </a:r>
            <a:r>
              <a:rPr lang="en-US" dirty="0"/>
              <a:t>number </a:t>
            </a:r>
          </a:p>
          <a:p>
            <a:r>
              <a:rPr lang="en-US" dirty="0"/>
              <a:t>Instruction set – </a:t>
            </a:r>
            <a:r>
              <a:rPr lang="en-US" dirty="0" smtClean="0"/>
              <a:t>list </a:t>
            </a:r>
            <a:r>
              <a:rPr lang="en-US" dirty="0"/>
              <a:t>of CPU instruction used by </a:t>
            </a:r>
            <a:r>
              <a:rPr lang="en-US" dirty="0" smtClean="0"/>
              <a:t>the program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689CF-7D75-4EBC-9CB3-42EAFDD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smtClean="0"/>
              <a:t>the CPU – </a:t>
            </a:r>
            <a:r>
              <a:rPr lang="en-US" dirty="0"/>
              <a:t>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20D59-58AB-4D9F-A922-FACB7590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645920"/>
            <a:ext cx="6571343" cy="4246880"/>
          </a:xfrm>
        </p:spPr>
        <p:txBody>
          <a:bodyPr>
            <a:normAutofit/>
          </a:bodyPr>
          <a:lstStyle/>
          <a:p>
            <a:r>
              <a:rPr lang="en-US" dirty="0"/>
              <a:t>Control Unit manages four basic operations</a:t>
            </a:r>
          </a:p>
          <a:p>
            <a:pPr lvl="1">
              <a:spcBef>
                <a:spcPct val="0"/>
              </a:spcBef>
            </a:pPr>
            <a:r>
              <a:rPr lang="en-US" b="1" dirty="0" smtClean="0">
                <a:ea typeface="Tahoma" pitchFamily="34" charset="0"/>
                <a:cs typeface="Tahoma" pitchFamily="34" charset="0"/>
              </a:rPr>
              <a:t>FETCH: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Retrieve </a:t>
            </a:r>
            <a:r>
              <a:rPr lang="en-US" dirty="0">
                <a:ea typeface="Tahoma" pitchFamily="34" charset="0"/>
                <a:cs typeface="Tahoma" pitchFamily="34" charset="0"/>
              </a:rPr>
              <a:t>instructions from computer’s memory</a:t>
            </a:r>
          </a:p>
          <a:p>
            <a:pPr lvl="1">
              <a:spcBef>
                <a:spcPct val="0"/>
              </a:spcBef>
            </a:pPr>
            <a:r>
              <a:rPr lang="en-US" b="1" dirty="0" smtClean="0">
                <a:ea typeface="Tahoma" pitchFamily="34" charset="0"/>
                <a:cs typeface="Tahoma" pitchFamily="34" charset="0"/>
              </a:rPr>
              <a:t>DECODE: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Determine </a:t>
            </a:r>
            <a:r>
              <a:rPr lang="en-US" dirty="0">
                <a:ea typeface="Tahoma" pitchFamily="34" charset="0"/>
                <a:cs typeface="Tahoma" pitchFamily="34" charset="0"/>
              </a:rPr>
              <a:t>what the program is telling the computer to do</a:t>
            </a:r>
          </a:p>
          <a:p>
            <a:pPr lvl="1">
              <a:spcBef>
                <a:spcPct val="0"/>
              </a:spcBef>
            </a:pPr>
            <a:r>
              <a:rPr lang="en-US" b="1" dirty="0" smtClean="0">
                <a:ea typeface="Tahoma" pitchFamily="34" charset="0"/>
                <a:cs typeface="Tahoma" pitchFamily="34" charset="0"/>
              </a:rPr>
              <a:t>EXECUTE: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Perform </a:t>
            </a:r>
            <a:r>
              <a:rPr lang="en-US" dirty="0">
                <a:ea typeface="Tahoma" pitchFamily="34" charset="0"/>
                <a:cs typeface="Tahoma" pitchFamily="34" charset="0"/>
              </a:rPr>
              <a:t>the requested instructions</a:t>
            </a:r>
          </a:p>
          <a:p>
            <a:pPr lvl="1">
              <a:spcBef>
                <a:spcPct val="0"/>
              </a:spcBef>
            </a:pPr>
            <a:r>
              <a:rPr lang="en-US" b="1" dirty="0" smtClean="0">
                <a:ea typeface="Tahoma" pitchFamily="34" charset="0"/>
                <a:cs typeface="Tahoma" pitchFamily="34" charset="0"/>
              </a:rPr>
              <a:t>STORE: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Store </a:t>
            </a:r>
            <a:r>
              <a:rPr lang="en-US" dirty="0">
                <a:ea typeface="Tahoma" pitchFamily="34" charset="0"/>
                <a:cs typeface="Tahoma" pitchFamily="34" charset="0"/>
              </a:rPr>
              <a:t>the results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The four-step process is called </a:t>
            </a:r>
            <a:r>
              <a:rPr lang="en-US" b="1" dirty="0">
                <a:ea typeface="Tahoma" pitchFamily="34" charset="0"/>
                <a:cs typeface="Tahoma" pitchFamily="34" charset="0"/>
              </a:rPr>
              <a:t>machine cycle</a:t>
            </a:r>
            <a:r>
              <a:rPr lang="en-US" dirty="0">
                <a:ea typeface="Tahoma" pitchFamily="34" charset="0"/>
                <a:cs typeface="Tahoma" pitchFamily="34" charset="0"/>
              </a:rPr>
              <a:t> or </a:t>
            </a:r>
            <a:r>
              <a:rPr lang="en-US" b="1" dirty="0">
                <a:ea typeface="Tahoma" pitchFamily="34" charset="0"/>
                <a:cs typeface="Tahoma" pitchFamily="34" charset="0"/>
              </a:rPr>
              <a:t>processing cycle</a:t>
            </a:r>
          </a:p>
          <a:p>
            <a:r>
              <a:rPr lang="en-US" b="1" dirty="0"/>
              <a:t>Registers</a:t>
            </a:r>
          </a:p>
          <a:p>
            <a:pPr lvl="1"/>
            <a:r>
              <a:rPr lang="en-US" dirty="0"/>
              <a:t>operations require the control unit to store data temporary </a:t>
            </a:r>
          </a:p>
          <a:p>
            <a:pPr>
              <a:spcBef>
                <a:spcPct val="0"/>
              </a:spcBef>
            </a:pPr>
            <a:endParaRPr lang="en-US" dirty="0">
              <a:ea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0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22E7F-172B-49D9-9D04-C169EA76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Cycle</a:t>
            </a:r>
          </a:p>
        </p:txBody>
      </p:sp>
      <p:pic>
        <p:nvPicPr>
          <p:cNvPr id="4" name="Picture 6" descr="02-12">
            <a:extLst>
              <a:ext uri="{FF2B5EF4-FFF2-40B4-BE49-F238E27FC236}">
                <a16:creationId xmlns:a16="http://schemas.microsoft.com/office/drawing/2014/main" xmlns="" id="{7F5753F0-77D9-4AC5-8E50-948EA333C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523" y="2088356"/>
            <a:ext cx="5023104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8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689CF-7D75-4EBC-9CB3-42EAFDD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smtClean="0"/>
              <a:t>the CPU – ALU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20D59-58AB-4D9F-A922-FACB7590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Logic </a:t>
            </a:r>
            <a:r>
              <a:rPr lang="en-US" b="1" dirty="0" smtClean="0"/>
              <a:t>Unit (ALU)</a:t>
            </a:r>
            <a:endParaRPr lang="en-US" b="1" dirty="0"/>
          </a:p>
          <a:p>
            <a:r>
              <a:rPr lang="en-US" dirty="0"/>
              <a:t>Performs arithmetic and logical operations </a:t>
            </a:r>
          </a:p>
          <a:p>
            <a:pPr lvl="1"/>
            <a:r>
              <a:rPr lang="en-US" dirty="0"/>
              <a:t>Involve adding, subtracting, multiplying, dividing</a:t>
            </a:r>
          </a:p>
          <a:p>
            <a:pPr lvl="1"/>
            <a:r>
              <a:rPr lang="en-US" dirty="0"/>
              <a:t>Logical operations involve comparisons between two or more data items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E5C2C-B848-4AB2-98A9-12836F27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84472-0D28-4672-BBB6-C727D1F3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1645920"/>
            <a:ext cx="6575315" cy="3931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 where more than one processor performs at the same time—faster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b="1" dirty="0"/>
              <a:t>core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Each core </a:t>
            </a:r>
            <a:r>
              <a:rPr lang="en-US" dirty="0" smtClean="0"/>
              <a:t>is a single CPU</a:t>
            </a:r>
          </a:p>
          <a:p>
            <a:pPr lvl="1"/>
            <a:r>
              <a:rPr lang="en-US" dirty="0"/>
              <a:t>A single-core 2GHz processor is slower than a four-core 2GHz </a:t>
            </a:r>
            <a:r>
              <a:rPr lang="en-US" dirty="0" smtClean="0"/>
              <a:t>processor</a:t>
            </a:r>
            <a:endParaRPr lang="en-US" dirty="0"/>
          </a:p>
          <a:p>
            <a:r>
              <a:rPr lang="en-US" dirty="0" smtClean="0"/>
              <a:t>Advantages </a:t>
            </a:r>
            <a:r>
              <a:rPr lang="en-US" dirty="0"/>
              <a:t>of multicore 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time improved</a:t>
            </a:r>
          </a:p>
          <a:p>
            <a:pPr lvl="1"/>
            <a:r>
              <a:rPr lang="en-US" dirty="0"/>
              <a:t>Supports multiple threads of concurrent execution</a:t>
            </a:r>
          </a:p>
          <a:p>
            <a:r>
              <a:rPr lang="en-US" dirty="0"/>
              <a:t>Types of multicore technology</a:t>
            </a:r>
          </a:p>
          <a:p>
            <a:pPr lvl="1"/>
            <a:r>
              <a:rPr lang="en-US" dirty="0"/>
              <a:t>Dual core: two processor CPU</a:t>
            </a:r>
          </a:p>
          <a:p>
            <a:pPr lvl="1"/>
            <a:r>
              <a:rPr lang="en-US" dirty="0"/>
              <a:t>Quad core: four processor CPU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B6429-0137-4DF1-8072-D973BC54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– Continued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05BD94DA-906B-4172-9760-17037E4E1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843" y="2070068"/>
            <a:ext cx="5236464" cy="30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5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8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xmlns="" id="{442DA2E3-C5F1-44FA-870C-6C60A4CE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6" y="743378"/>
            <a:ext cx="6307655" cy="34534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B535E2A-3D2C-480C-8824-95157C77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47" y="4457342"/>
            <a:ext cx="5505649" cy="560817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/>
              <a:t>Memory on the motherboard</a:t>
            </a:r>
          </a:p>
        </p:txBody>
      </p:sp>
    </p:spTree>
    <p:extLst>
      <p:ext uri="{BB962C8B-B14F-4D97-AF65-F5344CB8AC3E}">
        <p14:creationId xmlns:p14="http://schemas.microsoft.com/office/powerpoint/2010/main" val="1120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ACAA58-475A-4D3A-A21D-83EBE0A2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402BDEB-7B95-405F-B41C-6BFF8693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unit of ultrafast memory built into or near the CPU</a:t>
            </a:r>
          </a:p>
          <a:p>
            <a:r>
              <a:rPr lang="en-US" dirty="0" smtClean="0"/>
              <a:t>Store </a:t>
            </a:r>
            <a:r>
              <a:rPr lang="en-US" dirty="0"/>
              <a:t>frequently or recently access program instructions or data</a:t>
            </a:r>
          </a:p>
          <a:p>
            <a:r>
              <a:rPr lang="en-US" dirty="0"/>
              <a:t>Three levels of cache on a system:</a:t>
            </a:r>
          </a:p>
          <a:p>
            <a:pPr lvl="1"/>
            <a:r>
              <a:rPr lang="en-US" dirty="0"/>
              <a:t>Level 1 (L1) cache (primary cache)</a:t>
            </a:r>
          </a:p>
          <a:p>
            <a:pPr lvl="1"/>
            <a:r>
              <a:rPr lang="en-US" dirty="0"/>
              <a:t>Level 2 (L2) cache (secondary cache)</a:t>
            </a:r>
          </a:p>
          <a:p>
            <a:pPr lvl="1"/>
            <a:r>
              <a:rPr lang="en-US" dirty="0"/>
              <a:t>Level 3 (L3) </a:t>
            </a:r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F819A2-F824-4C9A-823A-30D50053B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458" y="1645920"/>
            <a:ext cx="3700541" cy="3931920"/>
          </a:xfrm>
        </p:spPr>
        <p:txBody>
          <a:bodyPr/>
          <a:lstStyle/>
          <a:p>
            <a:r>
              <a:rPr lang="en-US" dirty="0"/>
              <a:t>RAM is temporary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/>
              <a:t>Volatile </a:t>
            </a:r>
          </a:p>
          <a:p>
            <a:pPr lvl="1"/>
            <a:r>
              <a:rPr lang="en-US" dirty="0"/>
              <a:t>Data stored in RAM is lost when computer is turned </a:t>
            </a:r>
            <a:r>
              <a:rPr lang="en-US" dirty="0" smtClean="0"/>
              <a:t>off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3" y="1645920"/>
            <a:ext cx="3125787" cy="234434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DE4A5-A698-47CD-8A71-42D98C0A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(random access memory)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29" y="4207240"/>
            <a:ext cx="2946692" cy="20116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5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4D4044-3B18-4958-AE40-5F3ED4F7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computer?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351E4-B3F5-491F-AD13-D8A470D3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459" y="1645920"/>
            <a:ext cx="3378808" cy="3931920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device where all files, images and other different files are </a:t>
            </a:r>
            <a:r>
              <a:rPr lang="en-US" dirty="0" smtClean="0"/>
              <a:t>stored</a:t>
            </a:r>
            <a:endParaRPr lang="en-US" dirty="0" smtClean="0"/>
          </a:p>
          <a:p>
            <a:r>
              <a:rPr lang="en-US" dirty="0" smtClean="0"/>
              <a:t>Non-volatile</a:t>
            </a:r>
            <a:endParaRPr lang="en-US" dirty="0"/>
          </a:p>
          <a:p>
            <a:r>
              <a:rPr lang="en-US" dirty="0"/>
              <a:t>Acts like file </a:t>
            </a:r>
            <a:r>
              <a:rPr lang="en-US" dirty="0" smtClean="0"/>
              <a:t>cabinet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3" y="1847088"/>
            <a:ext cx="3125787" cy="239189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6E7B0-D325-4E0E-A9BE-FB21F352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</a:t>
            </a:r>
            <a:r>
              <a:rPr lang="en-US" dirty="0" smtClean="0"/>
              <a:t>drive vs. Solid State Drive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31351E4-B3F5-491F-AD13-D8A470D3F87D}"/>
              </a:ext>
            </a:extLst>
          </p:cNvPr>
          <p:cNvSpPr txBox="1">
            <a:spLocks/>
          </p:cNvSpPr>
          <p:nvPr/>
        </p:nvSpPr>
        <p:spPr>
          <a:xfrm>
            <a:off x="4623859" y="4531167"/>
            <a:ext cx="3378808" cy="1361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Hard drive (above):</a:t>
            </a:r>
          </a:p>
          <a:p>
            <a:r>
              <a:rPr lang="en-US" dirty="0" smtClean="0"/>
              <a:t>Contains moving parts</a:t>
            </a:r>
          </a:p>
          <a:p>
            <a:r>
              <a:rPr lang="en-US" dirty="0" smtClean="0"/>
              <a:t>Slower, but cheaper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31351E4-B3F5-491F-AD13-D8A470D3F87D}"/>
              </a:ext>
            </a:extLst>
          </p:cNvPr>
          <p:cNvSpPr txBox="1">
            <a:spLocks/>
          </p:cNvSpPr>
          <p:nvPr/>
        </p:nvSpPr>
        <p:spPr>
          <a:xfrm>
            <a:off x="1185255" y="4502235"/>
            <a:ext cx="3378808" cy="1361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Solid state drive:</a:t>
            </a:r>
          </a:p>
          <a:p>
            <a:r>
              <a:rPr lang="en-US" dirty="0" smtClean="0"/>
              <a:t>No moving parts</a:t>
            </a:r>
          </a:p>
          <a:p>
            <a:r>
              <a:rPr lang="en-US" dirty="0" smtClean="0"/>
              <a:t>Faster, more expensive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4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unit</a:t>
            </a:r>
          </a:p>
          <a:p>
            <a:r>
              <a:rPr lang="en-US" dirty="0" smtClean="0"/>
              <a:t>Storage devices</a:t>
            </a:r>
          </a:p>
          <a:p>
            <a:r>
              <a:rPr lang="en-US" dirty="0"/>
              <a:t>Input device</a:t>
            </a:r>
          </a:p>
          <a:p>
            <a:r>
              <a:rPr lang="en-US" dirty="0"/>
              <a:t>Output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Communication devices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unit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3" y="1646396"/>
            <a:ext cx="6425184" cy="393192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9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D8F39-272B-44F5-A2D1-BF41FD9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System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3D57C-3AAC-427B-9682-8478A332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Cooling fans</a:t>
            </a:r>
          </a:p>
          <a:p>
            <a:r>
              <a:rPr lang="en-US" dirty="0"/>
              <a:t>Internal Speaker</a:t>
            </a:r>
          </a:p>
          <a:p>
            <a:r>
              <a:rPr lang="en-US" dirty="0"/>
              <a:t>Drive bays</a:t>
            </a:r>
          </a:p>
          <a:p>
            <a:r>
              <a:rPr lang="en-US" dirty="0"/>
              <a:t>Expansion slots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7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System Unit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3" y="2517785"/>
            <a:ext cx="4395663" cy="22860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-72421" y="201573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Courier New" pitchFamily="49" charset="0"/>
              <a:buChar char="o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xmlns="" id="{23D2B2A6-74C7-4223-88AC-FF495A4C9C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39" y="1786265"/>
            <a:ext cx="4214736" cy="3017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D46C93-3B9E-4074-952A-CD5F897AD691}"/>
              </a:ext>
            </a:extLst>
          </p:cNvPr>
          <p:cNvSpPr txBox="1"/>
          <p:nvPr/>
        </p:nvSpPr>
        <p:spPr>
          <a:xfrm>
            <a:off x="333553" y="4825441"/>
            <a:ext cx="4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 system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B328C7-32FA-46FC-8104-8C107999454C}"/>
              </a:ext>
            </a:extLst>
          </p:cNvPr>
          <p:cNvSpPr txBox="1"/>
          <p:nvPr/>
        </p:nvSpPr>
        <p:spPr>
          <a:xfrm>
            <a:off x="5221996" y="4850373"/>
            <a:ext cx="24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system unit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Printed circuit board that contains the electrical circuitry for the computer.</a:t>
            </a:r>
          </a:p>
          <a:p>
            <a:r>
              <a:rPr lang="en-US" dirty="0"/>
              <a:t>The majority of parts found on the motherboard are integrated circuits – miniaturized billion of transistors.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Components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Interface cards </a:t>
            </a:r>
          </a:p>
          <a:p>
            <a:pPr lvl="1"/>
            <a:r>
              <a:rPr lang="en-US" dirty="0"/>
              <a:t>IO devices and display devices</a:t>
            </a:r>
          </a:p>
          <a:p>
            <a:pPr lvl="1"/>
            <a:r>
              <a:rPr lang="en-US" dirty="0"/>
              <a:t>Expansion cards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CPU </a:t>
            </a:r>
            <a:r>
              <a:rPr lang="en-US" dirty="0"/>
              <a:t>- A large square chip covered by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heat sink</a:t>
            </a:r>
            <a:r>
              <a:rPr lang="en-US" dirty="0"/>
              <a:t> = A heat dissipating component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6" y="2943897"/>
            <a:ext cx="2693464" cy="20116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7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042E5-C00A-4D2A-B91D-A9B48E3E2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CPU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Network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/>
              <a:t>IO devices and display devices</a:t>
            </a:r>
          </a:p>
          <a:p>
            <a:pPr lvl="1"/>
            <a:r>
              <a:rPr lang="en-US" dirty="0"/>
              <a:t>Modem card</a:t>
            </a:r>
          </a:p>
          <a:p>
            <a:pPr lvl="1"/>
            <a:r>
              <a:rPr lang="en-US" dirty="0"/>
              <a:t>Video Card</a:t>
            </a:r>
          </a:p>
          <a:p>
            <a:r>
              <a:rPr lang="en-US" dirty="0"/>
              <a:t>Expansion cards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2CB424F-26DC-4775-A2F1-DAE546975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30" y="1874520"/>
            <a:ext cx="4252094" cy="34747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Motherboard?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6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What’s important when buying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20D59-58AB-4D9F-A922-FACB7590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important is the Processor speed?</a:t>
            </a:r>
          </a:p>
          <a:p>
            <a:pPr lvl="0"/>
            <a:r>
              <a:rPr lang="en-US" dirty="0"/>
              <a:t>How much RAM does a computer need?</a:t>
            </a:r>
          </a:p>
          <a:p>
            <a:pPr lvl="0"/>
            <a:r>
              <a:rPr lang="en-US" dirty="0"/>
              <a:t>Which type of drive is best?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7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2AA7403-2BF9-47AE-AA06-B3E251D6C9CF}"/>
  <p:tag name="ISPRING_RESOURCE_FOLDER" val="L:\Shared\Courses\CS 10001 Computer Literacy\Content Dropbox\Module 1\Lecture 1\PowerPoint\Lecture1-CS10001\"/>
  <p:tag name="ISPRING_PRESENTATION_PATH" val="L:\Shared\Courses\CS 10001 Computer Literacy\Content Dropbox\Module 1\Lecture 1\PowerPoint\Lecture1-CS10001.pptx"/>
  <p:tag name="ISPRING_PROJECT_FOLDER_UPDATED" val="1"/>
  <p:tag name="ISPRING_SCREEN_RECS_UPDATED" val="L:\Shared\Courses\CS 10001 Computer Literacy\Content Dropbox\Module 1\Lecture 1\PowerPoint\Lecture1-CS10001"/>
  <p:tag name="FLASHSPRING_ZOOM_TAG" val="74"/>
  <p:tag name="ISPRING_PRESENTATION_INFO_2" val="&lt;?xml version=&quot;1.0&quot; encoding=&quot;UTF-8&quot; standalone=&quot;no&quot; ?&gt;&#10;&lt;presentation2&gt;&#10;&#10;  &lt;slides&gt;&#10;    &lt;slide id=&quot;{A466269C-90EB-4139-AEA3-3CEF0C1BB446}&quot; pptId=&quot;256&quot;/&gt;&#10;    &lt;slide id=&quot;{729B875C-A12E-49FB-80AF-A2146978EE78}&quot; pptId=&quot;319&quot;/&gt;&#10;    &lt;slide id=&quot;{1B6312DA-AE5D-4080-B2E5-B497A29D900C}&quot; pptId=&quot;265&quot;/&gt;&#10;    &lt;slide id=&quot;{1FEC8B71-BA43-4950-A2AB-618DD4714838}&quot; pptId=&quot;258&quot;/&gt;&#10;    &lt;slide id=&quot;{0969F5EE-3CB6-4A8A-9D51-9525C971B561}&quot; pptId=&quot;324&quot;/&gt;&#10;    &lt;slide id=&quot;{22373EC9-C7B6-42AF-92CC-C153AD527596}&quot; pptId=&quot;266&quot;/&gt;&#10;    &lt;slide id=&quot;{587EA6A9-13E3-4DA1-8436-5A841C11F373}&quot; pptId=&quot;274&quot;/&gt;&#10;    &lt;slide id=&quot;{19F73CA1-2F6B-4D5B-AE2E-BBDC22FB7913}&quot; pptId=&quot;275&quot;/&gt;&#10;    &lt;slide id=&quot;{B279079E-AD7A-41D3-9FE5-EA70B07755A2}&quot; pptId=&quot;320&quot;/&gt;&#10;    &lt;slide id=&quot;{FCE55C60-1716-425B-B3A2-0BC2F398FAC1}&quot; pptId=&quot;325&quot;/&gt;&#10;    &lt;slide id=&quot;{FF2FAA96-A89E-4FB0-AAEA-60F6551744B5}&quot; pptId=&quot;321&quot;/&gt;&#10;    &lt;slide id=&quot;{5B6655AF-C263-4A8E-A532-A0C4DA342335}&quot; pptId=&quot;322&quot;/&gt;&#10;  &lt;/slides&gt;&#10;&#10;  &lt;narration&gt;&#10;    &lt;audioTracks&gt;&#10;      &lt;audioTrack muted=&quot;false&quot; name=&quot;Lecture1_audio01&quot; resource=&quot;78dfafae&quot; slideId=&quot;{A466269C-90EB-4139-AEA3-3CEF0C1BB446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2&quot; resource=&quot;22f7819d&quot; slideId=&quot;{729B875C-A12E-49FB-80AF-A2146978EE78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3&quot; resource=&quot;a306f755&quot; slideId=&quot;{1B6312DA-AE5D-4080-B2E5-B497A29D900C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4&quot; resource=&quot;e6571a72&quot; slideId=&quot;{1FEC8B71-BA43-4950-A2AB-618DD4714838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5&quot; resource=&quot;79c533e7&quot; slideId=&quot;{0969F5EE-3CB6-4A8A-9D51-9525C971B561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6&quot; resource=&quot;718ed4b5&quot; slideId=&quot;{22373EC9-C7B6-42AF-92CC-C153AD527596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7&quot; resource=&quot;a52814af&quot; slideId=&quot;{587EA6A9-13E3-4DA1-8436-5A841C11F373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8&quot; resource=&quot;87299c05&quot; slideId=&quot;{19F73CA1-2F6B-4D5B-AE2E-BBDC22FB7913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09&quot; resource=&quot;aedb1ff1&quot; slideId=&quot;{B279079E-AD7A-41D3-9FE5-EA70B07755A2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10&quot; resource=&quot;65750b4b&quot; slideId=&quot;{FCE55C60-1716-425B-B3A2-0BC2F398FAC1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11&quot; resource=&quot;8fe02bf7&quot; slideId=&quot;{FF2FAA96-A89E-4FB0-AAEA-60F6551744B5}&quot; startTime=&quot;0&quot; stepIndex=&quot;0&quot; volume=&quot;1&quot;&gt;&#10;        &lt;audio channels=&quot;2&quot; format=&quot;s16p&quot; sampleRate=&quot;44100&quot;/&gt;&#10;      &lt;/audioTrack&gt;&#10;      &lt;audioTrack muted=&quot;false&quot; name=&quot;Lecture1_audio12&quot; resource=&quot;50f2c95e&quot; slideId=&quot;{5B6655AF-C263-4A8E-A532-A0C4DA342335}&quot; startTime=&quot;0&quot; stepIndex=&quot;0&quot; volume=&quot;1&quot;&gt;&#10;        &lt;audio channels=&quot;2&quot; format=&quot;s16p&quot; sampleRate=&quot;44100&quot;/&gt;&#10;      &lt;/audioTrack&gt;&#10;    &lt;/audioTracks&gt;&#10;    &lt;videoTracks/&gt;&#10;  &lt;/narration&gt;&#10;&#10;&lt;/presentation2&gt;&#10;"/>
  <p:tag name="ISPRING_SCORM_RATE_SLIDES" val="0"/>
  <p:tag name="ISPRING_SCORM_RATE_QUIZZES" val="0"/>
  <p:tag name="ISPRING_SCORM_PASSING_SCORE" val="0.000000"/>
  <p:tag name="ISPRING_ULTRA_SCORM_COURSE_ID" val="59DDB1A0-F9C1-4593-BAA7-1C18998C2C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MGwki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GVf10rbtX0b2gQAAGQSAAAdAAAAdW5pdmVyc2FsL2NvbW1vbl9tZXNzYWdlcy5sbmetWO9u2zYQ/16g70AIKLABXdoOaFEMiQNaYhwhsuRKdJxsGARGYmwilOjpj1Pv055mD7Yn2ZGyHbtJISkpYBkipfvdkXf3u6OOT79mEq14UQqVn1gfjt5biOeJSkU+P7Gm9OyXzxYqK5anTKqcn1i5stDp4PWrY8nyec3mHO5fv0LoOONlCcNyoEcPYyTSE2syjO1gPMH+dewFoyAeuiNrYKtsyfI18tRc/fTrp89fP3z89PPxu41cF5hojD3vEAgZpI/vOwD5NAy8GNCIF/vkiloD/d9PLphSz/WJNdjc9JOehOTSGuj/VrlpGBKfxpHnOiR2o9gPqNkLj1DiWINrVaMFW3FUKbQS/B5VCw5+rETBUSlFah4kCibymrcpc4Ixdv04JBENXZu6gW8NIlUU67cGltXVQhWgrkSpKNmN5KnRCRFjni8LXoJqVkFEIfhVCwFvqoyJ/Khd9cz3AuzEeDKJxySK8Ag2l+4WBUgH8PeiWsCzlKu3oOI+l4ql6LbgABhEiC2XUiTNmyJaFtrCiWTrVitCPHP9UUyDwIti4jvbGWtA8hQ5BdOL7YkS4oiEAFCwkhfPkI1NrBtxhKXsh3Dujs49uKg24VzMFxKuqq8dEwKRMOF5mxREKgkhxqNoFoSO3jRQhRhasrK8V0V6EKX7/mwDdn07gESw6R441RhbYIgPAexVFDyp2sA8PPXt83hIfbgdEthcj9V5sugoBxnyZJDuh2QNvtoPvNb436DFw+AKUhwYKegjEVwAEV30kbgmEZAHidpkfHzpjrCmAk0+W2bYMk/CdKLLNWJJAnLapSuh6hJm9JYAPxgOKvtpiciXKUSSi70n+K0BBGebGJqLFQcTirQ9ooFtbeLomP4ydX+Pz7DrESeGIAfqiakpA1oZA+LMVYWYlEovAPSydMXyhKMbnjDt2DW8lorUvKYD0FjyVy3+RqzakO6bDV/7Drl6c9TTtAOKf2xhVpdgXlXxbFm1qd4z/zlW6GT7rgldlv48/ZFNfBy6wXedlLF146QunilFVsumFrzYPzvL+vqo1YgX7lR3b/1oS6KG9IcusNZQqO4SBJoNXdigP5DdpVz/DBRNmtoBxcXNb3vo9IMNgK/QczEuYasOTLjUnN9dfkaGkUuhcMz4TSmq1q7MZGPjoKddm0AbLHnFH5Lxht8q4DHJ2appzqA8Gk+3OnSv9zuoF9SlHpjsA+B801eVSIoM7E87YE7HZLsDDc0frGSmapma5JXizlA97G2d8cdd5W2hMjMrWbkN3qbSnL7EimZxYaN00qMv2eVfZ//spd/zvRQRHEInYmPf1u2LrXNVdhSCFNBb4dFo2/1ALmSsShZQVm9VnacdgZqjjEPOMIBt1hxxViSL//75tyPGN5Y0s2gz+1svEN2XAQuSHdgfvqp4+WcbCMXDQzkz6CK1Ofpt5TqeBKkLUfhDjlisKS2ZymDqqF0vBPnGaZhSbJ+PIQ8iE/aqLpL2Lm0fYYzDC+AyczywBmNW3AERUqVkLxSz1ToAq37aH07fdSVFzvvIvqyU6AVTdxJjxzGfIiD54KR519TMFI46yeabhFTzzmD2OfaBZ7/B46mo+gKGhOw+NejjtDm6enA2hgDqkJWmtG1ZDIiiGT/QxOpxpduNSvM96Pjd3ueh/wFQSwMEFAACAAgAZV/XSvkED1hgBAAAxhQAACcAAAB1bml2ZXJzYWwvZmxhc2hfcHVibGlzaGluZ19zZXR0aW5ncy54bWzVWN1u2kgUvucpRl71spi0yTaNgIgkRkElQLGzbbVaRYN9wLMZz7ieMSm92qfZB+uT7BmGEAj5GbrLqlUUJYzP+c7/NwfXj79knEyhUEyKhrdXrXkERCwTJiYN7zJqvzz0iNJUJJRLAQ1PSI8cNyv1vBxxptIQtEZRRRBGqKNcN7xU6/zI929ubqpM5YV5KnmpEV9VY5n5eQEKhIbCzzmd4R89y0F5CwQHAPzNpFioNSsVQuoW6UImJQfCEvRcMBMU5W1OVer5VmxE4+tJIUuRnEouC1JMRg3vl8OW+bmVsVBnLANhcqKaeGiO9RFNEma8oDxkX4GkwCYpuvtm3yM3LNFpw3tde2VgUNzfhJmD29ipgTmVmAShF/gZaJpQTe1Ha1DDF61uD+xRMhM0Y3GET4hJQMM7i67CbucsuOr1oyC8Oo8uutaHLZSi4GO0hVLUibrBNvKu8INhEAa9KBhenXT6W2q4O3WnE1y0Ot0tdT4EJ2En2tZSr3WxrcrgvN9z0zn/NAiG3U7v3VXU73ejzuBOCxtxrY/q/nqj1bEhZVnEoO4a73Y+B6nU8l7/KdDID5wWE4hkm2H7jylX4JE/c5i8LylneoY0UkMauQbIWyqHWA9Nvzc8XZTg3cFZQHQNjS2Haa92sJymt/tr0fvW/EpkDztap1rTOMXBw6Dn3tX91aNbsbEUa9NlPpOR5MkyJshGkPRoBit8El4z0UbJPY+MsRIco+3nIEhIBXIY05iBeAmgypHSTM+5q72QbhWMcoJ4SLJALsKNjMQpLTBOtXq+SL4hjrj5e09qUH/YhNijx0SDjDLuIvgBRoppcBE9YdIJUZY8ITNZEs6ugWhJsFxlhv+lQFZ5kIwLmc1Pkao1UZxhXqYMbiA5djH0CU1kJWrivZBz0NbC55J9JSMYywJxgU7xFsFzpix+dSvgnCp1B0pvfXxh2a3TOws+vjAB0mRKRbwlOLYmZLneBT7F2IVEE5xLzOYKBGYmpqWCeX0SlszFXMKsfn9FFMtKbiv+X9dlBXqH1dmNFTqzNXIpzLMeOJtN6XQ+k2bO5tA4jQxLYjHxQYwcx0QJroAxFUQKPiM0xstEmQmfMlkqPLGzbKHVdzloVQkTc1cnSMVorEigcEGr7b16vX/w65vDt0dV/9tff798UmlxwQ44NdbsDXv66OLjpnVv/XlG6dElyFlvWzefWIicNR9Yi5x17y9HzoobK9Izmk8sShu6bVlkZvqTjXo+vDMvNpTN27vum83i4UVjvhL9qHtGGLSGp+cEs33ZjcIjl1nrSSQ0Hac4rGPzNctFp38ZYUkCJ3iTeRdBbJHfnACxiE6M5Ga213cK+J2L1NBuS4OVTcnJBbxSJ/aKwEuVswy3uuSnoMnHxmqXDLsz5vlf2ONff02x9LMj9gBaxCk20s6a76dg6F2m+EfKmv20fMuw9lph+VV9/b2XeZIxwTLMpVnwli/Lmgf7tbr/8KNKBdHW3z02K/8AUEsDBBQAAgAIAGVf10qQHn8g1wIAAJEKAAAhAAAAdW5pdmVyc2FsL2ZsYXNoX3NraW5fc2V0dGluZ3MueG1slVbbbqMwEH3fr0Dse+le05VIpDbNSpW6bdVWfTcwASvGRrZJN3+/vhY7CQmLFQnPnDMz9lxILjaYLj4lSV72nAOVr9B2BElICiTgAbUwT/FLxzGtk8fl7Sp5ImgHPPGwNLNkRhh/ASkVTmiJlyW4mqdFLyWjFyWjUnm4oIy3iKSLz7/Nk2cGeY7FtsCnctaohMHNzDxTKM7Hj5leY4SStR2iu3tWs4sClZuas55WZ0Nrdh1wgulGIS9/zZarUQcEC3knoY1iWl3pNY3ScRACdEg/V3qdZRFUAPGeLs0zkTO4On36PdoWCywN7fqLXmO0DtUQX/LVtV7jeKqsx1mZ6XWaIOGvVNBvX/UahZrKj43fftdrlMG6vvufGuk4q/WFxpzTSfzgEIYq1X46qku9zhL0gbSjs1lw12POehuA3GvY97luV87Ik77XvYGgk14QWEjeQ575ndWJhr0/9lL1ByzWiAgFCEUDSM+fJ9QLbyaWDbhneMe0Cm05yQB5Y6RvYWkDDszF8gG/XN6YWRFAP0RBgBy2B7hAOCAf1LUeIAPhgHwhuIJHSnYH8H2N5fgU3yCXzNO3r7RAkdpWTut3Xqs93evGFYFrJ/CYllWwEDqcV9yCzlqeGZkNKTuIKadoi2skMaN/NK7YmcOIPNtTuEo7Xle5xJLAsXIzMaohHdaA2cfV6LRxOdqPwnA4u0+kmuHzFEmJyqZVHyWRJo43T40d+zk8pOgxqfDA7+iaTSW1iG+AvzJGJvuhTMJkMLPNNQbPs+AW8uz4PefOyLEE0L4tgK9U3jD4wollFtfguiHqJ98wvEPllS4xI1pLlY2yRxEmH/BA4soAEC8bX7d2YzVtTyQmsAXf/IHAHHnsbLlQdTpWctfyHtYy6BMnmFSUblYMtRLPkEB+BP+moooM72nOT2GJCmHOFXW+H8JDKNFY9tNMl17o3QpcKUWWlf7wApVQ/xX9B1BLAwQUAAIACABlX9dKCrEgeUsEAABXFAAAJgAAAHVuaXZlcnNhbC9odG1sX3B1Ymxpc2hpbmdfc2V0dGluZ3MueG1s1VjrctpGFP7PU+yok59BOHEahwE82BZjJtwKcpNMp8Ms0gFtvdpVtSsI+dWn6YP1SXrEcjXYXjKlbsfjsVnO95372SNVLr/GnEwhVUyKqnNWLDkERCBDJiZV585vvL5wiNJUhJRLAVVHSIdc1gqVJBtxpqIBaI2iiiCNUOVEV51I66TsurPZrMhUkubfSp5p5FfFQMZukoICoSF1E07n+EfPE1DOksGCAH9jKZawWqFASMUwtWWYcSAsRMsFy52i/FbH3HGN1IgG95NUZiK8llymJJ2Mqs4PF/X8ZyVjmG5YDCIPiarhYX6syzQMWW4E5QP2DUgEbBKhte/PHTJjoY6qztvSm5wGxd19mgW5cZ3mNNcSYyD0kj8GTUOqqfloFGr4qtXqwByFc0FjFvj4Dcn9rzo3/nDQat54w07X9wbDW7/dMjYcAfK9z/4RIL/pt7xj5G3pe31v4HV8rz+8anaPRNgbtcF47XqzdSTmk3c1aPrHaurU28dCerfdjh3m9kvP67eanY9Dv9tt+c3eBoWFuFNHFXe30CpYkDJLA1Cbwlu1Zy+SWj6oPwUaxwOn6QR82WBY/mPKFTjktwQmP2WUMz3HKVLCKXIPkNRVAoHu5/VedXSagbOhM4RoGipbN9NZ6d26mz6c73jvGvVbnh02tEK1pkGEjYdOL6yruNtHK7GxFDvdlX8mI8nDtU8QjyDs0Bij3GsIh4wx9Bzd6yYgyIAKnFlMo8vBGqGykdJML2ZVYyldTxnlBOcRDlUg7cFeCIKIpuiY2j5fRjufFEHtl47UoH41ETBHj4l6MWXcRvATjBTTYCN6xaQVo8x4SOYyI5zdA9GSYH6yGP+LgGwPPjJOZbw45VRpojjDuEwZzCC8tFH0BVXEGSLxHkg4aKPh94x9IyMYyxR5gU7x1sBzpgx/8SjihCq1IaUrG1+Zcdbs3HifX+UO0nBKRXAkOdYixIk+BT9F34VEFZxLjOYWBUYmoJmCRX5CFi7EbNwsfn9GFIszbjL+T+dli/qE2TmNFjo3ObJJzLMWWKuN6HTRk3mfLaixGxmmxHDiFwGOPyYysCUMqCBS8DmhAd4eKu/wKZOZwhPTy4ZafZeBBkqYWJg6wVUOlaUhpDZspbM3b8/f/fj+4kO56P71x5+vnwQtb9Qep7k2c6VeP7rp2KEe7DvPgB7deqxxx5r5xAZkjTywB1ljH25D1sC9negZ5BOb0R62IdM47/5wL5+Hl+TlSrJ/e1fcfJU4vFksdqAHi8Xo5TaLgVfvX98SjO9dyx+UbbqrI3GE6SDC9hznT1I2mO6dj0nwrOjzWNsIYlH8bEWIabOaQXZqO10rhz/aSPXNftTb2o2sTMBLdGIuBbxGOYtxjwv/F4PxsUY65Uw92az5V+bFwScR9uTAMCPmRPMCaBpEWDonK7eXm8IvF9X/UqDMp/Xbgp3XA+tH7t33VwU8330ZWCv8DVBLAwQUAAIACABlX9dKdRshn4YBAAD/BQAAHwAAAHVuaXZlcnNhbC9odG1sX3NraW5fc2V0dGluZ3MuanONlMtOwzAQRff9ishsUVWeAXYVLRJSF0iwQyzcdJpGdezIdkJD1X+n475iZ0LxbOKb4zuesex1L9oOlrDoKVq7bzd/8+dOA9SsLuHS10WHnqPOjMhm8JHlIDIJLECqw9KjvDkRlDGTznRav6OtafgxhX/mXJgmXhAWmtAMtbgiwG9CWxHaj1fZvqpdRY02T0trlewnSlqQti+Vzrlj2MWLG80CA1hVoM+gc56AZxq70UWeHO9ijCaXqLzgsp6oVPWnPFmmWpVy1pV/URegtwe+3AGDx/h57NmJzNhXC3mYePyA0U0WGoyBfd77MQYJCz4F0fAduPEH6hm3CwroKjOZPdDDK4wmXfAUWl16GGL4mNx6tboZY7Q5Cyu7I26uMTxC8Bp0y2p0i+GBqiiLfxxgoVWKHWmh7Z4fUaH4LJPpPvUAg+Rws2jb1b1ToW77I+ZdIRVcoQV1c/Oul4O69oFmj4ZeXhPknRBLBbUXSYmKWE29VRX5jNjwGcH5Z/R1bitVUFpv8wtQSwMEFAACAAgAZV/XSrq4SRr2JgAAfTwAABcAAAB1bml2ZXJzYWwvdW5pdmVyc2FsLnBuZ+17eVRTV7gv1ha0RhBpKwgElYp1YlSmQFIFDVaEqq04AAERwUKIgAYChGixIEUI1AGUIVK0aFWQKWFMRJCEMSJqSA4kYgKRQoghTCED9wQh9t5311333bXueu++1z+yTs4+e3/z99vft0+S+r0XcuXnaz/X0tJauc/D/ZCW1qcWWlqfXFqmDY4ApbA34GVJ9CHkbq2SLpNh8ObTkF0HdmlplRFXKAI/A++Xn/U4Fq2lpduk/iyhY+6d0tJyWb3PfdcPsf6i/hNpd4f95uZcLMwu6H2bY75LW+I+63nH9cXzLRGwr5fc3bms8fXt3TmXV59zmfmsbKfOFtP1q9C77U9bOHnsSG9eHmlRVJQ1O4e4XtsSNpbw06s/Sn/M/bHUof7en1VjVQ9KamvHMP1hr+QZf3AT5aIiTALfGIlS/uVDxKukJB1Qttj1QV2ZN91O60WLdS1Uk6i5Kn9DcDjgbse6vfSkVAdubFHEMnDgsd7NPSZ6FlycML92CXj/BB5sIaG60Iryl6ufet/cVy9uR6miXA3Uq0m2V2NRsKXg1zdbDD3BixarJeAT8FJtr62e8KTKJkc9WpLe+Cl4OYu23JkTK6piZXBj+elFFG7ciMdv5V+dOsDgPH8N0dK60OMbay35xSph4F1+DNeJbZp1Z25rmNvry2QsuHrHGqhnghDGc2J/lnXHbFuY+wkYOHprhZ7F18MPORxQ2ueGnh7H/eeH1yYt39ceFgaq/m2Q9fozOLQIHAyFWHy9vfSRKfg1vfHSncGqKlD02zY5mZX1HzhoG/x2g/VaF5SkJWD3i/H/q4k6+zBJCETc5CsfIhSRmDDxpjHpsGvcxLvYOhaKoBT8Vpu2uOh5V4ELLsrlbOzw3WzLUW5DPN3tVwdeglTAOefz0wLjwuPan1vRFFGmjr4/lGxCHjf8vi9/UdJ3roObDafFvNKlyWuum38T9WmyLm1RijgKZOUR041l+zMKngdqtKS74mcrdfWnnp19+3hRtUJ+McZX4JHqsjFIznLcUEwRefPPmKacWDBCKsxfBXmHS17Ntwo/JfcbVKQpNuoRjkxYL66PpMNGfrG0q6wezVqJi2McY5EuptBeR8Yualnd1DDetvX8UetT986+1l8dcr2wqQhJ/GtSzwmV8qOGyXFtXbSHNSjGdaRt3uTLjBBmQX74fbd7C6ZuNkWzDkKMvnuYKEqBOGEbHE9rr3HOWzREX2OX8/GTKMJ286YMbHxTGhzt7lC8aImYx4rz6faGl/FmNY9HPNLpRDNS+F3AX8O5t4R2rUyM4N0sPlcJpPdZme5d9PRYAPqbVT6Tznp6ZvCHFDPVuXeBLxcs+TbjOi2xW/uTrOJY3z24lWlY+UBptMnHlUfr/FEned58Q1GcfseDtRmhNI05gubNsW6Vz7E6JUPZIyrVqNgesNvnoEauG42XSn7XKLEtabnfno/kHQasTo7GSdr7EP0qjRXKsMqa5w/Wfj4TXZiC0tA5arysuSlFz5vciyFCXf+kmGGosqHWI7WdGomS+mkEmu5n/omywa1GEAGWI+LVxYhPreif+mhgf/zkK2fDy/PWqyJhG2aGqJgTPj4frSgVMkcCAhhph8eKTNIjOd2ry0qBV69YGntNgXngbHLZ5VWQmfcwI+xoJZDW94fuRy9V+hHK7Y7obcI2vAl2wc9OnNpvuluj71ncgRT7rw3HK9PW4OP2JBsXN/QOZRY5nDv6McjyJ2/pZUmlJ29mb0buytt57aiN4nnnA41trdwuViQbZC1pwpEiJKPsivzSTTbx44LW1rvnPDT5KFlXuHLlrfjpMVOav7tqVHikYO1vUmDwlu/elGOLmGCabb6G8z4AZdv3fOD1Yl6JbxT/VLn+6U9O5btT/BZnNhTXDzUfszqKO4bbvoLw1UTEYvDsrqpXuRlb+h7xh9gRPnOPKdJARxVkNaijfahjKeRrhdPzukX7Ls8/pv2F089v6wmR5t5sRtoJOEGlEKw9x9LAxOH2LN01SoPbFTa339eujildJDl70dYj9v2bXab2vkeSjUups3+1bn/3XJP7MYAQJTBUBGfULQbe8u24rPa0cR9n3TqNb+pNNkayWZmxB53i3rIrQjZNu6f8oPF839VN3n89ebMNp0ztqRQxf6PNFDb9qbH7dit3dvKnBwqwWSKmXIio8EuG1vjWUS28N3YPaJJJF1tQ6F5wOiuwEZeiX3ydlcXQ16+hYmF2TalN9zWkRlzcUk2G3/++NBUtxF88QDg0Yb2ofmRKG2k4vOnCwBbVtRD/0fGHa4AJoTuGoAkgD6eTgayezbbbGKh31b9GocZ4NJQYKUj0f4XvTtRQQXJ2LmPgjL7yDQ5ZuamEDz/jpyHwLU7SSpaaOTkHTo7sy6NAoFhlajeSCAVBCjiyaIulVt6poTBlpEGBbdZAcwkr732cAaVi0Yw63JLi/X3X8lUVyZsKXkTKNWyfiOI+px+Iv9Vcggi6hbD7E9DA4tLtpcaRHNQA4/CmiLcHl9X5Y56ihqv9FgPW8XmUuzvQSNzkXZAXfr6izfpuP4/xfDdFk1U6RzOSQ2HTWUUbI6LqtLcwC1xh7O8cGjSPe9HcGt7kF18gD/QVLOa6yVGn4ydZYfv7kk12Rso1KB8gmh35ymGyaiNZFPcoNXeK5f7y47PBe5fJbqSibyIOq6GSaB7xFvVFd7zm+beD3j+RTWWxihlJ6xFKUbE36TVd32mLu4MmxHRelrBOM3rMI04UmyojT/hv5VtqoOOCs2iPlZhHI5Q/E21B4irpBk7O7g4UzdIX6+GTA5kFt6I02RC5zpTT47i3oCsSFvYfDGmZjh+GKs5nAMc09n533cf/PmxMjRBXH0VgRJHPknT0vMjPD2iQZMnE+4GmWj405XvtVaKyweGttTc17rhQzueatKFKYscF+/AJA+ctIk7/ny1F7hXA8XETbVtLTeJVClnr/dq/NIh+u8A1HjvxYr+VKYj13G5QzQwoPCF2YnaklBQeaQfQlcaktLRrhe6WdtoGtdSP64byJaOjQj7EQr1fGCuBuT7aK7/T1lmB7trOtR83o9ucrplcDBWXwAHxIQPRBUA2j9vD3tZ4tmHVKFSHXHGlBxkkZ2R9Jr1tDmRIo0xrSrqrGyDftdhL0fBERTX07uMRlUC5XphOt8+WDjGfxXbUcCVHydOT3UVIsDQWiTqJDf03XmviRLuq38hssLKsKL845pQOrDgYmeCS/lallIvHroUctTZzymwfUpRFQ/lR/GG9mpK8AtFQ/nSfv8CZHkzXN8lqHxzn13eXyO282icFtcL1T0PlNQx6TYbJLtuIsL7Sa/I8Ih2dMdIh45eltwseTWkKJOOX2BCX4OK4xD/dsQ8p3iKGFw7bKxyXGFoLnKPO7doKG5eGuQuUuMuZQPugsCXTvEqe8FrZGhx9E7LH68FKi/Fqodw5eUuRTazhYPQ1qbBoy3iiVy6CcBz1kUOvESkYGc81wtAkzDP8iUCu5dKLoy+Fovqr8AgM1VdQebBkE9DZyWowXXenYow5E+sDjHTSgfZwCttffIZix1sj0oCCwz3yVdp22Ct2hGVxer6IXe+XYcnI0uPf1z3Tx52K4ivOcUTpaA4ePqK6QoypauAm5I3kARFXR/Io7ESXtdMH5JpkWPmnSIBp95rsbTQLfmPtHzbwMKrZPdmgJmPqhxS0aGrIVI4lMWsRNaPHki6KJof4oszAuk7sqixz9/HKq2iA1f189m8B46Ui23/DoAMsVA5QUFDYaAgRzJJL19uwIqyK0ToG0jD7vPOEkp+ssy7uT14lVTLkNZi6ZJs4yUcSZBjnkf03Hvxf1kUnCpRlfvCug6v59aMPiabS+nymGQaJI8THO6Gh2wS2/KigZWCA+b4K2JC+q7narIZUvNKzskSDKj9gqysqoFL9JU63AvOgQLnIUWwLE/HHAdq5SI6yJqNF+Z7lWPLH/7z+5L+V6NDTpFR1+3iK5fZb4uOH+h/WW7p86C6p0w3i/NGfPV7MXa9a/7c+8S3YuY53Axgavnzrhn1Ietju18nk0+DDvKFDSer+9sKXEAv1JSzIWt38+hrPj77h/Kd6239/qe9P1hJOWKlpg6TFGIlpmHyd9XXwdsatzKrCR0bghOKa9wFvV6BmnnbDxPXR5bAN++Z8Xif/TaGZrhhqdPmKDfsQR//WB3u8OPbfaPKa8sbmnmJv4lh/XYwauhtGBrNRcHWr6U2eSdSDujjCxer6rDiBFjm7tbQ+SiFJcD0BoMmsnZwCUnt6T8v5Ky24IKDeFOgiZ18dO/mBV8kpawkI+7Q6fuKcSslf78bN6IlSvatPSk1wQXknm/ArwQLDBGNXMmeblOrLm0f1OM7OHEMKjEc+l/1B9uiNSak2LrEz7wdaN/Mw4A6hOIgdEy55EppHdd0QCFkWpSLncUvCKl0JfSTIxvEpNYgXF/uByosfzevZydUxADtnQoxOItx2w+DlS5H+5P0OgdaSGQk/hmk8zQ7Y7bxQ0E3BcxzDdBLzHLAzmKcBGzDRle5cM1ZdmLUNTES+U6epTYcVOOusIqeWw85RqpJG94j4XuiXG/qfffDAKN7ahvZ+MLa25Z5rZxBkHbnpUuTsjystDqlOesC7UAbsnTmZE9wPc31b01AZCINavKRdclzXiXANHcVxuZBD9GeQTPMBIQgha8ZMiI2ghAsVjY9tDsM6cLQ5RAfhdknG/KWrKVlR0xkZR06z+YJx9iSA0zaoeRTpZ5PRZSgUr/XsWHoZB8gmZLXKmu9b1cHsSNtq5HlnlEEsgiYnuGAnhEO0X21OOXb700BT2n7RS27ICOwbmuLb54BgZy1E00URaKuti6r5sgM2DG42YheajUvODE5uGkJv7F+o73yHwRjsv/f/GOycHg54W8dTjnX7UMevF1nhh/cjScrRkItLr4pFCURhPN7nA8UbuhbzZY9CJi2amyHOOTrtebH++v8yZ9z4x30pvGO8EY0cfo5q2Aj4EpRzTZfaQUefgXr8YqdGmiOgSOcG1Chz4cd/NXU4Y3IoFwNtmP3rARJMzlgW2IYT1Uc+5c/YRmrkemDoGd7Wxd6DfX4HeAk20ER1SVWU7R93v5Ywp2q9UfeBfo1NUqqPP27QFeYBdvDOqs6xH7N5UATYJAvMh8+2TR/W1pOp2qYBhfL6xT0Ztwx58SHBarB7GGWubaCu+bnr2759M8lCEaa/l458QztwQ7fMRgFDv7fWsxx3rdk6L+91Y5schu7hjB8cHynsHQAIYPucMcy+2Ubm3zfkK0fPDipkm9fyne20Wq2/HkRjO8rxJWG+pHPLQCgSx763N9tchoYsZzr/9HTeOoN7IRa21gyvnjMwT6PjpwIydz2dotQ4WcFOOFmxskTqg7EE/2RddmPb+r9sLB3InUAeQvsrXG67sN4X2dVOf7H+mjjfb+mTbhx5wQb6SamRy3Dan0ifrw+OtRZ/PaiU7CCabM4i0r81T/pl9Id01mVGwHozJtJVMGvHCEXuPmVooweP+nQP/IZuoRRi8kJDycYq8ebAU0NIR6mVTUY44/G6JDDFkj83Ot1h9cNNdJTM5l4OscBw0JlcnF5ud0OKrKFKRxn7KIUJiA6e2aMERHBuDxW5V73XPNnicNraZi1yxynh5vHE5KVZS57VH67qb13rvdyoKv/xaF4661rvDZHQfHNUfIjo9j7K3QRXYVgClNo5GB8MsfKSQ40+xEFfdaN7W8ZB7S/qMo4ycOzUW7nE2FBhsW/MVthJ6ffmg+c3l4yUJnnIQyHQ8QZbPVELi9CVFk4x/avzw3pfecAGmLv04OdG2wTfpF7roXcbFJWJerPWCoMvZKLpK44N8bGVbpZXC5+Rw2nKA1ElmPBctz5hezqwr8ZbSn9xYDvPyqg6fUmzZV2ywQfNWPAcBiZCmF8I0R1qYthtA4PBUti59MKo42Blfecw+zTEMqrGfhvjDH82qsaEW0AGhHHl/b027ZknIZbgPgO0ZXCx99b3C1pW0HX5IwiUUMaBehl7GX5Q+HJx1KlVWUX6nCzImTwH7SVFo9aDE7jMyIIo17qI0p1mbJuImB2kTf1D41UuepvGE+Uq2w/eyyq1WT88u7YptSd5det/NhP/46QFM546cdfK1FV9qGK+L+UolS5toD74ADL7dQxAYIkhwqdrmKZz9l86esqgzOnZkg8Qts3U0+PQT//DKruKBGvJFIAxU06i5ia7xXMqsZmyBaNo6bZSvbX6hOJLzZa65qtBkfThIOLW3aRUDH7kBFJMmJMTx3g0PZN7/wYx4SoJkWVq9Oax4O+jJtuXxLhRWTGvFkH6d9ETrZQzPosKXdjPXjzqWP7mEPbVgvSfVF/THHFoWQZrpnetJ1x802SmOuuKGTE3k3m44q/36RGUl3IDFqaUBFtLttLGtyLnJrznzo3lK70Jsz3IOQVzTgF1csVY2S1jiCg93lcBQ4oTjecrkFqHi5kJpoDUUp4TWLXAs2a80R37J001WWoG6sxzntadOgPjZ7vGrXPLws6eGQpsPob0zpuWWgNckqwsgmmX8+aP3gVDbTXzVHDFSq4ESBsNIJHRGXcM3X6uJxU2zskJc+L+fFleNjHIV2VHknV0x9Dk/fyRjuCW8ytFtjiYtoETgdpHR6gkMRSmXCoM7CMVmt7vHmNWP4rEy2LzblCkwrdXSQpBHYsHRz62qvsQddHoUpuy/kbuYCVa2CNVzTg2JY0+FjKuJJjIHIFBZbgDinm2oL1DHPI+s3B38nYnPCyHceHrpuRIPxFWOGI8NJLDI4bntguUviER5mbIsfbgjHUX2xf1OWGXw3iyDhMELw/wRXLNkEHuyZ/WdMzEMqbY2Pi4PKGtVG4EEVxOwQESHKNbHwCMhJ0c5U1KLkgUBo3W1i/O15GTFzJJ53xzMzY38lP3jC2G3kUMezaWG4F9HTw0TT/8TUtwUAK0vD/215ZwLjac4or3pU8pGeSaDkcMdczQG30Rv3AodisJ6glxcnX7ebRSqAwHyLn52JsyJWQjufSwDVyPXWKKL3sF2ixDJLdBdAnuG/tmL7oV3ERN8jOLD3WAexsaGAbQ5U1wLEeKVXyZ2Qv/7GTv+Zu+BC8Sj4nvsuePO2FULoL6yE/dSkpNO5+PgUFyxqRGX8rv6PGIukR3xOTp+gQuBh3aOst85ZDpJDkJHk5BF2MorXJ2qtkQ62eG3AkdX9l0Jrt1OAiQKRkjx6+IKMjvTwGRJ8oaGgLjCeMqR6uklEhZQh46qgGHaMqQzQrbG6miD8ennVUrLS4A6P9qtmimq9NXIWsjL11qciOhVLxA/EVjszrYag3+7SiFOrkdeeDJxfbp2L+n7ga8cgSFmGUg4YdiQi8A23mADIpY8Gy7jsFvL/878eztbw2yoVxkKU0124oMickSkcAqbpyb2KZkKLOmFpPP1PNUCNgs0NXFluPU+4GmIiGTRMqLj2MfNMtO9aWfdxjrweVSECPlVg0TL1rjhRg5Lq80KN4/Ip7XpNcvWqiQZQFvweZEDHXNnLbL6/0R+ydKXZUVe5OgYk8Eblywd/QH0k7fXnsM4XW3QbaRZziCKBWGxhc0Xpr6cPZ/Kwy/hY7DjlV0NsRPe8FnG20fxw5e98kIDrVp+5b/ygflCneFDQUhXYqJoiDuLmaWodHaDqGQ311NHaiUFxQ29Z72nVMcjVYlvESOTffCxcykVJGSDVVm2r5pfW/BQpTE9L2upia4eLUDskgmMQzuVxu+EIznrbPyhyoychgZOGxthbR+O2xmWsxDUAtGvxcqy4Ly80dBeOAbLk0uSyrosX3JOM8Udma3yrPGJdWqSG5vN6ldmUcxnoaJiSLhNJ2fS1x2U8dApjjVa13yoH8oAV8kcyYjA04BvhaDzvQ3FkPMlHPsBbsBARtoMlJMZsx100HIJ+U9eRebeiOhbpe6Zx4R2siALaMXis8aMWxKAhvAZXtrxsqaSPnTkJV7pbhotkVSKlo6JZXXiGwUhum7ns6YdKJTIPf7s6W6FmRSscxluHwhjW+A6Fxd4ZbQbfrG1xImCaIjYN04BCbFxsVRrKtw6WDgpPhbFN55LhliHEWz7TD0bsihkHgkDGHHWDy5XbgZbH2r5FHcRveu3FIYtkH1y7kCjeM3IGGnivHw2TcbBseDkDBYt1RfN5p9Wn7tEmQ5GWknOLNaqm8QlOLaCVMAwE9NF9Cg4L+MvmMCTHHINzY0rvtaohWAFmMe9GfjDG1opHK05VWOcF9ct6b5OgnZaLuMkSHJ7LHbEdr0ax58ThsBXCkOEihlO7eA9VNrV9aXgLn+oQgCxLAcXRJm8spa/Li4HoGdoVCuj3B1lx4qie5LiVTyIzNAB0UD0p79UVwXDwaOLxHOcrohNR1Tm42AxubYK2cS86SHj71w9IvL0nDfAJtmb+auRX4RHlPSM2VrpNsBE7LvFzBJMW8rely9mJN38hAYhNlnWeZrhka65NJuCA7clKY8UiobVJJZfel5dKkDayeZB92VhRbSuyPs0tEtMhxhByHjELl18g+R8Aw172M8pKG+c+77//cs7B+i/xD9h+g/RP8h+g/Rf4j+Q/Qfov8Q1fo2eqCx+QSm4Xz5yPp//eqwfooThuTJudNe2F1fD8+1cTJ3/v6hKf9Fx0AyaEWQvRNReHD2l1l3ivg714e5nbADH3pF359/zfnk8/+dl5//qfem3GnSnIyEnJ/Z+F94w/pvmGSv9UyQAzz47Mti+PmJbmLixLskM8WbbjlvTmW8aXrrtNW03TTFVVdNuKXejD01EFHeJ5ypQMgrVohQpwHf075Uv2l0ppzKxI+s0LOgyjoxUOW41VxUQ4XDj2OYsZh4F3DtKItFnaoylu8XpbWpgqHe8XkV4dHAVD7zN0KT1GUqrfZ9wFsD0ox7Q5KDn3rJk1c5mwRbVYdrRw8eHNPRevKqzSrVR1EffVXRaKbYhX9YEd5jGQ8M8qImrVRWLjnVjwxIfeKp2AtKYDrrSM2YdFvGwipPqGvcD4TTNSIOP7+q3eRXRW6JIrgX9J3Iq/8rkaT+cmni5AMkQmqHiJ4YZVfEJUpX0N6voGfnesvbaYp2/khNjJhbhlA0IRKYsoeT04S5aXEiVYpVTc8INiFkY7SmFPhEYRFBTiHEM4OZFf240qAHeLSgnCaF0aRjk50oY7Z9tpFwMLIz21WMrUnvY/aJZRPXS956PJCafDmYCLrmkUknO/GI06ciSRcnWHefCg3wqZCk1P1tXf1EZS/RVMkgKhj3YZdOGAUIbIGeioqbA+7YVdF+iAk3xLnCQJ01VwkVCVRpTZcQDhM5ucLe83l2tpWhsJE6Mkx8Pjx/qiqrfci5ZTI4t29vV7uy6/mGYqFEgKVkI8LqfH1KEKxc9FD7o0pm0dLkvr11opvyJVpnz48f/1QkvObWDZU+9BvKFAg7fyx1CLSO3MdubAf8aPe5bZi7zOgdzXtKrqa10k5gm4U9iTMphJn+Iu0hAgl3NNN0poxPDavzE4qiOKy9ljC9++UHyJ3KTmUBpZO/FpVtFCoIe/dQNG4PCMpE0dbdVLPpwv6ph36nzThoJid4qrDfXuvJj4xAVcpU7eoTokhwTPdAwYtuqHyPkWf97TSIfovuWRjmBi+UCSt62IN9QqcFyikd3VtxuQSizfPeqv4SKdZJFBYUz5YlDokSuIpe23rG84GHImw++ZA8sS8FC1Rgb+JDKa5h2U6PELKriPsACVmH1rrw4Ow9K4VjGDH+tWX05XHh9wCftiwpdc1LrHuuQjveJTggW7E3QW6Mf30G9kaaoZrila/8EouO4Y7kiGY51aMBJx3FWFHldc40H14JFFS1j7rViY7VeY7sSV7dHWGsFcArgOOPE+yddojK1Fq9EsKna2adHEvDjD3DYWKc1e+uBWtegcxk72U9AkofkO/x+qcFTuNbtA3qqPZj4wFvS1V/lf41XPf60t/0YGM5fNplLKClJa8U0+DYq5V0BKjdDzIHQhbt8xBryc+cjHevY3c1Y7mZvFvCyU+7pD/oWVotvSDS3yzEpaeyS0Rd8aZNx1DG2fj01IF6oP9Oo/tXVeqfyL8UK3u8iPO8BjBzUxgiJmZmNAQRP1FHk9eJC0jMeK9cSmtw1GyCa3dEPLkfTm5QTgFI2uQJ2o8U19J5mSY2ENbuQMgFwtLQpnRF384uXoHDFWlITYlEhZVH5otCais+CNw+YxJO0DUhBvYxZTadUVyFKjwPToBS/AVC5hpcw3LQG+cKGpt7b4YLnxl+J4hLxoVcqyovgsNp7F1myC8ElZDlLWdDFTvT6klLdqvyuzgRLFwnqJUTAXrnSunVelIPfdXX05jE/F/7WHnY19imA0aep2w6dGWhcEyCC9deRA4R2WatbzoT3E2UJXaqf42COIsHRwFR0LUB+jeUm0DEQrDgW8NWVpL2dT1Qet4gpbfInH4/B4DAQasPufe8jZnDtkTH1CPmZEwzkgpJmECKnZQuHGEAGFk3ZNHWiBKX5B0Zf5qaYdpxfGGr7EwjDjEoPcsJPhxB8B2ytZTHGWgbWH2D2hayUr882hm7OnfUECPiHBt8JuBtgI3IXNS/NSvIV01hMnuE5npewNhDKblrlnMZ8mXLZPqAhyBROEvHSVmBcGjTZT9gZQ1XVusTxiM2lZCBTkzuvDfLPIohRuWGxLlV5WdDcsHM7YlSzTC3Iw+El1b0T4XX4e9ISPQEUhQs29SrEtDW6k2xSpSkTQqz0gwRScpnKMUziW5sov1+fsgdmxwG8zSOEE4aeFqdcRBLTVFsuz7iKWVGOLkOZu/iV6aFklKO1XUcawn6Tspf23RJFHASsjY5zyHxvn1i6064l1GHgF+mnLlpTyIlKDYgPSGy46Ekoh/E4kLDvNAtMhG6JwJMS7uv+Dusmm/eComEzgXeFRGOy7xthcziPXUiNlZuODegW2PFR1xrV+nM55vZEcWXGWWH4djH9HUnR69gEF3MsM3ZxiybtWZ6/JBaWShL0n57Ku0P6YJ440fHpcOGX19h7uH+AYqYOFoh6bVtNqKdMs7ORyOEWwVhhXg4Ftxtp0rwCN26tUIK5YA6wztCYecMW34ncU5y5/N+h5FHPeNlrRrI4JWkPZY/1V11wd6TAooEF20DJ1fgClHY+PQb1s4r0pYe+6gdkXAoi1aK+qSqPS84QbdFH2p0SDAhsRvGWmeRAun8Pt2jLefvRrqeCMqVOKHu/vsSfJMWBSNsmx2uX4Gdv8elz3kwiz5KwM0qMEbMXdnV7IutFpKIx/n1kV80Gp47VUxt8O/FVTGbQLDfxo/OnKZnNdTwildaDJERzIyBvWuJuPaAkz04Zry+SKIlZ1HNUvzSpQDwxzxku8TYdHq3MwhnZY4YpFSqaLGX0t0+8D/1J6+AE8m5RpuXIeF9ktlDBNG3uXdfly6Oy2TCpWmHMhrdu4yRiHCSLuyWt3FLj1OUTLIjsx2ebs4RBqoTReLEkMuMrAaFtEgCJSk1HIFKZAR1Dp6WMmubqhuuJ6UmbK9k0i21DWAJg1tRTnGKGYmki76teLAea/RGp0pMD/QBREMLFnLBMQk/yxxtHzMIyezT23o3zy0fUig23SDPGe2dDx9pTvFbGTEYYj5ub4ahEOeB6/2wN6FW5RKlHyL6mkgCxu1hbBluO0Knk7ZtbWd2bvrFlth4jlVsVxEeelpkG3JTx8AmccikWFgmnKjQNuBHOR06aeJUptx4Im/SiXZlUdw9ybqyt1TCnKo7BaEYKOKpRLxEol7Cm6VIxORhxPn69CWf5T3CI+z5iNzuBO5MbD16fmscJ3EcPSOAnG3E/LkjcuZtdZIqcelNeofHvOHQ6QdonjroUfDZbuJrEJhGHuYLcNZZxJiGmWAv46GBpmrPNuYF/kR7KClpPhmFAQkuGQmGaB0DJ0ziQylOyjdGiCNIL2wiMK8CNqCWiqIjv0pKTQcrHwJilk1SsvkDbtRQb2kZET8amxue21458gm1FI8osEh7W5IvWtwlAj2vI4/dETb1j6uOViOLTWdZ6syN9peePVmCBuZFpCpFGJpQWJzmHLYJB8u5HClo6h2IQJdiFA9xnBHLPB+5SQcnuMsWriM9I2USgMZmcp5D8irptxbiYpcp2bKroO8VgDDsNt6y66R1WZb5hkSVkEDVNb/1Uaox22QtUb1f2O5573/YkH2bZ7xxJWiWWggSdeaZ1WvSft2D8QpQarepGia+JBHaxedoG7AKXQvYFSHMDNLv3dqr6hTN3ormbnX5babkI1TmlA6SapgERQSn9ATXcqgoy99Bdm5/45PHOuO99QxAVqMmxRv/1+HJkKtuPVA5mGTf48F69x4pSWqbkyPYs116azXQ6JYIk8UQpmPo46opBWpuEoWYfYVSvqrlt3eysC240illlL5IHqkpkMDUG3LxMv7uDhk/X7a8f9ddNCttXX9moXLxcbSUf5HRGHByvAeh7KEzH91MAZOuG4u0L+4EBJ/BExV0gkKHzMeGwt7W+8gTay5PKav15vc++XO1syrAmyVaJU8daLLONXENqcBt1zFQufWzHBb1iNncHkNPz7H+uumCi26VpuzeiOkixGzReVgElWzeFV8lzk6r/nXuWpQxSHC+GG8N060kHdbdE9+htrN0YrhntteqLeDkSetIhyrTSO4DPM3XvSD6NXWTjzNTyunTA1U6/yVi2jd7KhYUKeXUIDMX7Mh8n2FmpwZcaK7h3oOMsO/CY05RSu0G7ptQTgD6wgbOdPueUfn3VN+YiKL+qQ4l2OPEsVE/ISr6TuP8fpk6GsL+w29qlYBX6TrUrm46yF71XXadrSRluFUiWCVJHcRjzUNKkQwnaVewn+NCsoEi0WWpv0g++Pt4XwVeUXxtpJ6xIFyVGNXmmyIdRUH/6t4gn9mobisokrS/6knVzIQhOzosEGhsOpY4vokw/o44N0Mc8bJyANSthOKJl6N4MhoxHT0p/0xLq2srzdHp2kAzbtpKL3LdVXoFEfWzX6y1vnz2AA/uO0FJoU3sp52buKiXcFt33UJog62cPKInUXDGspaAW0bEVb8Lol3ev9JCl+1AlaTzWbdmqlDyKufLhvCpMqIp5io6+ibWT90lRoC4o70S15Bq8rSAAhQ2Y1RDGKjZ2wIpZKO6PxyHWGBnJooR+IlCPfy7GeblrqjjXWHZ6hayi7nQM4rlpXOzpXHamj+8zqnEcyUh6oejh0+vFoO9o5IXZ6F5XDSHQB5Qd50+mysun3PJ8ZiTIuYOO6i71KOb7S531yWlTjSI8WL131jvr1GTidW/6XRq6j3B1FRJgGrdRkDWCi6pCezb4+Vesjvg538BUEsBAgAAFAACAAgAAwbCSKkBxHb7AgAAsAgAABQAAAAAAAAAAQAAAAAAAAAAAHVuaXZlcnNhbC9wbGF5ZXIueG1sUEsBAgAAFAACAAgAZV/XStu1fRvaBAAAZBIAAB0AAAAAAAAAAQAAAAAALQMAAHVuaXZlcnNhbC9jb21tb25fbWVzc2FnZXMubG5nUEsBAgAAFAACAAgAZV/XSvkED1hgBAAAxhQAACcAAAAAAAAAAQAAAAAAQggAAHVuaXZlcnNhbC9mbGFzaF9wdWJsaXNoaW5nX3NldHRpbmdzLnhtbFBLAQIAABQAAgAIAGVf10qQHn8g1wIAAJEKAAAhAAAAAAAAAAEAAAAAAOcMAAB1bml2ZXJzYWwvZmxhc2hfc2tpbl9zZXR0aW5ncy54bWxQSwECAAAUAAIACABlX9dKCrEgeUsEAABXFAAAJgAAAAAAAAABAAAAAAD9DwAAdW5pdmVyc2FsL2h0bWxfcHVibGlzaGluZ19zZXR0aW5ncy54bWxQSwECAAAUAAIACABlX9dKdRshn4YBAAD/BQAAHwAAAAAAAAABAAAAAACMFAAAdW5pdmVyc2FsL2h0bWxfc2tpbl9zZXR0aW5ncy5qc1BLAQIAABQAAgAIAGVf10q6uEka9iYAAH08AAAXAAAAAAAAAAAAAAAAAE8WAAB1bml2ZXJzYWwvdW5pdmVyc2FsLnBuZ1BLBQYAAAAABwAHABcCAAB6PQAAAAA="/>
  <p:tag name="ISPRING_PRESENTATION_TITLE" val="Lecture1-CS100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B279079E-AD7A-41D3-9FE5-EA70B07755A2}"/>
  <p:tag name="GENSWF_ADVANCE_TIME" val="18.024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CE55C60-1716-425B-B3A2-0BC2F398FAC1}"/>
  <p:tag name="GENSWF_ADVANCE_TIME" val="81.267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CE55C60-1716-425B-B3A2-0BC2F398FAC1}"/>
  <p:tag name="GENSWF_ADVANCE_TIME" val="81.267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CE55C60-1716-425B-B3A2-0BC2F398FAC1}"/>
  <p:tag name="GENSWF_ADVANCE_TIME" val="81.267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CE55C60-1716-425B-B3A2-0BC2F398FAC1}"/>
  <p:tag name="GENSWF_ADVANCE_TIME" val="81.267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F2FAA96-A89E-4FB0-AAEA-60F6551744B5}"/>
  <p:tag name="GENSWF_ADVANCE_TIME" val="22.674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B6655AF-C263-4A8E-A532-A0C4DA342335}"/>
  <p:tag name="GENSWF_ADVANCE_TIME" val="16.536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466269C-90EB-4139-AEA3-3CEF0C1BB446}"/>
  <p:tag name="GENSWF_ADVANCE_TIME" val="21.029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29B875C-A12E-49FB-80AF-A2146978EE78}"/>
  <p:tag name="GENSWF_ADVANCE_TIME" val="24.869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B6312DA-AE5D-4080-B2E5-B497A29D900C}"/>
  <p:tag name="GENSWF_ADVANCE_TIME" val="10.527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FEC8B71-BA43-4950-A2AB-618DD4714838}"/>
  <p:tag name="GENSWF_ADVANCE_TIME" val="33.463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0969F5EE-3CB6-4A8A-9D51-9525C971B561}"/>
  <p:tag name="GENSWF_ADVANCE_TIME" val="21.029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2373EC9-C7B6-42AF-92CC-C153AD527596}"/>
  <p:tag name="GENSWF_ADVANCE_TIME" val="16.536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87EA6A9-13E3-4DA1-8436-5A841C11F373}"/>
  <p:tag name="GENSWF_ADVANCE_TIME" val="24.033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9F73CA1-2F6B-4D5B-AE2E-BBDC22FB7913}"/>
  <p:tag name="GENSWF_ADVANCE_TIME" val="8.542"/>
  <p:tag name="ISPRING_CUSTOM_TIMING_USED" val="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8352</TotalTime>
  <Words>1193</Words>
  <Application>Microsoft Office PowerPoint</Application>
  <PresentationFormat>On-screen Show (4:3)</PresentationFormat>
  <Paragraphs>170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Tahoma</vt:lpstr>
      <vt:lpstr>Gallery</vt:lpstr>
      <vt:lpstr>Personal Computing</vt:lpstr>
      <vt:lpstr>What’s inside a computer?</vt:lpstr>
      <vt:lpstr>Hardware</vt:lpstr>
      <vt:lpstr>System unit</vt:lpstr>
      <vt:lpstr>Parts of the System Unit</vt:lpstr>
      <vt:lpstr>Inside the System Unit</vt:lpstr>
      <vt:lpstr>MOTHERBOARD</vt:lpstr>
      <vt:lpstr>What’s on the Motherboard?</vt:lpstr>
      <vt:lpstr>What’s important when buying a computer?</vt:lpstr>
      <vt:lpstr>CPU: Central processing unit</vt:lpstr>
      <vt:lpstr>CPU: Microprocessor</vt:lpstr>
      <vt:lpstr>Inside the CPU – Control Unit</vt:lpstr>
      <vt:lpstr>Processing Cycle</vt:lpstr>
      <vt:lpstr>Inside the CPU – ALU</vt:lpstr>
      <vt:lpstr>Parallel Processing</vt:lpstr>
      <vt:lpstr>Parallel Processing – Continued</vt:lpstr>
      <vt:lpstr>Memory on the motherboard</vt:lpstr>
      <vt:lpstr>Cache</vt:lpstr>
      <vt:lpstr>RAM (random access memory)</vt:lpstr>
      <vt:lpstr>Hard drive vs. Solid State Drive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Lecture1-CS10001</dc:title>
  <dc:creator>Singh, Aditi</dc:creator>
  <cp:lastModifiedBy>template</cp:lastModifiedBy>
  <cp:revision>289</cp:revision>
  <dcterms:created xsi:type="dcterms:W3CDTF">2016-11-28T01:30:12Z</dcterms:created>
  <dcterms:modified xsi:type="dcterms:W3CDTF">2018-01-22T16:54:06Z</dcterms:modified>
</cp:coreProperties>
</file>