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60" y="959315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5460" y="3531207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59" y="6486939"/>
            <a:ext cx="102298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6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20"/>
            <a:ext cx="6571343" cy="393192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3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8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12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60" y="1645920"/>
            <a:ext cx="3125871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1645920"/>
            <a:ext cx="3125652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10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1645922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456980"/>
            <a:ext cx="3125766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1645921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454200"/>
            <a:ext cx="3125652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8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74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67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5" y="1789698"/>
            <a:ext cx="657134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00176" y="6122157"/>
            <a:ext cx="694030" cy="503578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1350" b="0" smtClean="0">
                <a:solidFill>
                  <a:schemeClr val="bg1"/>
                </a:solidFill>
              </a:rPr>
              <a:pPr/>
              <a:t>‹#›</a:t>
            </a:fld>
            <a:endParaRPr lang="en-US" sz="135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AC44B3-26DF-44F3-BE08-017AC543B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655F148-B0C4-4023-B076-716E04160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literacy</a:t>
            </a:r>
          </a:p>
        </p:txBody>
      </p:sp>
    </p:spTree>
    <p:extLst>
      <p:ext uri="{BB962C8B-B14F-4D97-AF65-F5344CB8AC3E}">
        <p14:creationId xmlns:p14="http://schemas.microsoft.com/office/powerpoint/2010/main" val="224486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443" y="2125627"/>
            <a:ext cx="7338060" cy="3154680"/>
          </a:xfrm>
        </p:spPr>
        <p:txBody>
          <a:bodyPr>
            <a:normAutofit/>
          </a:bodyPr>
          <a:lstStyle/>
          <a:p>
            <a:pPr>
              <a:spcBef>
                <a:spcPts val="19"/>
              </a:spcBef>
            </a:pPr>
            <a:r>
              <a:rPr lang="en-US" dirty="0">
                <a:ea typeface="Tahoma" pitchFamily="34" charset="0"/>
                <a:cs typeface="Tahoma" pitchFamily="34" charset="0"/>
              </a:rPr>
              <a:t>Process of saving software and data</a:t>
            </a:r>
          </a:p>
          <a:p>
            <a:pPr>
              <a:spcBef>
                <a:spcPts val="19"/>
              </a:spcBef>
            </a:pPr>
            <a:r>
              <a:rPr lang="en-US" dirty="0">
                <a:ea typeface="Tahoma" pitchFamily="34" charset="0"/>
                <a:cs typeface="Tahoma" pitchFamily="34" charset="0"/>
              </a:rPr>
              <a:t>Also called mass storage, auxiliary storage, </a:t>
            </a:r>
          </a:p>
          <a:p>
            <a:pPr marL="171450" lvl="1" indent="0">
              <a:spcBef>
                <a:spcPts val="19"/>
              </a:spcBef>
              <a:buNone/>
            </a:pPr>
            <a:r>
              <a:rPr lang="en-US" sz="1500" dirty="0">
                <a:ea typeface="Tahoma" pitchFamily="34" charset="0"/>
                <a:cs typeface="Tahoma" pitchFamily="34" charset="0"/>
              </a:rPr>
              <a:t>		or secondary storage</a:t>
            </a:r>
          </a:p>
          <a:p>
            <a:pPr>
              <a:spcBef>
                <a:spcPts val="19"/>
              </a:spcBef>
            </a:pPr>
            <a:r>
              <a:rPr lang="en-US" dirty="0">
                <a:ea typeface="Tahoma" pitchFamily="34" charset="0"/>
                <a:cs typeface="Tahoma" pitchFamily="34" charset="0"/>
              </a:rPr>
              <a:t>Is nonvolatile</a:t>
            </a:r>
          </a:p>
          <a:p>
            <a:pPr>
              <a:spcBef>
                <a:spcPts val="19"/>
              </a:spcBef>
            </a:pPr>
            <a:r>
              <a:rPr lang="en-US" dirty="0">
                <a:ea typeface="Tahoma" pitchFamily="34" charset="0"/>
                <a:cs typeface="Tahoma" pitchFamily="34" charset="0"/>
              </a:rPr>
              <a:t>Examples</a:t>
            </a:r>
          </a:p>
          <a:p>
            <a:pPr lvl="1">
              <a:spcBef>
                <a:spcPct val="0"/>
              </a:spcBef>
            </a:pPr>
            <a:r>
              <a:rPr lang="en-US" sz="1500" dirty="0">
                <a:ea typeface="Tahoma" pitchFamily="34" charset="0"/>
                <a:cs typeface="Tahoma" pitchFamily="34" charset="0"/>
              </a:rPr>
              <a:t>Solid state devices</a:t>
            </a:r>
          </a:p>
          <a:p>
            <a:pPr lvl="1">
              <a:spcBef>
                <a:spcPct val="0"/>
              </a:spcBef>
            </a:pPr>
            <a:r>
              <a:rPr lang="en-US" sz="1500" dirty="0">
                <a:ea typeface="Tahoma" pitchFamily="34" charset="0"/>
                <a:cs typeface="Tahoma" pitchFamily="34" charset="0"/>
              </a:rPr>
              <a:t>Hard disks</a:t>
            </a:r>
          </a:p>
          <a:p>
            <a:pPr lvl="1">
              <a:spcBef>
                <a:spcPct val="0"/>
              </a:spcBef>
            </a:pPr>
            <a:r>
              <a:rPr lang="en-US" sz="1500" dirty="0">
                <a:ea typeface="Tahoma" pitchFamily="34" charset="0"/>
                <a:cs typeface="Tahoma" pitchFamily="34" charset="0"/>
              </a:rPr>
              <a:t>Floppy disks (legacy)</a:t>
            </a:r>
          </a:p>
          <a:p>
            <a:pPr lvl="1">
              <a:spcBef>
                <a:spcPct val="0"/>
              </a:spcBef>
            </a:pPr>
            <a:r>
              <a:rPr lang="en-US" sz="1500" dirty="0">
                <a:ea typeface="Tahoma" pitchFamily="34" charset="0"/>
                <a:cs typeface="Tahoma" pitchFamily="34" charset="0"/>
              </a:rPr>
              <a:t>Flash memory </a:t>
            </a:r>
          </a:p>
          <a:p>
            <a:pPr lvl="1">
              <a:spcBef>
                <a:spcPct val="0"/>
              </a:spcBef>
            </a:pPr>
            <a:r>
              <a:rPr lang="en-US" sz="1500" dirty="0">
                <a:ea typeface="Tahoma" pitchFamily="34" charset="0"/>
                <a:cs typeface="Tahoma" pitchFamily="34" charset="0"/>
              </a:rPr>
              <a:t>USB drives</a:t>
            </a:r>
          </a:p>
          <a:p>
            <a:pPr lvl="1">
              <a:spcBef>
                <a:spcPct val="0"/>
              </a:spcBef>
            </a:pPr>
            <a:r>
              <a:rPr lang="en-US" sz="1500" dirty="0">
                <a:ea typeface="Tahoma" pitchFamily="34" charset="0"/>
                <a:cs typeface="Tahoma" pitchFamily="34" charset="0"/>
              </a:rPr>
              <a:t>Optical drives: CDs and DVDs, Blue rays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0" y="1983957"/>
            <a:ext cx="2791073" cy="34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1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RAM vs. Mass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ea typeface="Tahoma" pitchFamily="34" charset="0"/>
                <a:cs typeface="Tahoma" pitchFamily="34" charset="0"/>
              </a:rPr>
              <a:t>Mass Storage devices retain data even if power is turned off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Tahoma" pitchFamily="34" charset="0"/>
                <a:cs typeface="Tahoma" pitchFamily="34" charset="0"/>
              </a:rPr>
              <a:t>Data stored in memory (RAM) will be lost</a:t>
            </a:r>
          </a:p>
          <a:p>
            <a:pPr>
              <a:spcBef>
                <a:spcPct val="0"/>
              </a:spcBef>
            </a:pPr>
            <a:r>
              <a:rPr lang="en-US" dirty="0">
                <a:ea typeface="Tahoma" pitchFamily="34" charset="0"/>
                <a:cs typeface="Tahoma" pitchFamily="34" charset="0"/>
              </a:rPr>
              <a:t>Storage devices are less expensive than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memory</a:t>
            </a:r>
            <a:endParaRPr lang="en-US" b="1" dirty="0">
              <a:ea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34" y="2943989"/>
            <a:ext cx="6020911" cy="23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9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r>
              <a:rPr lang="en-US" dirty="0">
                <a:ea typeface="Tahoma" pitchFamily="34" charset="0"/>
                <a:cs typeface="Tahoma" pitchFamily="34" charset="0"/>
              </a:rPr>
              <a:t>Hard DISK drive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63" y="2482167"/>
            <a:ext cx="3194799" cy="19568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1" y="2171082"/>
            <a:ext cx="5486400" cy="28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STATE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a type of memory called “flash </a:t>
            </a:r>
            <a:r>
              <a:rPr lang="en-US" dirty="0" smtClean="0"/>
              <a:t>memory”</a:t>
            </a:r>
            <a:endParaRPr lang="en-US" dirty="0"/>
          </a:p>
          <a:p>
            <a:r>
              <a:rPr lang="en-US" dirty="0" smtClean="0"/>
              <a:t>Flash memory uses </a:t>
            </a:r>
            <a:r>
              <a:rPr lang="en-US" dirty="0" smtClean="0"/>
              <a:t>a </a:t>
            </a:r>
            <a:r>
              <a:rPr lang="en-US" dirty="0"/>
              <a:t>grid of electrical cells to quickly send and receive data. </a:t>
            </a:r>
          </a:p>
          <a:p>
            <a:r>
              <a:rPr lang="en-US" dirty="0"/>
              <a:t>These grids are separated into sections called “</a:t>
            </a:r>
            <a:r>
              <a:rPr lang="en-US" dirty="0" smtClean="0"/>
              <a:t>pages” </a:t>
            </a:r>
            <a:endParaRPr lang="en-US" dirty="0"/>
          </a:p>
          <a:p>
            <a:r>
              <a:rPr lang="en-US" dirty="0"/>
              <a:t>Pages are clumped together to form “blocks.”</a:t>
            </a:r>
          </a:p>
        </p:txBody>
      </p:sp>
    </p:spTree>
    <p:extLst>
      <p:ext uri="{BB962C8B-B14F-4D97-AF65-F5344CB8AC3E}">
        <p14:creationId xmlns:p14="http://schemas.microsoft.com/office/powerpoint/2010/main" val="321612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Solid State Drives to Traditional Hard Drives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Spin-up Time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SSDs have no spin up time; the drive has no moving parts. </a:t>
            </a:r>
          </a:p>
          <a:p>
            <a:r>
              <a:rPr lang="en-US" b="1" dirty="0"/>
              <a:t>Data Access Time and Latency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by skipping the mechanical spin and seek routine they can access data almost instantly wherever it is on the disk</a:t>
            </a:r>
          </a:p>
          <a:p>
            <a:r>
              <a:rPr lang="en-US" b="1" dirty="0"/>
              <a:t>Noise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SSDs are silent; no moving parts means no noise. </a:t>
            </a:r>
          </a:p>
          <a:p>
            <a:r>
              <a:rPr lang="en-US" b="1" dirty="0"/>
              <a:t>Reliability</a:t>
            </a:r>
            <a:endParaRPr lang="en-US" dirty="0"/>
          </a:p>
          <a:p>
            <a:r>
              <a:rPr lang="en-US" b="1" dirty="0"/>
              <a:t>Power Consumption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SSD drives consume 30-60% less energy than traditional HDDs.</a:t>
            </a:r>
          </a:p>
          <a:p>
            <a:r>
              <a:rPr lang="en-US" b="1" dirty="0"/>
              <a:t>Cost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SSD are not cheap.</a:t>
            </a:r>
          </a:p>
        </p:txBody>
      </p:sp>
    </p:spTree>
    <p:extLst>
      <p:ext uri="{BB962C8B-B14F-4D97-AF65-F5344CB8AC3E}">
        <p14:creationId xmlns:p14="http://schemas.microsoft.com/office/powerpoint/2010/main" val="317547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Other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ea typeface="Tahoma" pitchFamily="34" charset="0"/>
                <a:cs typeface="Tahoma" pitchFamily="34" charset="0"/>
              </a:rPr>
              <a:t>Express Card </a:t>
            </a:r>
          </a:p>
          <a:p>
            <a:pPr lvl="1"/>
            <a:r>
              <a:rPr lang="en-US" sz="1500" dirty="0">
                <a:ea typeface="Tahoma" pitchFamily="34" charset="0"/>
                <a:cs typeface="Tahoma" pitchFamily="34" charset="0"/>
              </a:rPr>
              <a:t>Notebook accessory—size of a credit card</a:t>
            </a:r>
          </a:p>
          <a:p>
            <a:pPr lvl="1"/>
            <a:r>
              <a:rPr lang="en-US" sz="1500" dirty="0">
                <a:ea typeface="Tahoma" pitchFamily="34" charset="0"/>
                <a:cs typeface="Tahoma" pitchFamily="34" charset="0"/>
              </a:rPr>
              <a:t>Can be used as a modem, as extra memory, or as a network adapter</a:t>
            </a:r>
          </a:p>
          <a:p>
            <a:r>
              <a:rPr lang="en-US" b="1" dirty="0">
                <a:ea typeface="Tahoma" pitchFamily="34" charset="0"/>
                <a:cs typeface="Tahoma" pitchFamily="34" charset="0"/>
              </a:rPr>
              <a:t>Flash memory cards</a:t>
            </a:r>
            <a:r>
              <a:rPr lang="en-US" dirty="0"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500" dirty="0">
                <a:ea typeface="Tahoma" pitchFamily="34" charset="0"/>
                <a:cs typeface="Tahoma" pitchFamily="34" charset="0"/>
              </a:rPr>
              <a:t>Solid-state storage device </a:t>
            </a:r>
          </a:p>
          <a:p>
            <a:pPr lvl="1"/>
            <a:r>
              <a:rPr lang="en-US" sz="1500" dirty="0">
                <a:ea typeface="Tahoma" pitchFamily="34" charset="0"/>
                <a:cs typeface="Tahoma" pitchFamily="34" charset="0"/>
              </a:rPr>
              <a:t>Used with MP3 players, smartphones, digital cameras</a:t>
            </a:r>
          </a:p>
          <a:p>
            <a:r>
              <a:rPr lang="en-US" b="1" dirty="0">
                <a:ea typeface="Tahoma" pitchFamily="34" charset="0"/>
                <a:cs typeface="Tahoma" pitchFamily="34" charset="0"/>
              </a:rPr>
              <a:t>Flash memory reader</a:t>
            </a:r>
          </a:p>
          <a:p>
            <a:pPr lvl="1"/>
            <a:r>
              <a:rPr lang="en-US" sz="1500" dirty="0">
                <a:ea typeface="Tahoma" pitchFamily="34" charset="0"/>
                <a:cs typeface="Tahoma" pitchFamily="34" charset="0"/>
              </a:rPr>
              <a:t>Slot or compartment allows access to files stored on the card</a:t>
            </a:r>
          </a:p>
        </p:txBody>
      </p:sp>
    </p:spTree>
    <p:extLst>
      <p:ext uri="{BB962C8B-B14F-4D97-AF65-F5344CB8AC3E}">
        <p14:creationId xmlns:p14="http://schemas.microsoft.com/office/powerpoint/2010/main" val="174915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service</a:t>
            </a:r>
            <a:r>
              <a:rPr lang="en-US" sz="1600" dirty="0" smtClean="0"/>
              <a:t> provided by a company to store your data</a:t>
            </a:r>
            <a:endParaRPr lang="en-US" sz="1300" dirty="0" smtClean="0"/>
          </a:p>
          <a:p>
            <a:r>
              <a:rPr lang="en-US" sz="1600" dirty="0" smtClean="0"/>
              <a:t>Data is stored on the internet (in the “cloud”), not locally</a:t>
            </a:r>
          </a:p>
          <a:p>
            <a:r>
              <a:rPr lang="en-US" sz="1600" dirty="0" smtClean="0"/>
              <a:t>Usually requires software installation</a:t>
            </a:r>
          </a:p>
          <a:p>
            <a:r>
              <a:rPr lang="en-US" sz="1600" dirty="0" smtClean="0"/>
              <a:t>Examples:</a:t>
            </a:r>
          </a:p>
          <a:p>
            <a:pPr lvl="1"/>
            <a:r>
              <a:rPr lang="en-US" sz="1400" dirty="0" smtClean="0"/>
              <a:t>Drop Box</a:t>
            </a:r>
          </a:p>
          <a:p>
            <a:pPr lvl="1"/>
            <a:r>
              <a:rPr lang="en-US" sz="1400" dirty="0" smtClean="0"/>
              <a:t>Google Drive</a:t>
            </a:r>
          </a:p>
          <a:p>
            <a:pPr lvl="1"/>
            <a:r>
              <a:rPr lang="en-US" sz="1400" dirty="0" smtClean="0"/>
              <a:t>Apple iCloud</a:t>
            </a:r>
          </a:p>
          <a:p>
            <a:pPr lvl="1"/>
            <a:r>
              <a:rPr lang="en-US" sz="1400" dirty="0" smtClean="0"/>
              <a:t>Amazon Drive</a:t>
            </a:r>
          </a:p>
          <a:p>
            <a:pPr lvl="1"/>
            <a:r>
              <a:rPr lang="en-US" sz="1400" dirty="0" smtClean="0"/>
              <a:t>Microsoft OneDrive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53961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C811A91-CB18-45D6-9419-650BF40B7ECF}" vid="{598A585A-E07E-4BD6-A205-C0FCB7E06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784</TotalTime>
  <Words>207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Tahoma</vt:lpstr>
      <vt:lpstr>Theme2</vt:lpstr>
      <vt:lpstr>Storage device</vt:lpstr>
      <vt:lpstr>Mass storage</vt:lpstr>
      <vt:lpstr>RAM vs. Mass Storage</vt:lpstr>
      <vt:lpstr>Hard DISK drive</vt:lpstr>
      <vt:lpstr>SOLID STATE DRIVE</vt:lpstr>
      <vt:lpstr>Comparing Solid State Drives to Traditional Hard Drives</vt:lpstr>
      <vt:lpstr>Other Storage Devices</vt:lpstr>
      <vt:lpstr>Cloud Storage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Aditi</dc:creator>
  <cp:lastModifiedBy>template</cp:lastModifiedBy>
  <cp:revision>16</cp:revision>
  <dcterms:created xsi:type="dcterms:W3CDTF">2017-06-20T17:04:03Z</dcterms:created>
  <dcterms:modified xsi:type="dcterms:W3CDTF">2018-01-24T16:28:02Z</dcterms:modified>
</cp:coreProperties>
</file>