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8" r:id="rId2"/>
    <p:sldId id="262" r:id="rId3"/>
    <p:sldId id="264" r:id="rId4"/>
    <p:sldId id="265" r:id="rId5"/>
    <p:sldId id="266" r:id="rId6"/>
    <p:sldId id="267" r:id="rId7"/>
    <p:sldId id="268" r:id="rId8"/>
    <p:sldId id="273" r:id="rId9"/>
    <p:sldId id="275" r:id="rId10"/>
    <p:sldId id="308" r:id="rId11"/>
    <p:sldId id="309" r:id="rId12"/>
    <p:sldId id="310" r:id="rId13"/>
    <p:sldId id="305" r:id="rId14"/>
    <p:sldId id="291" r:id="rId15"/>
    <p:sldId id="293" r:id="rId16"/>
    <p:sldId id="294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29" autoAdjust="0"/>
    <p:restoredTop sz="92908" autoAdjust="0"/>
  </p:normalViewPr>
  <p:slideViewPr>
    <p:cSldViewPr snapToGrid="0">
      <p:cViewPr varScale="1">
        <p:scale>
          <a:sx n="91" d="100"/>
          <a:sy n="91" d="100"/>
        </p:scale>
        <p:origin x="13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A2F6D-A7A5-4ABE-A6DF-95CE3C42EFA5}" type="datetimeFigureOut">
              <a:rPr lang="en-US" smtClean="0"/>
              <a:t>3/19/2018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E75D9-3403-4E79-A4C8-4A0EB599F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96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0445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04451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sz="1200" dirty="0"/>
          </a:p>
        </p:txBody>
      </p:sp>
      <p:sp>
        <p:nvSpPr>
          <p:cNvPr id="104452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sz="1200" dirty="0"/>
          </a:p>
        </p:txBody>
      </p:sp>
      <p:sp>
        <p:nvSpPr>
          <p:cNvPr id="104453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sz="1200" dirty="0"/>
          </a:p>
        </p:txBody>
      </p:sp>
      <p:sp>
        <p:nvSpPr>
          <p:cNvPr id="104454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dirty="0"/>
              <a:t>##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82940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6589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65891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sz="1200" dirty="0"/>
          </a:p>
        </p:txBody>
      </p:sp>
      <p:sp>
        <p:nvSpPr>
          <p:cNvPr id="165892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sz="1200" dirty="0"/>
          </a:p>
        </p:txBody>
      </p:sp>
      <p:sp>
        <p:nvSpPr>
          <p:cNvPr id="165893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sz="1200" dirty="0"/>
          </a:p>
        </p:txBody>
      </p:sp>
      <p:sp>
        <p:nvSpPr>
          <p:cNvPr id="165894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dirty="0"/>
              <a:t>##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93125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6998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69987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sz="1200" dirty="0"/>
          </a:p>
        </p:txBody>
      </p:sp>
      <p:sp>
        <p:nvSpPr>
          <p:cNvPr id="169988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sz="1200" dirty="0"/>
          </a:p>
        </p:txBody>
      </p:sp>
      <p:sp>
        <p:nvSpPr>
          <p:cNvPr id="169989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sz="1200" dirty="0"/>
          </a:p>
        </p:txBody>
      </p:sp>
      <p:sp>
        <p:nvSpPr>
          <p:cNvPr id="169990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dirty="0"/>
              <a:t>##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54996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7203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72035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sz="1200" dirty="0"/>
          </a:p>
        </p:txBody>
      </p:sp>
      <p:sp>
        <p:nvSpPr>
          <p:cNvPr id="172036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sz="1200" dirty="0"/>
          </a:p>
        </p:txBody>
      </p:sp>
      <p:sp>
        <p:nvSpPr>
          <p:cNvPr id="172037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sz="1200" dirty="0"/>
          </a:p>
        </p:txBody>
      </p:sp>
      <p:sp>
        <p:nvSpPr>
          <p:cNvPr id="172038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dirty="0"/>
              <a:t>##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31696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Source: Westin, A., and Harris Louis &amp; Associates. Harris-Equifax Consumer Privacy Survey. Tech. rep., 1991. Conducted for Equifax Inc. 1,255 adults of the U.S. public.</a:t>
            </a:r>
          </a:p>
          <a:p>
            <a:pPr marL="0" indent="0">
              <a:buNone/>
            </a:pPr>
            <a:endParaRPr lang="en-US" sz="1200" dirty="0"/>
          </a:p>
        </p:txBody>
      </p:sp>
      <p:sp>
        <p:nvSpPr>
          <p:cNvPr id="106499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sz="1200" dirty="0"/>
          </a:p>
        </p:txBody>
      </p:sp>
      <p:sp>
        <p:nvSpPr>
          <p:cNvPr id="106500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sz="1200" dirty="0"/>
          </a:p>
        </p:txBody>
      </p:sp>
      <p:sp>
        <p:nvSpPr>
          <p:cNvPr id="106501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sz="1200" dirty="0"/>
          </a:p>
        </p:txBody>
      </p:sp>
      <p:sp>
        <p:nvSpPr>
          <p:cNvPr id="106502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dirty="0"/>
              <a:t>##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38413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0854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08547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sz="1200" dirty="0"/>
          </a:p>
        </p:txBody>
      </p:sp>
      <p:sp>
        <p:nvSpPr>
          <p:cNvPr id="108548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sz="1200" dirty="0"/>
          </a:p>
        </p:txBody>
      </p:sp>
      <p:sp>
        <p:nvSpPr>
          <p:cNvPr id="108549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sz="1200" dirty="0"/>
          </a:p>
        </p:txBody>
      </p:sp>
      <p:sp>
        <p:nvSpPr>
          <p:cNvPr id="108550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dirty="0"/>
              <a:t>##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03684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1059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10595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sz="1200" dirty="0"/>
          </a:p>
        </p:txBody>
      </p:sp>
      <p:sp>
        <p:nvSpPr>
          <p:cNvPr id="110596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sz="1200" dirty="0"/>
          </a:p>
        </p:txBody>
      </p:sp>
      <p:sp>
        <p:nvSpPr>
          <p:cNvPr id="110597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sz="1200" dirty="0"/>
          </a:p>
        </p:txBody>
      </p:sp>
      <p:sp>
        <p:nvSpPr>
          <p:cNvPr id="110598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dirty="0"/>
              <a:t>##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52458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1264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12643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sz="1200" dirty="0"/>
          </a:p>
        </p:txBody>
      </p:sp>
      <p:sp>
        <p:nvSpPr>
          <p:cNvPr id="112644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sz="1200" dirty="0"/>
          </a:p>
        </p:txBody>
      </p:sp>
      <p:sp>
        <p:nvSpPr>
          <p:cNvPr id="112645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sz="1200" dirty="0"/>
          </a:p>
        </p:txBody>
      </p:sp>
      <p:sp>
        <p:nvSpPr>
          <p:cNvPr id="112646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dirty="0"/>
              <a:t>##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60537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1469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14691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sz="1200" dirty="0"/>
          </a:p>
        </p:txBody>
      </p:sp>
      <p:sp>
        <p:nvSpPr>
          <p:cNvPr id="114692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sz="1200" dirty="0"/>
          </a:p>
        </p:txBody>
      </p:sp>
      <p:sp>
        <p:nvSpPr>
          <p:cNvPr id="114693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sz="1200" dirty="0"/>
          </a:p>
        </p:txBody>
      </p:sp>
      <p:sp>
        <p:nvSpPr>
          <p:cNvPr id="114694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dirty="0"/>
              <a:t>##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19866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167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16739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sz="1200" dirty="0"/>
          </a:p>
        </p:txBody>
      </p:sp>
      <p:sp>
        <p:nvSpPr>
          <p:cNvPr id="116740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sz="1200" dirty="0"/>
          </a:p>
        </p:txBody>
      </p:sp>
      <p:sp>
        <p:nvSpPr>
          <p:cNvPr id="116741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sz="1200" dirty="0"/>
          </a:p>
        </p:txBody>
      </p:sp>
      <p:sp>
        <p:nvSpPr>
          <p:cNvPr id="116742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dirty="0"/>
              <a:t>##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32414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2493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24931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sz="1200" dirty="0"/>
          </a:p>
        </p:txBody>
      </p:sp>
      <p:sp>
        <p:nvSpPr>
          <p:cNvPr id="124932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sz="1200" dirty="0"/>
          </a:p>
        </p:txBody>
      </p:sp>
      <p:sp>
        <p:nvSpPr>
          <p:cNvPr id="124933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sz="1200" dirty="0"/>
          </a:p>
        </p:txBody>
      </p:sp>
      <p:sp>
        <p:nvSpPr>
          <p:cNvPr id="124934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dirty="0"/>
              <a:t>##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89978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2697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126979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sz="1200" dirty="0"/>
          </a:p>
        </p:txBody>
      </p:sp>
      <p:sp>
        <p:nvSpPr>
          <p:cNvPr id="126980" name="Date Placeholder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dirty="0"/>
              <a:t>07/16/96</a:t>
            </a:r>
            <a:endParaRPr lang="en-US" sz="1200" dirty="0"/>
          </a:p>
        </p:txBody>
      </p:sp>
      <p:sp>
        <p:nvSpPr>
          <p:cNvPr id="126981" name="Footer Placeholder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/>
              <a:t>*</a:t>
            </a:r>
            <a:endParaRPr lang="en-US" sz="1200" dirty="0"/>
          </a:p>
        </p:txBody>
      </p:sp>
      <p:sp>
        <p:nvSpPr>
          <p:cNvPr id="126982" name="Slide Number Placeholder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r>
              <a:rPr lang="en-US" dirty="0"/>
              <a:t>##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71951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460" y="959315"/>
            <a:ext cx="5760741" cy="2571891"/>
          </a:xfrm>
        </p:spPr>
        <p:txBody>
          <a:bodyPr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25460" y="3531207"/>
            <a:ext cx="5760741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859" y="6486939"/>
            <a:ext cx="102298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47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4713" y="1645920"/>
            <a:ext cx="6571343" cy="3931920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1279567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409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60" y="1756130"/>
            <a:ext cx="5764142" cy="205006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460" y="3806198"/>
            <a:ext cx="576414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4362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5460" y="1645920"/>
            <a:ext cx="3125871" cy="3931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822" y="1645920"/>
            <a:ext cx="3125652" cy="3931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28685" y="379705"/>
            <a:ext cx="6571343" cy="1049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1279567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529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8131" y="1645922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none" baseline="0">
                <a:solidFill>
                  <a:schemeClr val="accent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8131" y="2456980"/>
            <a:ext cx="3125766" cy="31089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3822" y="1645921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none" baseline="0">
                <a:solidFill>
                  <a:schemeClr val="accent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3822" y="2454200"/>
            <a:ext cx="3125652" cy="31089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28685" y="379705"/>
            <a:ext cx="6571343" cy="1049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1279567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173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28685" y="379705"/>
            <a:ext cx="6571343" cy="1049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1279567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7805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687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854"/>
            <a:ext cx="9144000" cy="7429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468769"/>
            <a:ext cx="9144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/>
          <p:nvPr/>
        </p:nvCxnSpPr>
        <p:spPr>
          <a:xfrm>
            <a:off x="0" y="6121005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8685" y="379705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685" y="1789698"/>
            <a:ext cx="657134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8200176" y="6122157"/>
            <a:ext cx="694030" cy="503578"/>
          </a:xfrm>
          <a:prstGeom prst="rect">
            <a:avLst/>
          </a:prstGeom>
        </p:spPr>
        <p:txBody>
          <a:bodyPr vert="horz" lIns="68580" tIns="34290" rIns="68580" bIns="3429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8DBE3D-117D-42EE-ADA8-9F891399CB73}" type="slidenum">
              <a:rPr lang="en-US" sz="1350" b="0" smtClean="0">
                <a:solidFill>
                  <a:schemeClr val="bg1"/>
                </a:solidFill>
              </a:rPr>
              <a:pPr/>
              <a:t>‹#›</a:t>
            </a:fld>
            <a:endParaRPr lang="en-US" sz="135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78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ft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51435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51435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51435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51435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51435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Privacy and Security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122A9510-DFF9-4ABE-B9FC-A01A68F15D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Computer Literacy</a:t>
            </a:r>
          </a:p>
        </p:txBody>
      </p:sp>
    </p:spTree>
    <p:extLst>
      <p:ext uri="{BB962C8B-B14F-4D97-AF65-F5344CB8AC3E}">
        <p14:creationId xmlns:p14="http://schemas.microsoft.com/office/powerpoint/2010/main" val="416014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8340" y="723396"/>
            <a:ext cx="7039594" cy="2050066"/>
          </a:xfrm>
        </p:spPr>
        <p:txBody>
          <a:bodyPr/>
          <a:lstStyle/>
          <a:p>
            <a:r>
              <a:rPr lang="en-US" dirty="0"/>
              <a:t>Are social networking sites spying on you?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3EB8D4F-C857-374D-9728-A6612B233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079" y="3257296"/>
            <a:ext cx="3692114" cy="277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26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Monitored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4713" y="1645919"/>
            <a:ext cx="6571343" cy="4303059"/>
          </a:xfrm>
        </p:spPr>
        <p:txBody>
          <a:bodyPr>
            <a:normAutofit/>
          </a:bodyPr>
          <a:lstStyle/>
          <a:p>
            <a:r>
              <a:rPr lang="en-US" dirty="0"/>
              <a:t>Things we do</a:t>
            </a:r>
          </a:p>
          <a:p>
            <a:r>
              <a:rPr lang="en-US" dirty="0"/>
              <a:t>Information we provide</a:t>
            </a:r>
          </a:p>
          <a:p>
            <a:pPr lvl="1"/>
            <a:r>
              <a:rPr lang="en-US" dirty="0"/>
              <a:t>Address, school, location, preferences</a:t>
            </a:r>
          </a:p>
          <a:p>
            <a:pPr lvl="1"/>
            <a:r>
              <a:rPr lang="en-US" dirty="0"/>
              <a:t>Images</a:t>
            </a:r>
          </a:p>
          <a:p>
            <a:pPr lvl="1"/>
            <a:r>
              <a:rPr lang="en-US" dirty="0"/>
              <a:t>Video</a:t>
            </a:r>
          </a:p>
          <a:p>
            <a:pPr lvl="1"/>
            <a:r>
              <a:rPr lang="en-US" dirty="0"/>
              <a:t>Day-to-day activity</a:t>
            </a:r>
          </a:p>
          <a:p>
            <a:pPr lvl="1"/>
            <a:r>
              <a:rPr lang="en-US" dirty="0"/>
              <a:t>Holidays</a:t>
            </a:r>
          </a:p>
          <a:p>
            <a:r>
              <a:rPr lang="en-US" dirty="0"/>
              <a:t>Network and connections</a:t>
            </a:r>
          </a:p>
          <a:p>
            <a:r>
              <a:rPr lang="en-US" dirty="0"/>
              <a:t>Any payments</a:t>
            </a:r>
          </a:p>
          <a:p>
            <a:r>
              <a:rPr lang="en-US" dirty="0"/>
              <a:t>Device information</a:t>
            </a:r>
          </a:p>
          <a:p>
            <a:endParaRPr lang="en-US" dirty="0"/>
          </a:p>
          <a:p>
            <a:r>
              <a:rPr lang="en-US" dirty="0"/>
              <a:t>What happens to collected data if your account is deleted?</a:t>
            </a:r>
          </a:p>
        </p:txBody>
      </p:sp>
    </p:spTree>
    <p:extLst>
      <p:ext uri="{BB962C8B-B14F-4D97-AF65-F5344CB8AC3E}">
        <p14:creationId xmlns:p14="http://schemas.microsoft.com/office/powerpoint/2010/main" val="1651861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How does social media use this information?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4713" y="1645920"/>
            <a:ext cx="6571343" cy="4335332"/>
          </a:xfrm>
        </p:spPr>
        <p:txBody>
          <a:bodyPr>
            <a:normAutofit/>
          </a:bodyPr>
          <a:lstStyle/>
          <a:p>
            <a:r>
              <a:rPr lang="en-US" dirty="0"/>
              <a:t>Marketing</a:t>
            </a:r>
          </a:p>
          <a:p>
            <a:r>
              <a:rPr lang="en-US" dirty="0"/>
              <a:t>Studies and experiments</a:t>
            </a:r>
          </a:p>
          <a:p>
            <a:r>
              <a:rPr lang="en-US" dirty="0"/>
              <a:t>Personal information sold to advertisers</a:t>
            </a:r>
          </a:p>
          <a:p>
            <a:r>
              <a:rPr lang="en-US" dirty="0"/>
              <a:t>Other actors</a:t>
            </a:r>
          </a:p>
          <a:p>
            <a:pPr lvl="1"/>
            <a:r>
              <a:rPr lang="en-US" dirty="0"/>
              <a:t>Hotels</a:t>
            </a:r>
          </a:p>
          <a:p>
            <a:pPr lvl="1"/>
            <a:r>
              <a:rPr lang="en-US" dirty="0"/>
              <a:t>Standardized testing companies</a:t>
            </a:r>
          </a:p>
          <a:p>
            <a:pPr lvl="1"/>
            <a:r>
              <a:rPr lang="en-US" dirty="0"/>
              <a:t>Insurance companies</a:t>
            </a:r>
          </a:p>
          <a:p>
            <a:pPr lvl="1"/>
            <a:r>
              <a:rPr lang="en-US" dirty="0"/>
              <a:t>Landlords</a:t>
            </a:r>
          </a:p>
          <a:p>
            <a:pPr lvl="1"/>
            <a:r>
              <a:rPr lang="en-US" dirty="0"/>
              <a:t>Universities</a:t>
            </a:r>
          </a:p>
          <a:p>
            <a:pPr lvl="1"/>
            <a:r>
              <a:rPr lang="en-US" dirty="0"/>
              <a:t>Potential employers</a:t>
            </a:r>
          </a:p>
          <a:p>
            <a:pPr lvl="1"/>
            <a:r>
              <a:rPr lang="en-US" dirty="0"/>
              <a:t>Police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373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33E4B6-7B0E-44D9-8D87-725A30B93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731" y="2363265"/>
            <a:ext cx="5764142" cy="2050066"/>
          </a:xfrm>
        </p:spPr>
        <p:txBody>
          <a:bodyPr/>
          <a:lstStyle/>
          <a:p>
            <a:r>
              <a:rPr lang="en-US" dirty="0"/>
              <a:t>Security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951ABD9-3334-B343-9CE7-65ADBB03A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825" y="2996019"/>
            <a:ext cx="4969657" cy="197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29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security risk</a:t>
            </a:r>
          </a:p>
        </p:txBody>
      </p:sp>
      <p:sp>
        <p:nvSpPr>
          <p:cNvPr id="164866" name="Content Placeholder 5"/>
          <p:cNvSpPr>
            <a:spLocks noGrp="1"/>
          </p:cNvSpPr>
          <p:nvPr>
            <p:ph idx="1"/>
          </p:nvPr>
        </p:nvSpPr>
        <p:spPr>
          <a:xfrm>
            <a:off x="1124712" y="1521229"/>
            <a:ext cx="6946946" cy="43808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An event or action that could cause damage to a computer system or its data</a:t>
            </a:r>
          </a:p>
          <a:p>
            <a:r>
              <a:rPr lang="en-US" dirty="0"/>
              <a:t>Wireless LAN security options include: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WEP</a:t>
            </a:r>
            <a:r>
              <a:rPr lang="en-US" dirty="0"/>
              <a:t> (Wired Equivalent Privacy)</a:t>
            </a:r>
          </a:p>
          <a:p>
            <a:pPr lvl="2"/>
            <a:r>
              <a:rPr lang="en-US" dirty="0"/>
              <a:t>First security standard</a:t>
            </a:r>
          </a:p>
          <a:p>
            <a:pPr lvl="2"/>
            <a:r>
              <a:rPr lang="en-US" dirty="0"/>
              <a:t>Easily hacked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WPA</a:t>
            </a:r>
            <a:r>
              <a:rPr lang="en-US" dirty="0"/>
              <a:t> (Wi-Fi Protected Access)</a:t>
            </a:r>
          </a:p>
          <a:p>
            <a:pPr lvl="2"/>
            <a:r>
              <a:rPr lang="en-US" dirty="0"/>
              <a:t>Interim standard to address major WEP flaws</a:t>
            </a:r>
          </a:p>
          <a:p>
            <a:pPr lvl="2"/>
            <a:r>
              <a:rPr lang="en-US" dirty="0"/>
              <a:t>Only use this if WPA2 is not available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WPA2</a:t>
            </a:r>
          </a:p>
          <a:p>
            <a:pPr lvl="2"/>
            <a:r>
              <a:rPr lang="en-US" dirty="0"/>
              <a:t>Current standard</a:t>
            </a:r>
          </a:p>
          <a:p>
            <a:pPr lvl="2"/>
            <a:r>
              <a:rPr lang="en-US" dirty="0"/>
              <a:t>Most secure wireless standard available</a:t>
            </a:r>
          </a:p>
          <a:p>
            <a:r>
              <a:rPr lang="en-US" dirty="0">
                <a:solidFill>
                  <a:schemeClr val="accent6"/>
                </a:solidFill>
              </a:rPr>
              <a:t>Vacation hacking: </a:t>
            </a:r>
            <a:r>
              <a:rPr lang="en-US" dirty="0"/>
              <a:t>tricking travelers into using phony </a:t>
            </a:r>
            <a:r>
              <a:rPr lang="en-US" dirty="0" err="1"/>
              <a:t>WiFi</a:t>
            </a:r>
            <a:r>
              <a:rPr lang="en-US" dirty="0"/>
              <a:t> hot spots known as evil twins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110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security threats</a:t>
            </a:r>
          </a:p>
        </p:txBody>
      </p:sp>
      <p:sp>
        <p:nvSpPr>
          <p:cNvPr id="168962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Social engineering</a:t>
            </a:r>
          </a:p>
          <a:p>
            <a:r>
              <a:rPr lang="en-US" dirty="0"/>
              <a:t>Malware</a:t>
            </a:r>
          </a:p>
          <a:p>
            <a:r>
              <a:rPr lang="en-US" dirty="0"/>
              <a:t>Corporate espionage</a:t>
            </a:r>
          </a:p>
          <a:p>
            <a:r>
              <a:rPr lang="en-US" dirty="0"/>
              <a:t>Pod slurping</a:t>
            </a:r>
          </a:p>
          <a:p>
            <a:r>
              <a:rPr lang="en-US" dirty="0"/>
              <a:t>Backdoors</a:t>
            </a:r>
          </a:p>
          <a:p>
            <a:r>
              <a:rPr lang="en-US" dirty="0"/>
              <a:t>Information warfare</a:t>
            </a:r>
          </a:p>
          <a:p>
            <a:r>
              <a:rPr lang="en-US" dirty="0"/>
              <a:t>Attacks on safety-critical systems</a:t>
            </a:r>
          </a:p>
          <a:p>
            <a:r>
              <a:rPr lang="en-US" dirty="0"/>
              <a:t>Cyberterrorism</a:t>
            </a:r>
          </a:p>
        </p:txBody>
      </p:sp>
    </p:spTree>
    <p:extLst>
      <p:ext uri="{BB962C8B-B14F-4D97-AF65-F5344CB8AC3E}">
        <p14:creationId xmlns:p14="http://schemas.microsoft.com/office/powerpoint/2010/main" val="1102170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Protecting your computer</a:t>
            </a:r>
          </a:p>
        </p:txBody>
      </p:sp>
      <p:sp>
        <p:nvSpPr>
          <p:cNvPr id="171010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Firewalls</a:t>
            </a:r>
          </a:p>
          <a:p>
            <a:r>
              <a:rPr lang="en-US" dirty="0"/>
              <a:t>Antivirus</a:t>
            </a:r>
          </a:p>
          <a:p>
            <a:r>
              <a:rPr lang="en-US" dirty="0"/>
              <a:t>Antispyware</a:t>
            </a:r>
          </a:p>
          <a:p>
            <a:r>
              <a:rPr lang="en-US" dirty="0"/>
              <a:t>Use secure passwords</a:t>
            </a:r>
          </a:p>
          <a:p>
            <a:r>
              <a:rPr lang="en-US" dirty="0"/>
              <a:t>Limit physical access to devices</a:t>
            </a:r>
          </a:p>
          <a:p>
            <a:r>
              <a:rPr lang="en-US" dirty="0"/>
              <a:t>Biometric authentication</a:t>
            </a:r>
          </a:p>
          <a:p>
            <a:r>
              <a:rPr lang="en-US" dirty="0"/>
              <a:t>Only connect to trusted/secure </a:t>
            </a:r>
            <a:r>
              <a:rPr lang="en-US" dirty="0" err="1"/>
              <a:t>WiFi</a:t>
            </a:r>
            <a:endParaRPr lang="en-US" dirty="0"/>
          </a:p>
          <a:p>
            <a:r>
              <a:rPr lang="en-US" dirty="0"/>
              <a:t>Be conscious of social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87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in Cyberspace</a:t>
            </a:r>
          </a:p>
        </p:txBody>
      </p:sp>
      <p:sp>
        <p:nvSpPr>
          <p:cNvPr id="105474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Privacy</a:t>
            </a:r>
            <a:r>
              <a:rPr lang="en-US" dirty="0"/>
              <a:t>: an individual’s ability to restrict or eliminate the collection, use, and sale of confidential personal information</a:t>
            </a:r>
          </a:p>
          <a:p>
            <a:pPr lvl="1"/>
            <a:r>
              <a:rPr lang="en-US" sz="1500" dirty="0"/>
              <a:t>Definition and concern depends upon individual</a:t>
            </a:r>
          </a:p>
          <a:p>
            <a:pPr lvl="1"/>
            <a:r>
              <a:rPr lang="en-US" sz="1500" dirty="0"/>
              <a:t>Westin survey for Equifax found 3 categories of people</a:t>
            </a:r>
          </a:p>
          <a:p>
            <a:pPr lvl="2"/>
            <a:r>
              <a:rPr lang="en-US" sz="1500" dirty="0"/>
              <a:t>Fundamentalist: highly concerned</a:t>
            </a:r>
          </a:p>
          <a:p>
            <a:pPr lvl="2"/>
            <a:r>
              <a:rPr lang="en-US" sz="1500" dirty="0"/>
              <a:t>Pragmatist: moderately concerned</a:t>
            </a:r>
          </a:p>
          <a:p>
            <a:pPr lvl="2"/>
            <a:r>
              <a:rPr lang="en-US" sz="1500" dirty="0"/>
              <a:t>Unconcerned: low level of concern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6"/>
                </a:solidFill>
              </a:rPr>
              <a:t>problem</a:t>
            </a:r>
            <a:r>
              <a:rPr lang="en-US" dirty="0"/>
              <a:t> is collection of information without consent</a:t>
            </a:r>
          </a:p>
          <a:p>
            <a:r>
              <a:rPr lang="en-US" b="1" dirty="0">
                <a:solidFill>
                  <a:schemeClr val="accent1"/>
                </a:solidFill>
              </a:rPr>
              <a:t>Anonymity</a:t>
            </a:r>
            <a:r>
              <a:rPr lang="en-US" dirty="0"/>
              <a:t>: the ability to communicate without disclosing one’s identity</a:t>
            </a:r>
          </a:p>
          <a:p>
            <a:pPr lvl="1"/>
            <a:r>
              <a:rPr lang="en-US" sz="1500" dirty="0"/>
              <a:t>More difficult with the use of computers and the Internet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10612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that jeopardize anonymity</a:t>
            </a:r>
          </a:p>
        </p:txBody>
      </p:sp>
      <p:sp>
        <p:nvSpPr>
          <p:cNvPr id="107522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Cookies</a:t>
            </a:r>
          </a:p>
          <a:p>
            <a:r>
              <a:rPr lang="en-US" dirty="0"/>
              <a:t>Global unique identifiers</a:t>
            </a:r>
          </a:p>
          <a:p>
            <a:r>
              <a:rPr lang="en-US" dirty="0"/>
              <a:t>Ubiquitous computing</a:t>
            </a:r>
          </a:p>
          <a:p>
            <a:r>
              <a:rPr lang="en-US" dirty="0"/>
              <a:t>Radio frequency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3277946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Cookies</a:t>
            </a:r>
            <a:endParaRPr lang="en-US" dirty="0"/>
          </a:p>
        </p:txBody>
      </p:sp>
      <p:sp>
        <p:nvSpPr>
          <p:cNvPr id="109570" name="Content Placeholder 5"/>
          <p:cNvSpPr>
            <a:spLocks noGrp="1"/>
          </p:cNvSpPr>
          <p:nvPr>
            <p:ph idx="1"/>
          </p:nvPr>
        </p:nvSpPr>
        <p:spPr>
          <a:xfrm>
            <a:off x="860613" y="1645920"/>
            <a:ext cx="6708588" cy="393192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Small text files written to your hard disk by web sites visited</a:t>
            </a:r>
          </a:p>
          <a:p>
            <a:r>
              <a:rPr lang="en-US" dirty="0"/>
              <a:t>Intent: store data about you and your preferences so it doesn’t have to keep asking</a:t>
            </a:r>
          </a:p>
          <a:p>
            <a:r>
              <a:rPr lang="en-US" dirty="0"/>
              <a:t>Examples include: </a:t>
            </a:r>
          </a:p>
          <a:p>
            <a:pPr lvl="1"/>
            <a:r>
              <a:rPr lang="en-US" dirty="0"/>
              <a:t>Name, address, password, credit card</a:t>
            </a:r>
          </a:p>
          <a:p>
            <a:pPr lvl="1"/>
            <a:r>
              <a:rPr lang="en-US" dirty="0"/>
              <a:t>Items in a shopping cart</a:t>
            </a:r>
          </a:p>
          <a:p>
            <a:pPr lvl="1"/>
            <a:r>
              <a:rPr lang="en-US" dirty="0"/>
              <a:t>Track your browsing habits</a:t>
            </a:r>
          </a:p>
          <a:p>
            <a:pPr lvl="1"/>
            <a:r>
              <a:rPr lang="en-US" dirty="0"/>
              <a:t>Gather personal information without your consent</a:t>
            </a:r>
          </a:p>
          <a:p>
            <a:r>
              <a:rPr lang="en-US" dirty="0"/>
              <a:t>Can be disabled</a:t>
            </a:r>
          </a:p>
          <a:p>
            <a:r>
              <a:rPr lang="en-US" dirty="0"/>
              <a:t>Banner ads</a:t>
            </a:r>
          </a:p>
          <a:p>
            <a:pPr lvl="1"/>
            <a:r>
              <a:rPr lang="en-US" dirty="0"/>
              <a:t>targeted display ads based on cookies</a:t>
            </a:r>
          </a:p>
        </p:txBody>
      </p:sp>
      <p:pic>
        <p:nvPicPr>
          <p:cNvPr id="11" name="Picture 3" descr="C:\Users\Tiffany\Documents\CAYF\To Edit\ppt_jpegs3\Ch9\09-05.jpg">
            <a:extLst>
              <a:ext uri="{FF2B5EF4-FFF2-40B4-BE49-F238E27FC236}">
                <a16:creationId xmlns:a16="http://schemas.microsoft.com/office/drawing/2014/main" xmlns="" id="{307F0091-36E0-4DFC-A2A5-FD2429C6B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4658" y="2542166"/>
            <a:ext cx="3665705" cy="3360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9057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unique identifier (GUID)</a:t>
            </a:r>
          </a:p>
        </p:txBody>
      </p:sp>
      <p:sp>
        <p:nvSpPr>
          <p:cNvPr id="111618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Identification number produced by software or a piece of hardware</a:t>
            </a:r>
          </a:p>
          <a:p>
            <a:r>
              <a:rPr lang="en-US" dirty="0"/>
              <a:t>Web servers read the GUID</a:t>
            </a:r>
          </a:p>
          <a:p>
            <a:r>
              <a:rPr lang="en-US" dirty="0"/>
              <a:t>Users are not always aware of the GUID</a:t>
            </a:r>
          </a:p>
          <a:p>
            <a:r>
              <a:rPr lang="en-US" dirty="0"/>
              <a:t>If used, companies typically allow users to opt out</a:t>
            </a:r>
          </a:p>
          <a:p>
            <a:r>
              <a:rPr lang="en-US" dirty="0"/>
              <a:t>Civil liberties groups and public concern have decreased the use of GUIDs</a:t>
            </a:r>
          </a:p>
        </p:txBody>
      </p:sp>
    </p:spTree>
    <p:extLst>
      <p:ext uri="{BB962C8B-B14F-4D97-AF65-F5344CB8AC3E}">
        <p14:creationId xmlns:p14="http://schemas.microsoft.com/office/powerpoint/2010/main" val="206858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Ubiquitous computing</a:t>
            </a:r>
          </a:p>
        </p:txBody>
      </p:sp>
      <p:sp>
        <p:nvSpPr>
          <p:cNvPr id="113666" name="Content Placeholder 5"/>
          <p:cNvSpPr>
            <a:spLocks noGrp="1"/>
          </p:cNvSpPr>
          <p:nvPr>
            <p:ph idx="1"/>
          </p:nvPr>
        </p:nvSpPr>
        <p:spPr>
          <a:xfrm>
            <a:off x="1043491" y="1645920"/>
            <a:ext cx="7035501" cy="393192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The concept that computing appears anytime everywhere</a:t>
            </a:r>
            <a:r>
              <a:rPr lang="en-US" dirty="0"/>
              <a:t> (</a:t>
            </a:r>
            <a:r>
              <a:rPr lang="en-US" i="1" dirty="0" err="1"/>
              <a:t>everyware</a:t>
            </a:r>
            <a:r>
              <a:rPr lang="en-US" dirty="0"/>
              <a:t>)</a:t>
            </a:r>
          </a:p>
          <a:p>
            <a:r>
              <a:rPr lang="en-US" dirty="0"/>
              <a:t>Interacting with multiple networked devices</a:t>
            </a:r>
          </a:p>
          <a:p>
            <a:r>
              <a:rPr lang="en-US" dirty="0"/>
              <a:t>Smart things allow for ubiquitous data collection and tracking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Active badge transmits infrared signals to create an electronic trail</a:t>
            </a:r>
          </a:p>
          <a:p>
            <a:pPr lvl="1"/>
            <a:r>
              <a:rPr lang="en-US" dirty="0"/>
              <a:t>Location data in cell phones</a:t>
            </a:r>
          </a:p>
          <a:p>
            <a:pPr lvl="1"/>
            <a:r>
              <a:rPr lang="en-US" dirty="0"/>
              <a:t>Health data in wearable devices</a:t>
            </a:r>
          </a:p>
          <a:p>
            <a:pPr lvl="1"/>
            <a:r>
              <a:rPr lang="en-US" dirty="0"/>
              <a:t>Search history and always-on-microphone on home assistants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626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Radio frequency identification (RFID)</a:t>
            </a:r>
          </a:p>
        </p:txBody>
      </p:sp>
      <p:sp>
        <p:nvSpPr>
          <p:cNvPr id="115714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Automatically identify and track objects using radio waves</a:t>
            </a:r>
          </a:p>
          <a:p>
            <a:r>
              <a:rPr lang="en-US" dirty="0"/>
              <a:t>Used for tracking and inventory control in stores</a:t>
            </a:r>
          </a:p>
          <a:p>
            <a:r>
              <a:rPr lang="en-US" dirty="0"/>
              <a:t>Embedded in passports</a:t>
            </a:r>
          </a:p>
          <a:p>
            <a:r>
              <a:rPr lang="en-US" dirty="0"/>
              <a:t>Recognizes microchips in pets</a:t>
            </a:r>
          </a:p>
          <a:p>
            <a:r>
              <a:rPr lang="en-US" dirty="0"/>
              <a:t>Research on embedding chips in humans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E43C11A-CA1C-4BFD-A3BC-F872FC934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121" y="2529303"/>
            <a:ext cx="3492500" cy="2380305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3572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Protecting privacy at home</a:t>
            </a:r>
          </a:p>
        </p:txBody>
      </p:sp>
      <p:sp>
        <p:nvSpPr>
          <p:cNvPr id="12390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logins and passwords for each person using the computer</a:t>
            </a:r>
          </a:p>
          <a:p>
            <a:r>
              <a:rPr lang="en-US" dirty="0"/>
              <a:t>Do not save account numbers or passwords written down</a:t>
            </a:r>
          </a:p>
          <a:p>
            <a:r>
              <a:rPr lang="en-US" dirty="0"/>
              <a:t>Use </a:t>
            </a:r>
            <a:r>
              <a:rPr lang="en-US" b="1" dirty="0"/>
              <a:t>strong</a:t>
            </a:r>
            <a:r>
              <a:rPr lang="en-US" dirty="0"/>
              <a:t> passwords</a:t>
            </a:r>
          </a:p>
          <a:p>
            <a:pPr lvl="1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D42FBCE-3B00-7E46-A6D5-DCBCEECC1CDF}"/>
              </a:ext>
            </a:extLst>
          </p:cNvPr>
          <p:cNvSpPr txBox="1"/>
          <p:nvPr/>
        </p:nvSpPr>
        <p:spPr>
          <a:xfrm>
            <a:off x="2028355" y="2891461"/>
            <a:ext cx="5857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 use: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Difficult to guess passwords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At least 16 characters or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Uppercase, lowercase, numbers, and special characters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1FEFD77-BEE6-E24E-B9D9-F89142E59176}"/>
              </a:ext>
            </a:extLst>
          </p:cNvPr>
          <p:cNvSpPr txBox="1"/>
          <p:nvPr/>
        </p:nvSpPr>
        <p:spPr>
          <a:xfrm>
            <a:off x="2028355" y="4203698"/>
            <a:ext cx="52545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 not use: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Recognizable word or phrase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Name of anything/anyone close to you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Recognizable strings of numbers (SSN, birthdates, etc.)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F134816-507C-8447-A56E-E2AE518BD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7" y="4268860"/>
            <a:ext cx="823785" cy="8237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86DAF3-DA5D-7B4C-B97A-4907D076F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6602" y="2891461"/>
            <a:ext cx="809390" cy="80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0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Protecting privacy at work</a:t>
            </a:r>
          </a:p>
        </p:txBody>
      </p:sp>
      <p:sp>
        <p:nvSpPr>
          <p:cNvPr id="125954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 monitoring</a:t>
            </a:r>
          </a:p>
          <a:p>
            <a:pPr lvl="1"/>
            <a:r>
              <a:rPr lang="en-US" dirty="0"/>
              <a:t>Majority of large U.S. employers observe employee phone calls, e-mails, Web browsing habits, and computer files</a:t>
            </a:r>
          </a:p>
          <a:p>
            <a:pPr lvl="1"/>
            <a:endParaRPr lang="en-US" dirty="0"/>
          </a:p>
          <a:p>
            <a:r>
              <a:rPr lang="en-US" dirty="0"/>
              <a:t>Refrain from making personal calls on a work phone</a:t>
            </a:r>
          </a:p>
          <a:p>
            <a:r>
              <a:rPr lang="en-US" dirty="0"/>
              <a:t>Avoid using company e-mail for personal purposes</a:t>
            </a:r>
          </a:p>
          <a:p>
            <a:r>
              <a:rPr lang="en-US" dirty="0"/>
              <a:t>Assume you are monitored</a:t>
            </a:r>
          </a:p>
          <a:p>
            <a:r>
              <a:rPr lang="en-US" dirty="0"/>
              <a:t>Be aware of shoulder surfing</a:t>
            </a:r>
          </a:p>
        </p:txBody>
      </p:sp>
    </p:spTree>
    <p:extLst>
      <p:ext uri="{BB962C8B-B14F-4D97-AF65-F5344CB8AC3E}">
        <p14:creationId xmlns:p14="http://schemas.microsoft.com/office/powerpoint/2010/main" val="201889628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04B663"/>
      </a:accent4>
      <a:accent5>
        <a:srgbClr val="DF8822"/>
      </a:accent5>
      <a:accent6>
        <a:srgbClr val="BC410A"/>
      </a:accent6>
      <a:hlink>
        <a:srgbClr val="5977C4"/>
      </a:hlink>
      <a:folHlink>
        <a:srgbClr val="0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DC811A91-CB18-45D6-9419-650BF40B7ECF}" vid="{598A585A-E07E-4BD6-A205-C0FCB7E06E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4204</TotalTime>
  <Words>705</Words>
  <Application>Microsoft Office PowerPoint</Application>
  <PresentationFormat>On-screen Show (4:3)</PresentationFormat>
  <Paragraphs>177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Century Gothic</vt:lpstr>
      <vt:lpstr>Theme2</vt:lpstr>
      <vt:lpstr>Privacy and Security</vt:lpstr>
      <vt:lpstr>Privacy in Cyberspace</vt:lpstr>
      <vt:lpstr>Technologies that jeopardize anonymity</vt:lpstr>
      <vt:lpstr>Cookies</vt:lpstr>
      <vt:lpstr>Global unique identifier (GUID)</vt:lpstr>
      <vt:lpstr>Ubiquitous computing</vt:lpstr>
      <vt:lpstr>Radio frequency identification (RFID)</vt:lpstr>
      <vt:lpstr>Protecting privacy at home</vt:lpstr>
      <vt:lpstr>Protecting privacy at work</vt:lpstr>
      <vt:lpstr>Are social networking sites spying on you?</vt:lpstr>
      <vt:lpstr>Monitored activity</vt:lpstr>
      <vt:lpstr> How does social media use this information? </vt:lpstr>
      <vt:lpstr>Security</vt:lpstr>
      <vt:lpstr>Computer security risk</vt:lpstr>
      <vt:lpstr>Computer security threats</vt:lpstr>
      <vt:lpstr>Protecting your computer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Privacy, Crime, and Security</dc:title>
  <dc:creator>Singh, Aditi</dc:creator>
  <cp:lastModifiedBy>template</cp:lastModifiedBy>
  <cp:revision>111</cp:revision>
  <dcterms:created xsi:type="dcterms:W3CDTF">2016-03-10T23:48:19Z</dcterms:created>
  <dcterms:modified xsi:type="dcterms:W3CDTF">2018-03-19T15:16:38Z</dcterms:modified>
</cp:coreProperties>
</file>