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6" r:id="rId4"/>
    <p:sldId id="264" r:id="rId5"/>
    <p:sldId id="26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7507" autoAdjust="0"/>
  </p:normalViewPr>
  <p:slideViewPr>
    <p:cSldViewPr snapToGrid="0">
      <p:cViewPr varScale="1">
        <p:scale>
          <a:sx n="66" d="100"/>
          <a:sy n="66" d="100"/>
        </p:scale>
        <p:origin x="25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890C8-58F0-4361-A1A3-F4B34E91FD7D}" type="datetimeFigureOut">
              <a:rPr lang="en-US" smtClean="0"/>
              <a:t>4/2/2018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46995-B3F3-4E06-A8B5-0C4A9A2CE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3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Lecture we will learn about Ecommerce and its 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46995-B3F3-4E06-A8B5-0C4A9A2CE6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4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187394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  <a:endParaRPr lang="en-US" sz="12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07/16/96</a:t>
            </a:r>
            <a:endParaRPr lang="en-US" sz="12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*</a:t>
            </a:r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##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6382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46995-B3F3-4E06-A8B5-0C4A9A2CE6B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18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146995-B3F3-4E06-A8B5-0C4A9A2CE6B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40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60" y="959315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25460" y="3531207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200" b="0">
                <a:solidFill>
                  <a:schemeClr val="tx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4859" y="6486939"/>
            <a:ext cx="102298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95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645920"/>
            <a:ext cx="6571343" cy="393192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6830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8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771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60" y="1645920"/>
            <a:ext cx="3125871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1645920"/>
            <a:ext cx="3125652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1261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1645922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456980"/>
            <a:ext cx="3125766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1645921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none" baseline="0">
                <a:solidFill>
                  <a:schemeClr val="accent1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454200"/>
            <a:ext cx="3125652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85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1279567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3235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135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5" y="379705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5" y="1789698"/>
            <a:ext cx="6571343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00176" y="6122157"/>
            <a:ext cx="694030" cy="503578"/>
          </a:xfrm>
          <a:prstGeom prst="rect">
            <a:avLst/>
          </a:prstGeom>
        </p:spPr>
        <p:txBody>
          <a:bodyPr vert="horz" lIns="68580" tIns="34290" rIns="68580" bIns="3429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350" b="0" smtClean="0">
                <a:solidFill>
                  <a:schemeClr val="bg1"/>
                </a:solidFill>
              </a:rPr>
              <a:pPr/>
              <a:t>‹#›</a:t>
            </a:fld>
            <a:endParaRPr lang="en-US" sz="135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432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51435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51435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208391-4DFB-4694-A06B-884B1501A1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E-commerce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183D135-6AA6-4D41-8AD5-5C34551919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96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E-Commerce</a:t>
            </a:r>
            <a:endParaRPr lang="en-US" dirty="0"/>
          </a:p>
        </p:txBody>
      </p:sp>
      <p:sp>
        <p:nvSpPr>
          <p:cNvPr id="186370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>
                <a:solidFill>
                  <a:schemeClr val="accent1"/>
                </a:solidFill>
              </a:rPr>
              <a:t>E-Commerce</a:t>
            </a:r>
            <a:r>
              <a:rPr lang="en-US" sz="1800" dirty="0" smtClean="0">
                <a:solidFill>
                  <a:schemeClr val="accent1"/>
                </a:solidFill>
              </a:rPr>
              <a:t>: conducting </a:t>
            </a:r>
            <a:r>
              <a:rPr lang="en-US" sz="1800" dirty="0">
                <a:solidFill>
                  <a:schemeClr val="accent1"/>
                </a:solidFill>
              </a:rPr>
              <a:t>business through the use of networks or the Internet</a:t>
            </a:r>
          </a:p>
          <a:p>
            <a:r>
              <a:rPr lang="en-US" sz="1800" dirty="0" smtClean="0"/>
              <a:t>Purchase products online</a:t>
            </a:r>
            <a:endParaRPr lang="en-US" sz="1800" dirty="0"/>
          </a:p>
          <a:p>
            <a:r>
              <a:rPr lang="en-US" sz="1800" dirty="0"/>
              <a:t>Use shopping portals to compare prices and </a:t>
            </a:r>
            <a:r>
              <a:rPr lang="en-US" sz="1800" dirty="0" smtClean="0"/>
              <a:t>products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689" y="3367315"/>
            <a:ext cx="3387058" cy="298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1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E-Commerce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4713" y="1567543"/>
            <a:ext cx="6571343" cy="4238171"/>
          </a:xfrm>
        </p:spPr>
        <p:txBody>
          <a:bodyPr>
            <a:normAutofit/>
          </a:bodyPr>
          <a:lstStyle/>
          <a:p>
            <a:r>
              <a:rPr lang="en-US" sz="1800" b="1" dirty="0"/>
              <a:t>Business-to-business (B2B) </a:t>
            </a:r>
            <a:r>
              <a:rPr lang="en-US" sz="1800" b="1" dirty="0" smtClean="0"/>
              <a:t>e-commerce</a:t>
            </a:r>
          </a:p>
          <a:p>
            <a:pPr lvl="1"/>
            <a:r>
              <a:rPr lang="en-US" sz="1600" dirty="0"/>
              <a:t>business providing supplies to other businesses via the </a:t>
            </a:r>
            <a:r>
              <a:rPr lang="en-US" sz="1600" dirty="0" smtClean="0"/>
              <a:t>Internet</a:t>
            </a:r>
          </a:p>
          <a:p>
            <a:pPr lvl="1"/>
            <a:r>
              <a:rPr lang="en-US" sz="1600" dirty="0" smtClean="0"/>
              <a:t>Ex: Intel selling microprocessors to Dell</a:t>
            </a:r>
            <a:endParaRPr lang="en-US" sz="1600" dirty="0"/>
          </a:p>
          <a:p>
            <a:r>
              <a:rPr lang="en-US" sz="1800" b="1" dirty="0"/>
              <a:t>Business-to-consumer (B2C) </a:t>
            </a:r>
            <a:r>
              <a:rPr lang="en-US" sz="1800" b="1" dirty="0" smtClean="0"/>
              <a:t>e-commerce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/>
              <a:t>concept of online marketing and distribution of products and services over the Internet. </a:t>
            </a:r>
            <a:endParaRPr lang="en-US" sz="1600" dirty="0" smtClean="0"/>
          </a:p>
          <a:p>
            <a:pPr lvl="1"/>
            <a:r>
              <a:rPr lang="en-US" sz="1600" dirty="0" smtClean="0"/>
              <a:t>Ex: shopping </a:t>
            </a:r>
            <a:r>
              <a:rPr lang="en-US" sz="1600" dirty="0"/>
              <a:t>online </a:t>
            </a:r>
          </a:p>
          <a:p>
            <a:r>
              <a:rPr lang="en-US" sz="1800" b="1" dirty="0"/>
              <a:t>Consumer-to-consumer (C2C) e-commerce</a:t>
            </a:r>
          </a:p>
          <a:p>
            <a:pPr lvl="1"/>
            <a:r>
              <a:rPr lang="en-US" sz="1600" dirty="0"/>
              <a:t>Refers to the exchange of business between individuals</a:t>
            </a:r>
          </a:p>
          <a:p>
            <a:pPr lvl="1"/>
            <a:r>
              <a:rPr lang="en-US" sz="1600" dirty="0" smtClean="0"/>
              <a:t>Ex: Amazon, eBay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6566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128D17-618B-4D41-B094-3C0680F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DA85DF0-22FB-404B-BFAA-57D3F464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972" y="1588597"/>
            <a:ext cx="7605485" cy="4710603"/>
          </a:xfrm>
        </p:spPr>
        <p:txBody>
          <a:bodyPr>
            <a:noAutofit/>
          </a:bodyPr>
          <a:lstStyle/>
          <a:p>
            <a:r>
              <a:rPr lang="en-US" sz="1800" dirty="0"/>
              <a:t>24/7 Access</a:t>
            </a:r>
          </a:p>
          <a:p>
            <a:pPr lvl="1"/>
            <a:r>
              <a:rPr lang="en-US" sz="1600" dirty="0" smtClean="0"/>
              <a:t>online </a:t>
            </a:r>
            <a:r>
              <a:rPr lang="en-US" sz="1600" dirty="0"/>
              <a:t>businesses never sleep compared to conventional </a:t>
            </a:r>
            <a:r>
              <a:rPr lang="en-US" sz="1600" dirty="0" smtClean="0"/>
              <a:t>businesses</a:t>
            </a:r>
            <a:endParaRPr lang="en-US" sz="1600" dirty="0"/>
          </a:p>
          <a:p>
            <a:pPr lvl="1"/>
            <a:r>
              <a:rPr lang="en-US" sz="1600" dirty="0"/>
              <a:t>goods and services can be accessed anytime</a:t>
            </a:r>
          </a:p>
          <a:p>
            <a:r>
              <a:rPr lang="en-US" sz="1800" dirty="0"/>
              <a:t>Global </a:t>
            </a:r>
            <a:r>
              <a:rPr lang="en-US" sz="1800" dirty="0" smtClean="0"/>
              <a:t>marketplace</a:t>
            </a:r>
            <a:endParaRPr lang="en-US" sz="1800" dirty="0"/>
          </a:p>
          <a:p>
            <a:pPr lvl="1"/>
            <a:r>
              <a:rPr lang="en-US" sz="1600" dirty="0"/>
              <a:t>shop anywhere in the </a:t>
            </a:r>
            <a:r>
              <a:rPr lang="en-US" sz="1600" dirty="0" smtClean="0"/>
              <a:t>world</a:t>
            </a:r>
            <a:endParaRPr lang="en-US" sz="1600" dirty="0"/>
          </a:p>
          <a:p>
            <a:pPr lvl="1"/>
            <a:r>
              <a:rPr lang="en-US" sz="1600" dirty="0"/>
              <a:t>a wide selection of products and services to </a:t>
            </a:r>
            <a:r>
              <a:rPr lang="en-US" sz="1600" dirty="0" smtClean="0"/>
              <a:t>consumers</a:t>
            </a:r>
            <a:endParaRPr lang="en-US" sz="1600" dirty="0"/>
          </a:p>
          <a:p>
            <a:r>
              <a:rPr lang="en-US" sz="1800" dirty="0"/>
              <a:t>Lower </a:t>
            </a:r>
            <a:r>
              <a:rPr lang="en-US" sz="1800" dirty="0" smtClean="0"/>
              <a:t>cost </a:t>
            </a:r>
            <a:r>
              <a:rPr lang="en-US" sz="1800" dirty="0"/>
              <a:t>of </a:t>
            </a:r>
            <a:r>
              <a:rPr lang="en-US" sz="1800" dirty="0" smtClean="0"/>
              <a:t>advertising</a:t>
            </a:r>
            <a:endParaRPr lang="en-US" sz="1800" dirty="0"/>
          </a:p>
          <a:p>
            <a:pPr lvl="1"/>
            <a:r>
              <a:rPr lang="en-US" sz="1600" dirty="0" smtClean="0"/>
              <a:t>Internet ads </a:t>
            </a:r>
            <a:r>
              <a:rPr lang="en-US" sz="1600" dirty="0" smtClean="0"/>
              <a:t>cost </a:t>
            </a:r>
            <a:r>
              <a:rPr lang="en-US" sz="1600" dirty="0"/>
              <a:t>relatively less than advertising on print or </a:t>
            </a:r>
            <a:r>
              <a:rPr lang="en-US" sz="1600" dirty="0" smtClean="0"/>
              <a:t>TV media</a:t>
            </a:r>
            <a:endParaRPr lang="en-US" sz="1600" dirty="0"/>
          </a:p>
          <a:p>
            <a:r>
              <a:rPr lang="en-US" sz="1800" dirty="0"/>
              <a:t>Low </a:t>
            </a:r>
            <a:r>
              <a:rPr lang="en-US" sz="1800" dirty="0" smtClean="0"/>
              <a:t>start-up cost</a:t>
            </a:r>
            <a:endParaRPr lang="en-US" sz="1800" dirty="0"/>
          </a:p>
          <a:p>
            <a:r>
              <a:rPr lang="en-US" sz="1800" dirty="0"/>
              <a:t>Secure </a:t>
            </a:r>
            <a:r>
              <a:rPr lang="en-US" sz="1800" dirty="0" smtClean="0"/>
              <a:t>payment systems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74087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86F72B-E9F4-4BEA-9EDC-64066830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73A203-5F67-49D2-9573-F9F22B5E9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Lack of </a:t>
            </a:r>
            <a:r>
              <a:rPr lang="en-US" sz="1800" dirty="0" smtClean="0"/>
              <a:t>personal </a:t>
            </a:r>
            <a:r>
              <a:rPr lang="en-US" sz="1800" dirty="0"/>
              <a:t>e</a:t>
            </a:r>
            <a:r>
              <a:rPr lang="en-US" sz="1800" dirty="0" smtClean="0"/>
              <a:t>xamination </a:t>
            </a:r>
            <a:r>
              <a:rPr lang="en-US" sz="1800" dirty="0"/>
              <a:t>of </a:t>
            </a:r>
            <a:r>
              <a:rPr lang="en-US" sz="1800" dirty="0" smtClean="0"/>
              <a:t>products</a:t>
            </a:r>
            <a:endParaRPr lang="en-US" sz="1800" dirty="0"/>
          </a:p>
          <a:p>
            <a:r>
              <a:rPr lang="en-US" sz="1800" dirty="0"/>
              <a:t>Hardware and </a:t>
            </a:r>
            <a:r>
              <a:rPr lang="en-US" sz="1800" dirty="0" smtClean="0"/>
              <a:t>software</a:t>
            </a:r>
            <a:endParaRPr lang="en-US" sz="1800" dirty="0"/>
          </a:p>
          <a:p>
            <a:r>
              <a:rPr lang="en-US" sz="1800" dirty="0"/>
              <a:t>Maintenance of </a:t>
            </a:r>
            <a:r>
              <a:rPr lang="en-US" sz="1800" dirty="0" smtClean="0"/>
              <a:t>website</a:t>
            </a:r>
            <a:endParaRPr lang="en-US" sz="1800" dirty="0"/>
          </a:p>
          <a:p>
            <a:r>
              <a:rPr lang="en-US" sz="1800" dirty="0" smtClean="0"/>
              <a:t>Training</a:t>
            </a:r>
          </a:p>
          <a:p>
            <a:r>
              <a:rPr lang="en-US" sz="1800" dirty="0" smtClean="0"/>
              <a:t>Security risk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3901724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C811A91-CB18-45D6-9419-650BF40B7ECF}" vid="{598A585A-E07E-4BD6-A205-C0FCB7E06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1440</TotalTime>
  <Words>182</Words>
  <Application>Microsoft Office PowerPoint</Application>
  <PresentationFormat>On-screen Show (4:3)</PresentationFormat>
  <Paragraphs>41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Theme2</vt:lpstr>
      <vt:lpstr>E-commerce</vt:lpstr>
      <vt:lpstr>E-Commerce</vt:lpstr>
      <vt:lpstr>Types of E-Commerce</vt:lpstr>
      <vt:lpstr>Advantages</vt:lpstr>
      <vt:lpstr>Disadvantages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Singh, Aditi</dc:creator>
  <cp:lastModifiedBy>template</cp:lastModifiedBy>
  <cp:revision>58</cp:revision>
  <dcterms:created xsi:type="dcterms:W3CDTF">2017-07-12T13:25:30Z</dcterms:created>
  <dcterms:modified xsi:type="dcterms:W3CDTF">2018-04-03T15:40:23Z</dcterms:modified>
</cp:coreProperties>
</file>