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60" r:id="rId4"/>
    <p:sldId id="273" r:id="rId5"/>
    <p:sldId id="268" r:id="rId6"/>
    <p:sldId id="269" r:id="rId7"/>
    <p:sldId id="270" r:id="rId8"/>
    <p:sldId id="271" r:id="rId9"/>
    <p:sldId id="27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1563" autoAdjust="0"/>
  </p:normalViewPr>
  <p:slideViewPr>
    <p:cSldViewPr snapToGrid="0">
      <p:cViewPr varScale="1">
        <p:scale>
          <a:sx n="84" d="100"/>
          <a:sy n="84" d="100"/>
        </p:scale>
        <p:origin x="203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9890C8-58F0-4361-A1A3-F4B34E91FD7D}" type="datetimeFigureOut">
              <a:rPr lang="en-US" smtClean="0"/>
              <a:t>4/18/2018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46995-B3F3-4E06-A8B5-0C4A9A2CE6B8}" type="slidenum">
              <a:rPr lang="en-US" smtClean="0"/>
              <a:t>‹#›</a:t>
            </a:fld>
            <a:endParaRPr lang="en-US"/>
          </a:p>
        </p:txBody>
      </p:sp>
    </p:spTree>
    <p:extLst>
      <p:ext uri="{BB962C8B-B14F-4D97-AF65-F5344CB8AC3E}">
        <p14:creationId xmlns:p14="http://schemas.microsoft.com/office/powerpoint/2010/main" val="2982032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explainthatstuff.com/headphones.html"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146995-B3F3-4E06-A8B5-0C4A9A2CE6B8}" type="slidenum">
              <a:rPr lang="en-US" smtClean="0"/>
              <a:t>1</a:t>
            </a:fld>
            <a:endParaRPr lang="en-US"/>
          </a:p>
        </p:txBody>
      </p:sp>
    </p:spTree>
    <p:extLst>
      <p:ext uri="{BB962C8B-B14F-4D97-AF65-F5344CB8AC3E}">
        <p14:creationId xmlns:p14="http://schemas.microsoft.com/office/powerpoint/2010/main" val="54345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Slide Image Placeholder 1"/>
          <p:cNvSpPr>
            <a:spLocks noGrp="1" noRot="1" noChangeAspect="1" noTextEdit="1"/>
          </p:cNvSpPr>
          <p:nvPr>
            <p:ph type="sldImg"/>
          </p:nvPr>
        </p:nvSpPr>
        <p:spPr>
          <a:xfrm>
            <a:off x="1371600" y="1143000"/>
            <a:ext cx="4114800" cy="3086100"/>
          </a:xfrm>
          <a:ln/>
        </p:spPr>
      </p:sp>
      <p:sp>
        <p:nvSpPr>
          <p:cNvPr id="187394" name="Notes Placeholder 2"/>
          <p:cNvSpPr>
            <a:spLocks noGrp="1"/>
          </p:cNvSpPr>
          <p:nvPr>
            <p:ph type="body" idx="1"/>
          </p:nvPr>
        </p:nvSpPr>
        <p:spPr>
          <a:noFill/>
          <a:ln/>
        </p:spPr>
        <p:txBody>
          <a:bodyPr/>
          <a:lstStyle/>
          <a:p>
            <a:endParaRPr lang="en-US" dirty="0"/>
          </a:p>
        </p:txBody>
      </p:sp>
      <p:sp>
        <p:nvSpPr>
          <p:cNvPr id="4" name="Header Placeholder 3"/>
          <p:cNvSpPr>
            <a:spLocks noGrp="1"/>
          </p:cNvSpPr>
          <p:nvPr>
            <p:ph type="hdr" sz="quarter"/>
          </p:nvPr>
        </p:nvSpPr>
        <p:spPr/>
        <p:txBody>
          <a:bodyPr/>
          <a:lstStyle/>
          <a:p>
            <a:pPr>
              <a:defRPr/>
            </a:pPr>
            <a:r>
              <a:rPr lang="en-US" dirty="0"/>
              <a:t>*</a:t>
            </a:r>
            <a:endParaRPr lang="en-US" sz="1200" dirty="0"/>
          </a:p>
        </p:txBody>
      </p:sp>
      <p:sp>
        <p:nvSpPr>
          <p:cNvPr id="5" name="Date Placeholder 4"/>
          <p:cNvSpPr>
            <a:spLocks noGrp="1"/>
          </p:cNvSpPr>
          <p:nvPr>
            <p:ph type="dt" sz="quarter" idx="1"/>
          </p:nvPr>
        </p:nvSpPr>
        <p:spPr/>
        <p:txBody>
          <a:bodyPr/>
          <a:lstStyle/>
          <a:p>
            <a:pPr>
              <a:defRPr/>
            </a:pPr>
            <a:r>
              <a:rPr lang="en-US" dirty="0"/>
              <a:t>07/16/96</a:t>
            </a:r>
            <a:endParaRPr lang="en-US" sz="1200" dirty="0"/>
          </a:p>
        </p:txBody>
      </p:sp>
      <p:sp>
        <p:nvSpPr>
          <p:cNvPr id="6" name="Footer Placeholder 5"/>
          <p:cNvSpPr>
            <a:spLocks noGrp="1"/>
          </p:cNvSpPr>
          <p:nvPr>
            <p:ph type="ftr" sz="quarter" idx="4"/>
          </p:nvPr>
        </p:nvSpPr>
        <p:spPr/>
        <p:txBody>
          <a:bodyPr/>
          <a:lstStyle/>
          <a:p>
            <a:pPr>
              <a:defRPr/>
            </a:pPr>
            <a:r>
              <a:rPr lang="en-US" dirty="0"/>
              <a:t>*</a:t>
            </a:r>
            <a:endParaRPr lang="en-US" sz="1200" dirty="0"/>
          </a:p>
        </p:txBody>
      </p:sp>
      <p:sp>
        <p:nvSpPr>
          <p:cNvPr id="7" name="Slide Number Placeholder 6"/>
          <p:cNvSpPr>
            <a:spLocks noGrp="1"/>
          </p:cNvSpPr>
          <p:nvPr>
            <p:ph type="sldNum" sz="quarter" idx="5"/>
          </p:nvPr>
        </p:nvSpPr>
        <p:spPr/>
        <p:txBody>
          <a:bodyPr/>
          <a:lstStyle/>
          <a:p>
            <a:pPr>
              <a:defRPr/>
            </a:pPr>
            <a:r>
              <a:rPr lang="en-US" dirty="0"/>
              <a:t>##</a:t>
            </a:r>
            <a:endParaRPr lang="en-US" sz="1200" dirty="0"/>
          </a:p>
        </p:txBody>
      </p:sp>
    </p:spTree>
    <p:extLst>
      <p:ext uri="{BB962C8B-B14F-4D97-AF65-F5344CB8AC3E}">
        <p14:creationId xmlns:p14="http://schemas.microsoft.com/office/powerpoint/2010/main" val="3536382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146995-B3F3-4E06-A8B5-0C4A9A2CE6B8}" type="slidenum">
              <a:rPr lang="en-US" smtClean="0"/>
              <a:t>3</a:t>
            </a:fld>
            <a:endParaRPr lang="en-US"/>
          </a:p>
        </p:txBody>
      </p:sp>
    </p:spTree>
    <p:extLst>
      <p:ext uri="{BB962C8B-B14F-4D97-AF65-F5344CB8AC3E}">
        <p14:creationId xmlns:p14="http://schemas.microsoft.com/office/powerpoint/2010/main" val="2070728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highly realistic flight simulator on a home PC might qualify as non-immersive virtual reality, especially if it uses a very wide screen, with </a:t>
            </a:r>
            <a:r>
              <a:rPr lang="en-US" sz="1200" b="0" i="0" u="none" strike="noStrike" kern="1200" dirty="0">
                <a:solidFill>
                  <a:schemeClr val="tx1"/>
                </a:solidFill>
                <a:effectLst/>
                <a:latin typeface="+mn-lt"/>
                <a:ea typeface="+mn-ea"/>
                <a:cs typeface="+mn-cs"/>
                <a:hlinkClick r:id="rId3"/>
              </a:rPr>
              <a:t>headphones</a:t>
            </a:r>
            <a:r>
              <a:rPr lang="en-US" sz="1200" b="0" i="0" kern="1200" dirty="0">
                <a:solidFill>
                  <a:schemeClr val="tx1"/>
                </a:solidFill>
                <a:effectLst/>
                <a:latin typeface="+mn-lt"/>
                <a:ea typeface="+mn-ea"/>
                <a:cs typeface="+mn-cs"/>
              </a:rPr>
              <a:t> or surround sound, and a realistic joystick and other controls. Not everyone wants or needs to be fully immersed in an alternative reality. An architect might build a detailed 3D model of a new building to show to clients that can be explored on a desktop computer by moving a mouse. Most people would classify that as a kind of virtual reality, even if it doesn't fully immerse you. In the same way, computer archaeologists often create engaging 3D reconstructions of long-lost settlements that you can move around and explore. They don't take you back hundreds or thousands of years or create the sounds, smells, and tastes of prehistory, but they give a much richer experience than a few pastel drawings or even an animated movie</a:t>
            </a:r>
            <a:endParaRPr lang="en-US" dirty="0"/>
          </a:p>
        </p:txBody>
      </p:sp>
      <p:sp>
        <p:nvSpPr>
          <p:cNvPr id="4" name="Slide Number Placeholder 3"/>
          <p:cNvSpPr>
            <a:spLocks noGrp="1"/>
          </p:cNvSpPr>
          <p:nvPr>
            <p:ph type="sldNum" sz="quarter" idx="10"/>
          </p:nvPr>
        </p:nvSpPr>
        <p:spPr/>
        <p:txBody>
          <a:bodyPr/>
          <a:lstStyle/>
          <a:p>
            <a:fld id="{E0146995-B3F3-4E06-A8B5-0C4A9A2CE6B8}" type="slidenum">
              <a:rPr lang="en-US" smtClean="0"/>
              <a:t>5</a:t>
            </a:fld>
            <a:endParaRPr lang="en-US"/>
          </a:p>
        </p:txBody>
      </p:sp>
    </p:spTree>
    <p:extLst>
      <p:ext uri="{BB962C8B-B14F-4D97-AF65-F5344CB8AC3E}">
        <p14:creationId xmlns:p14="http://schemas.microsoft.com/office/powerpoint/2010/main" val="1539718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146995-B3F3-4E06-A8B5-0C4A9A2CE6B8}" type="slidenum">
              <a:rPr lang="en-US" smtClean="0"/>
              <a:t>8</a:t>
            </a:fld>
            <a:endParaRPr lang="en-US"/>
          </a:p>
        </p:txBody>
      </p:sp>
    </p:spTree>
    <p:extLst>
      <p:ext uri="{BB962C8B-B14F-4D97-AF65-F5344CB8AC3E}">
        <p14:creationId xmlns:p14="http://schemas.microsoft.com/office/powerpoint/2010/main" val="1647208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146995-B3F3-4E06-A8B5-0C4A9A2CE6B8}" type="slidenum">
              <a:rPr lang="en-US" smtClean="0"/>
              <a:t>9</a:t>
            </a:fld>
            <a:endParaRPr lang="en-US"/>
          </a:p>
        </p:txBody>
      </p:sp>
    </p:spTree>
    <p:extLst>
      <p:ext uri="{BB962C8B-B14F-4D97-AF65-F5344CB8AC3E}">
        <p14:creationId xmlns:p14="http://schemas.microsoft.com/office/powerpoint/2010/main" val="14974591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5460" y="959315"/>
            <a:ext cx="5760741" cy="2571891"/>
          </a:xfrm>
        </p:spPr>
        <p:txBody>
          <a:bodyPr bIns="0" anchor="b">
            <a:normAutofit/>
          </a:bodyPr>
          <a:lstStyle>
            <a:lvl1pPr algn="l">
              <a:defRPr sz="3600"/>
            </a:lvl1pPr>
          </a:lstStyle>
          <a:p>
            <a:r>
              <a:rPr lang="en-US"/>
              <a:t>Click to edit Master title style</a:t>
            </a:r>
            <a:endParaRPr lang="en-US" dirty="0"/>
          </a:p>
        </p:txBody>
      </p:sp>
      <p:sp>
        <p:nvSpPr>
          <p:cNvPr id="3" name="Subtitle 2"/>
          <p:cNvSpPr>
            <a:spLocks noGrp="1"/>
          </p:cNvSpPr>
          <p:nvPr>
            <p:ph type="subTitle" idx="1" hasCustomPrompt="1"/>
          </p:nvPr>
        </p:nvSpPr>
        <p:spPr>
          <a:xfrm>
            <a:off x="1125460" y="3531207"/>
            <a:ext cx="5760741" cy="977621"/>
          </a:xfrm>
        </p:spPr>
        <p:txBody>
          <a:bodyPr tIns="91440" bIns="91440">
            <a:normAutofit/>
          </a:bodyPr>
          <a:lstStyle>
            <a:lvl1pPr marL="0" indent="0" algn="l">
              <a:buNone/>
              <a:defRPr sz="1200" b="0">
                <a:solidFill>
                  <a:schemeClr val="tx1"/>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CLICK TO EDIT MASTER SUBTITLE STYLE</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24859" y="6486939"/>
            <a:ext cx="1022985" cy="228600"/>
          </a:xfrm>
          <a:prstGeom prst="rect">
            <a:avLst/>
          </a:prstGeom>
        </p:spPr>
      </p:pic>
    </p:spTree>
    <p:extLst>
      <p:ext uri="{BB962C8B-B14F-4D97-AF65-F5344CB8AC3E}">
        <p14:creationId xmlns:p14="http://schemas.microsoft.com/office/powerpoint/2010/main" val="3739095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24713" y="1645920"/>
            <a:ext cx="6571343" cy="3931920"/>
          </a:xfrm>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1279567"/>
            <a:ext cx="6574536" cy="155448"/>
          </a:xfrm>
          <a:prstGeom prst="rect">
            <a:avLst/>
          </a:prstGeom>
          <a:noFill/>
          <a:ln>
            <a:noFill/>
          </a:ln>
        </p:spPr>
      </p:pic>
    </p:spTree>
    <p:extLst>
      <p:ext uri="{BB962C8B-B14F-4D97-AF65-F5344CB8AC3E}">
        <p14:creationId xmlns:p14="http://schemas.microsoft.com/office/powerpoint/2010/main" val="246830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5460" y="1756130"/>
            <a:ext cx="5764142" cy="2050066"/>
          </a:xfrm>
        </p:spPr>
        <p:txBody>
          <a:bodyPr anchor="b">
            <a:normAutofit/>
          </a:bodyPr>
          <a:lstStyle>
            <a:lvl1pPr algn="l">
              <a:defRPr sz="2400"/>
            </a:lvl1pPr>
          </a:lstStyle>
          <a:p>
            <a:r>
              <a:rPr lang="en-US"/>
              <a:t>Click to edit Master title style</a:t>
            </a:r>
            <a:endParaRPr lang="en-US" dirty="0"/>
          </a:p>
        </p:txBody>
      </p:sp>
      <p:sp>
        <p:nvSpPr>
          <p:cNvPr id="3" name="Text Placeholder 2"/>
          <p:cNvSpPr>
            <a:spLocks noGrp="1"/>
          </p:cNvSpPr>
          <p:nvPr>
            <p:ph type="body" idx="1"/>
          </p:nvPr>
        </p:nvSpPr>
        <p:spPr>
          <a:xfrm>
            <a:off x="1125460" y="3806198"/>
            <a:ext cx="5764142" cy="1012929"/>
          </a:xfrm>
        </p:spPr>
        <p:txBody>
          <a:bodyPr tIns="91440">
            <a:normAutofit/>
          </a:bodyPr>
          <a:lstStyle>
            <a:lvl1pPr marL="0" indent="0" algn="l">
              <a:buNone/>
              <a:defRPr sz="150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85771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125460" y="1645920"/>
            <a:ext cx="3125871" cy="39319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63822" y="1645920"/>
            <a:ext cx="3125652" cy="39319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1"/>
          <p:cNvSpPr>
            <a:spLocks noGrp="1"/>
          </p:cNvSpPr>
          <p:nvPr>
            <p:ph type="title"/>
          </p:nvPr>
        </p:nvSpPr>
        <p:spPr>
          <a:xfrm>
            <a:off x="1128685" y="379705"/>
            <a:ext cx="6571343" cy="1049235"/>
          </a:xfrm>
        </p:spPr>
        <p:txBody>
          <a:bodyPr/>
          <a:lstStyle/>
          <a:p>
            <a:r>
              <a:rPr lang="en-US"/>
              <a:t>Click to edit Master title style</a:t>
            </a:r>
            <a:endParaRPr lang="en-US" dirty="0"/>
          </a:p>
        </p:txBody>
      </p:sp>
      <p:pic>
        <p:nvPicPr>
          <p:cNvPr id="10" name="Picture 9"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1279567"/>
            <a:ext cx="6574536" cy="155448"/>
          </a:xfrm>
          <a:prstGeom prst="rect">
            <a:avLst/>
          </a:prstGeom>
          <a:noFill/>
          <a:ln>
            <a:noFill/>
          </a:ln>
        </p:spPr>
      </p:pic>
    </p:spTree>
    <p:extLst>
      <p:ext uri="{BB962C8B-B14F-4D97-AF65-F5344CB8AC3E}">
        <p14:creationId xmlns:p14="http://schemas.microsoft.com/office/powerpoint/2010/main" val="1851261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8131" y="1645922"/>
            <a:ext cx="3125766" cy="801943"/>
          </a:xfrm>
        </p:spPr>
        <p:txBody>
          <a:bodyPr anchor="b">
            <a:normAutofit/>
          </a:bodyPr>
          <a:lstStyle>
            <a:lvl1pPr marL="0" indent="0">
              <a:lnSpc>
                <a:spcPct val="100000"/>
              </a:lnSpc>
              <a:buNone/>
              <a:defRPr sz="1650" b="0" cap="none" baseline="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4" name="Content Placeholder 3"/>
          <p:cNvSpPr>
            <a:spLocks noGrp="1"/>
          </p:cNvSpPr>
          <p:nvPr>
            <p:ph sz="half" idx="2"/>
          </p:nvPr>
        </p:nvSpPr>
        <p:spPr>
          <a:xfrm>
            <a:off x="1118131" y="2456980"/>
            <a:ext cx="3125766" cy="3108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63822" y="1645921"/>
            <a:ext cx="3125652" cy="802237"/>
          </a:xfrm>
        </p:spPr>
        <p:txBody>
          <a:bodyPr anchor="b">
            <a:normAutofit/>
          </a:bodyPr>
          <a:lstStyle>
            <a:lvl1pPr marL="0" indent="0">
              <a:lnSpc>
                <a:spcPct val="100000"/>
              </a:lnSpc>
              <a:buNone/>
              <a:defRPr sz="1650" b="0" cap="none" baseline="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Edit Master text styles</a:t>
            </a:r>
          </a:p>
        </p:txBody>
      </p:sp>
      <p:sp>
        <p:nvSpPr>
          <p:cNvPr id="6" name="Content Placeholder 5"/>
          <p:cNvSpPr>
            <a:spLocks noGrp="1"/>
          </p:cNvSpPr>
          <p:nvPr>
            <p:ph sz="quarter" idx="4"/>
          </p:nvPr>
        </p:nvSpPr>
        <p:spPr>
          <a:xfrm>
            <a:off x="4563822" y="2454200"/>
            <a:ext cx="3125652" cy="31089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1"/>
          <p:cNvSpPr>
            <a:spLocks noGrp="1"/>
          </p:cNvSpPr>
          <p:nvPr>
            <p:ph type="title"/>
          </p:nvPr>
        </p:nvSpPr>
        <p:spPr>
          <a:xfrm>
            <a:off x="1128685" y="379705"/>
            <a:ext cx="6571343" cy="1049235"/>
          </a:xfrm>
        </p:spPr>
        <p:txBody>
          <a:bodyPr/>
          <a:lstStyle/>
          <a:p>
            <a:r>
              <a:rPr lang="en-US"/>
              <a:t>Click to edit Master title style</a:t>
            </a:r>
            <a:endParaRPr lang="en-US" dirty="0"/>
          </a:p>
        </p:txBody>
      </p:sp>
      <p:pic>
        <p:nvPicPr>
          <p:cNvPr id="12" name="Picture 1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1279567"/>
            <a:ext cx="6574536" cy="155448"/>
          </a:xfrm>
          <a:prstGeom prst="rect">
            <a:avLst/>
          </a:prstGeom>
          <a:noFill/>
          <a:ln>
            <a:noFill/>
          </a:ln>
        </p:spPr>
      </p:pic>
    </p:spTree>
    <p:extLst>
      <p:ext uri="{BB962C8B-B14F-4D97-AF65-F5344CB8AC3E}">
        <p14:creationId xmlns:p14="http://schemas.microsoft.com/office/powerpoint/2010/main" val="3054853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7" name="Title 1"/>
          <p:cNvSpPr>
            <a:spLocks noGrp="1"/>
          </p:cNvSpPr>
          <p:nvPr>
            <p:ph type="title"/>
          </p:nvPr>
        </p:nvSpPr>
        <p:spPr>
          <a:xfrm>
            <a:off x="1128685" y="379705"/>
            <a:ext cx="6571343" cy="1049235"/>
          </a:xfrm>
        </p:spPr>
        <p:txBody>
          <a:bodyPr/>
          <a:lstStyle/>
          <a:p>
            <a:r>
              <a:rPr lang="en-US"/>
              <a:t>Click to edit Master title style</a:t>
            </a:r>
            <a:endParaRPr lang="en-US" dirty="0"/>
          </a:p>
        </p:txBody>
      </p:sp>
      <p:pic>
        <p:nvPicPr>
          <p:cNvPr id="8" name="Picture 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1125460" y="1279567"/>
            <a:ext cx="6574536" cy="155448"/>
          </a:xfrm>
          <a:prstGeom prst="rect">
            <a:avLst/>
          </a:prstGeom>
          <a:noFill/>
          <a:ln>
            <a:noFill/>
          </a:ln>
        </p:spPr>
      </p:pic>
    </p:spTree>
    <p:extLst>
      <p:ext uri="{BB962C8B-B14F-4D97-AF65-F5344CB8AC3E}">
        <p14:creationId xmlns:p14="http://schemas.microsoft.com/office/powerpoint/2010/main" val="2723235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353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9">
            <a:extLst>
              <a:ext uri="{28A0092B-C50C-407E-A947-70E740481C1C}">
                <a14:useLocalDpi xmlns:a14="http://schemas.microsoft.com/office/drawing/2010/main" val="0"/>
              </a:ext>
            </a:extLst>
          </a:blip>
          <a:srcRect t="1538" b="-1538"/>
          <a:stretch/>
        </p:blipFill>
        <p:spPr>
          <a:xfrm>
            <a:off x="0" y="6119854"/>
            <a:ext cx="9144000" cy="742950"/>
          </a:xfrm>
          <a:prstGeom prst="rect">
            <a:avLst/>
          </a:prstGeom>
        </p:spPr>
      </p:pic>
      <p:sp>
        <p:nvSpPr>
          <p:cNvPr id="12" name="Rectangle 11"/>
          <p:cNvSpPr/>
          <p:nvPr/>
        </p:nvSpPr>
        <p:spPr>
          <a:xfrm>
            <a:off x="0" y="468769"/>
            <a:ext cx="9144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6121005"/>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28685" y="379705"/>
            <a:ext cx="6571343" cy="1049235"/>
          </a:xfrm>
          <a:prstGeom prst="rect">
            <a:avLst/>
          </a:prstGeom>
        </p:spPr>
        <p:txBody>
          <a:bodyPr vert="horz" lIns="91440" tIns="45720" rIns="91440" bIns="45720" rtlCol="0" anchor="ctr"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1128685" y="1789698"/>
            <a:ext cx="6571343" cy="393192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p:cNvSpPr txBox="1">
            <a:spLocks/>
          </p:cNvSpPr>
          <p:nvPr/>
        </p:nvSpPr>
        <p:spPr>
          <a:xfrm>
            <a:off x="8200176" y="6122157"/>
            <a:ext cx="694030" cy="503578"/>
          </a:xfrm>
          <a:prstGeom prst="rect">
            <a:avLst/>
          </a:prstGeom>
        </p:spPr>
        <p:txBody>
          <a:bodyPr vert="horz" lIns="68580" tIns="34290" rIns="68580" bIns="3429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98DBE3D-117D-42EE-ADA8-9F891399CB73}" type="slidenum">
              <a:rPr lang="en-US" sz="1350" b="0" smtClean="0">
                <a:solidFill>
                  <a:schemeClr val="bg1"/>
                </a:solidFill>
              </a:rPr>
              <a:pPr/>
              <a:t>‹#›</a:t>
            </a:fld>
            <a:endParaRPr lang="en-US" sz="1350" b="0" dirty="0">
              <a:solidFill>
                <a:schemeClr val="bg1"/>
              </a:solidFill>
            </a:endParaRPr>
          </a:p>
        </p:txBody>
      </p:sp>
    </p:spTree>
    <p:extLst>
      <p:ext uri="{BB962C8B-B14F-4D97-AF65-F5344CB8AC3E}">
        <p14:creationId xmlns:p14="http://schemas.microsoft.com/office/powerpoint/2010/main" val="8694325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defTabSz="514350" rtl="0" eaLnBrk="1" latinLnBrk="0" hangingPunct="1">
        <a:lnSpc>
          <a:spcPct val="90000"/>
        </a:lnSpc>
        <a:spcBef>
          <a:spcPct val="0"/>
        </a:spcBef>
        <a:buNone/>
        <a:defRPr sz="2400" b="0" i="0" kern="1200" cap="none">
          <a:solidFill>
            <a:schemeClr val="tx1"/>
          </a:solidFill>
          <a:effectLst/>
          <a:latin typeface="+mj-lt"/>
          <a:ea typeface="+mj-ea"/>
          <a:cs typeface="+mj-cs"/>
        </a:defRPr>
      </a:lvl1pPr>
    </p:titleStyle>
    <p:bodyStyle>
      <a:lvl1pPr marL="171450" indent="-171450" algn="l" defTabSz="514350" rtl="0" eaLnBrk="1" latinLnBrk="0" hangingPunct="1">
        <a:lnSpc>
          <a:spcPct val="120000"/>
        </a:lnSpc>
        <a:spcBef>
          <a:spcPts val="750"/>
        </a:spcBef>
        <a:buClr>
          <a:schemeClr val="accent1"/>
        </a:buClr>
        <a:buSzPct val="100000"/>
        <a:buFont typeface="Arial" panose="020B0604020202020204" pitchFamily="34" charset="0"/>
        <a:buChar char="•"/>
        <a:defRPr sz="1500" kern="1200" cap="none">
          <a:solidFill>
            <a:schemeClr val="tx1"/>
          </a:solidFill>
          <a:effectLst/>
          <a:latin typeface="+mn-lt"/>
          <a:ea typeface="+mn-ea"/>
          <a:cs typeface="+mn-cs"/>
        </a:defRPr>
      </a:lvl1pPr>
      <a:lvl2pPr marL="514350" indent="-171450" algn="l" defTabSz="514350" rtl="0" eaLnBrk="1" latinLnBrk="0" hangingPunct="1">
        <a:lnSpc>
          <a:spcPct val="120000"/>
        </a:lnSpc>
        <a:spcBef>
          <a:spcPts val="375"/>
        </a:spcBef>
        <a:buClr>
          <a:schemeClr val="accent1"/>
        </a:buClr>
        <a:buSzPct val="100000"/>
        <a:buFont typeface="Arial" panose="020B0604020202020204" pitchFamily="34" charset="0"/>
        <a:buChar char="•"/>
        <a:defRPr sz="1200" kern="1200" cap="none" baseline="0">
          <a:solidFill>
            <a:schemeClr val="tx1"/>
          </a:solidFill>
          <a:effectLst/>
          <a:latin typeface="+mn-lt"/>
          <a:ea typeface="+mn-ea"/>
          <a:cs typeface="+mn-cs"/>
        </a:defRPr>
      </a:lvl2pPr>
      <a:lvl3pPr marL="857250" indent="-171450" algn="l" defTabSz="514350" rtl="0" eaLnBrk="1" latinLnBrk="0" hangingPunct="1">
        <a:lnSpc>
          <a:spcPct val="120000"/>
        </a:lnSpc>
        <a:spcBef>
          <a:spcPts val="375"/>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3pPr>
      <a:lvl4pPr marL="1200150" indent="-171450" algn="l" defTabSz="51435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514350" rtl="0" eaLnBrk="1" latinLnBrk="0" hangingPunct="1">
        <a:lnSpc>
          <a:spcPct val="120000"/>
        </a:lnSpc>
        <a:spcBef>
          <a:spcPts val="375"/>
        </a:spcBef>
        <a:buClr>
          <a:schemeClr val="accent1"/>
        </a:buClr>
        <a:buSzPct val="100000"/>
        <a:buFont typeface="Arial" panose="020B0604020202020204" pitchFamily="34" charset="0"/>
        <a:buChar char="•"/>
        <a:defRPr sz="900" kern="1200" cap="none">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C208391-4DFB-4694-A06B-884B1501A101}"/>
              </a:ext>
            </a:extLst>
          </p:cNvPr>
          <p:cNvSpPr>
            <a:spLocks noGrp="1"/>
          </p:cNvSpPr>
          <p:nvPr>
            <p:ph type="ctrTitle"/>
          </p:nvPr>
        </p:nvSpPr>
        <p:spPr>
          <a:xfrm>
            <a:off x="1041239" y="959316"/>
            <a:ext cx="5760741" cy="2571891"/>
          </a:xfrm>
        </p:spPr>
        <p:txBody>
          <a:bodyPr/>
          <a:lstStyle/>
          <a:p>
            <a:r>
              <a:rPr lang="en-US" dirty="0" smtClean="0"/>
              <a:t>Virtual Reality</a:t>
            </a:r>
            <a:endParaRPr lang="en-US" dirty="0"/>
          </a:p>
        </p:txBody>
      </p:sp>
      <p:sp>
        <p:nvSpPr>
          <p:cNvPr id="3" name="Subtitle 2">
            <a:extLst>
              <a:ext uri="{FF2B5EF4-FFF2-40B4-BE49-F238E27FC236}">
                <a16:creationId xmlns="" xmlns:a16="http://schemas.microsoft.com/office/drawing/2014/main" id="{2183D135-6AA6-4D41-8AD5-5C3455191970}"/>
              </a:ext>
            </a:extLst>
          </p:cNvPr>
          <p:cNvSpPr>
            <a:spLocks noGrp="1"/>
          </p:cNvSpPr>
          <p:nvPr>
            <p:ph type="subTitle" idx="1"/>
          </p:nvPr>
        </p:nvSpPr>
        <p:spPr/>
        <p:txBody>
          <a:bodyPr/>
          <a:lstStyle/>
          <a:p>
            <a:r>
              <a:rPr lang="en-US" dirty="0" smtClean="0"/>
              <a:t>COMPUTER LITERACY</a:t>
            </a:r>
            <a:endParaRPr lang="en-US" dirty="0"/>
          </a:p>
        </p:txBody>
      </p:sp>
    </p:spTree>
    <p:extLst>
      <p:ext uri="{BB962C8B-B14F-4D97-AF65-F5344CB8AC3E}">
        <p14:creationId xmlns:p14="http://schemas.microsoft.com/office/powerpoint/2010/main" val="2894968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2"/>
          <p:cNvSpPr>
            <a:spLocks noGrp="1" noChangeArrowheads="1"/>
          </p:cNvSpPr>
          <p:nvPr>
            <p:ph type="title"/>
          </p:nvPr>
        </p:nvSpPr>
        <p:spPr/>
        <p:txBody>
          <a:bodyPr/>
          <a:lstStyle/>
          <a:p>
            <a:r>
              <a:rPr lang="en-US" dirty="0" smtClean="0"/>
              <a:t>What is Virtual Reality (VR) ?</a:t>
            </a:r>
            <a:endParaRPr lang="en-US" dirty="0"/>
          </a:p>
        </p:txBody>
      </p:sp>
      <p:sp>
        <p:nvSpPr>
          <p:cNvPr id="186370" name="Content Placeholder 6"/>
          <p:cNvSpPr>
            <a:spLocks noGrp="1"/>
          </p:cNvSpPr>
          <p:nvPr>
            <p:ph idx="1"/>
          </p:nvPr>
        </p:nvSpPr>
        <p:spPr/>
        <p:txBody>
          <a:bodyPr>
            <a:normAutofit/>
          </a:bodyPr>
          <a:lstStyle/>
          <a:p>
            <a:pPr marL="0" indent="0">
              <a:buNone/>
            </a:pPr>
            <a:r>
              <a:rPr lang="en-US" sz="2000" b="1" dirty="0" smtClean="0">
                <a:solidFill>
                  <a:schemeClr val="accent1"/>
                </a:solidFill>
              </a:rPr>
              <a:t>Virtual Reality</a:t>
            </a:r>
            <a:r>
              <a:rPr lang="en-US" sz="2000" dirty="0" smtClean="0"/>
              <a:t>: an </a:t>
            </a:r>
            <a:r>
              <a:rPr lang="en-US" sz="2000" dirty="0"/>
              <a:t>artificial environment created with computer hardware and software and presented to the user in such a way that it appears and feels like a real environment.</a:t>
            </a:r>
          </a:p>
          <a:p>
            <a:endParaRPr lang="en-US" sz="2000" dirty="0" smtClean="0"/>
          </a:p>
          <a:p>
            <a:r>
              <a:rPr lang="en-US" sz="2000" dirty="0" smtClean="0"/>
              <a:t>Why </a:t>
            </a:r>
            <a:r>
              <a:rPr lang="en-US" sz="2000" dirty="0"/>
              <a:t>VR?</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18515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7AD9ED9-EA56-428E-B167-177AE517DE40}"/>
              </a:ext>
            </a:extLst>
          </p:cNvPr>
          <p:cNvSpPr>
            <a:spLocks noGrp="1"/>
          </p:cNvSpPr>
          <p:nvPr>
            <p:ph type="title"/>
          </p:nvPr>
        </p:nvSpPr>
        <p:spPr/>
        <p:txBody>
          <a:bodyPr/>
          <a:lstStyle/>
          <a:p>
            <a:r>
              <a:rPr lang="en-US" dirty="0"/>
              <a:t>Types of VR</a:t>
            </a:r>
          </a:p>
        </p:txBody>
      </p:sp>
      <p:sp>
        <p:nvSpPr>
          <p:cNvPr id="3" name="Content Placeholder 2">
            <a:extLst>
              <a:ext uri="{FF2B5EF4-FFF2-40B4-BE49-F238E27FC236}">
                <a16:creationId xmlns="" xmlns:a16="http://schemas.microsoft.com/office/drawing/2014/main" id="{50DD7E9A-FF88-4237-B750-A2AA17A1775E}"/>
              </a:ext>
            </a:extLst>
          </p:cNvPr>
          <p:cNvSpPr>
            <a:spLocks noGrp="1"/>
          </p:cNvSpPr>
          <p:nvPr>
            <p:ph idx="1"/>
          </p:nvPr>
        </p:nvSpPr>
        <p:spPr/>
        <p:txBody>
          <a:bodyPr>
            <a:normAutofit/>
          </a:bodyPr>
          <a:lstStyle/>
          <a:p>
            <a:r>
              <a:rPr lang="en-US" sz="2000" b="1" dirty="0" smtClean="0">
                <a:solidFill>
                  <a:schemeClr val="accent1"/>
                </a:solidFill>
              </a:rPr>
              <a:t>Collaborative</a:t>
            </a:r>
          </a:p>
          <a:p>
            <a:r>
              <a:rPr lang="en-US" sz="2000" b="1" dirty="0" smtClean="0">
                <a:solidFill>
                  <a:schemeClr val="accent1"/>
                </a:solidFill>
              </a:rPr>
              <a:t>Non-Immersive</a:t>
            </a:r>
          </a:p>
          <a:p>
            <a:r>
              <a:rPr lang="en-US" sz="2000" b="1" dirty="0" smtClean="0">
                <a:solidFill>
                  <a:schemeClr val="accent1"/>
                </a:solidFill>
              </a:rPr>
              <a:t>Fully </a:t>
            </a:r>
            <a:r>
              <a:rPr lang="en-US" sz="2000" b="1" dirty="0">
                <a:solidFill>
                  <a:schemeClr val="accent1"/>
                </a:solidFill>
              </a:rPr>
              <a:t>immersive</a:t>
            </a:r>
          </a:p>
          <a:p>
            <a:r>
              <a:rPr lang="en-US" sz="2000" b="1" dirty="0">
                <a:solidFill>
                  <a:schemeClr val="accent1"/>
                </a:solidFill>
              </a:rPr>
              <a:t>Mixed Reality (Augmented Reality)</a:t>
            </a:r>
          </a:p>
        </p:txBody>
      </p:sp>
    </p:spTree>
    <p:extLst>
      <p:ext uri="{BB962C8B-B14F-4D97-AF65-F5344CB8AC3E}">
        <p14:creationId xmlns:p14="http://schemas.microsoft.com/office/powerpoint/2010/main" val="317261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Collaborative</a:t>
            </a:r>
            <a:endParaRPr lang="en-US" dirty="0"/>
          </a:p>
        </p:txBody>
      </p:sp>
      <p:sp>
        <p:nvSpPr>
          <p:cNvPr id="3" name="Content Placeholder 2"/>
          <p:cNvSpPr>
            <a:spLocks noGrp="1"/>
          </p:cNvSpPr>
          <p:nvPr>
            <p:ph idx="1"/>
          </p:nvPr>
        </p:nvSpPr>
        <p:spPr/>
        <p:txBody>
          <a:bodyPr>
            <a:normAutofit/>
          </a:bodyPr>
          <a:lstStyle/>
          <a:p>
            <a:r>
              <a:rPr lang="en-US" sz="1800" dirty="0" smtClean="0"/>
              <a:t>The </a:t>
            </a:r>
            <a:r>
              <a:rPr lang="en-US" sz="1800" dirty="0"/>
              <a:t>idea of sharing an </a:t>
            </a:r>
            <a:r>
              <a:rPr lang="en-US" sz="1800" i="1" dirty="0"/>
              <a:t>experience</a:t>
            </a:r>
            <a:r>
              <a:rPr lang="en-US" sz="1800" dirty="0"/>
              <a:t> in a virtual world with other people, often in real </a:t>
            </a:r>
            <a:r>
              <a:rPr lang="en-US" sz="1800" dirty="0" smtClean="0"/>
              <a:t>time</a:t>
            </a:r>
          </a:p>
          <a:p>
            <a:r>
              <a:rPr lang="en-US" sz="1800" dirty="0" smtClean="0"/>
              <a:t>Example: Second Life, Minecraft</a:t>
            </a:r>
            <a:endParaRPr lang="en-US" sz="1800" dirty="0"/>
          </a:p>
          <a:p>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1147" y="3128622"/>
            <a:ext cx="5078473" cy="2666198"/>
          </a:xfrm>
          <a:prstGeom prst="rect">
            <a:avLst/>
          </a:prstGeom>
        </p:spPr>
      </p:pic>
    </p:spTree>
    <p:extLst>
      <p:ext uri="{BB962C8B-B14F-4D97-AF65-F5344CB8AC3E}">
        <p14:creationId xmlns:p14="http://schemas.microsoft.com/office/powerpoint/2010/main" val="1011880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5993DC8-0347-4B9A-AFB9-F426CE1C616B}"/>
              </a:ext>
            </a:extLst>
          </p:cNvPr>
          <p:cNvSpPr>
            <a:spLocks noGrp="1"/>
          </p:cNvSpPr>
          <p:nvPr>
            <p:ph type="title"/>
          </p:nvPr>
        </p:nvSpPr>
        <p:spPr/>
        <p:txBody>
          <a:bodyPr/>
          <a:lstStyle/>
          <a:p>
            <a:r>
              <a:rPr lang="en-US" dirty="0"/>
              <a:t>Non-Immersive</a:t>
            </a:r>
          </a:p>
        </p:txBody>
      </p:sp>
      <p:sp>
        <p:nvSpPr>
          <p:cNvPr id="3" name="Content Placeholder 2">
            <a:extLst>
              <a:ext uri="{FF2B5EF4-FFF2-40B4-BE49-F238E27FC236}">
                <a16:creationId xmlns="" xmlns:a16="http://schemas.microsoft.com/office/drawing/2014/main" id="{EB1A9527-73E8-4012-8A95-6D2804B76232}"/>
              </a:ext>
            </a:extLst>
          </p:cNvPr>
          <p:cNvSpPr>
            <a:spLocks noGrp="1"/>
          </p:cNvSpPr>
          <p:nvPr>
            <p:ph idx="1"/>
          </p:nvPr>
        </p:nvSpPr>
        <p:spPr>
          <a:xfrm>
            <a:off x="1128685" y="1568568"/>
            <a:ext cx="7339263" cy="4061861"/>
          </a:xfrm>
        </p:spPr>
        <p:txBody>
          <a:bodyPr>
            <a:normAutofit/>
          </a:bodyPr>
          <a:lstStyle/>
          <a:p>
            <a:r>
              <a:rPr lang="en-US" sz="1800" dirty="0"/>
              <a:t>A variation of visualizing complete computer generated </a:t>
            </a:r>
            <a:r>
              <a:rPr lang="en-US" sz="1800" dirty="0" smtClean="0"/>
              <a:t>worlds</a:t>
            </a:r>
          </a:p>
          <a:p>
            <a:r>
              <a:rPr lang="en-US" sz="1800" dirty="0" smtClean="0"/>
              <a:t>Links </a:t>
            </a:r>
            <a:r>
              <a:rPr lang="en-US" sz="1800" dirty="0"/>
              <a:t>remote sensors in the real world with the senses of a human </a:t>
            </a:r>
            <a:r>
              <a:rPr lang="en-US" sz="1800" dirty="0" smtClean="0"/>
              <a:t>operator.</a:t>
            </a:r>
          </a:p>
          <a:p>
            <a:r>
              <a:rPr lang="en-US" sz="1800" dirty="0" smtClean="0"/>
              <a:t>Example</a:t>
            </a:r>
            <a:r>
              <a:rPr lang="en-US" sz="1800" dirty="0"/>
              <a:t>: realistic flight simulator on home desktop with wide-screen, headphones, and realistic joystick</a:t>
            </a:r>
          </a:p>
          <a:p>
            <a:endParaRPr lang="en-US" sz="1800" dirty="0"/>
          </a:p>
        </p:txBody>
      </p:sp>
      <p:grpSp>
        <p:nvGrpSpPr>
          <p:cNvPr id="7" name="Group 6"/>
          <p:cNvGrpSpPr/>
          <p:nvPr/>
        </p:nvGrpSpPr>
        <p:grpSpPr>
          <a:xfrm>
            <a:off x="2507111" y="3755212"/>
            <a:ext cx="1907245" cy="1445977"/>
            <a:chOff x="1124713" y="4637039"/>
            <a:chExt cx="1907245" cy="1445977"/>
          </a:xfrm>
          <a:scene3d>
            <a:camera prst="orthographicFront">
              <a:rot lat="0" lon="19199954" rev="0"/>
            </a:camera>
            <a:lightRig rig="threePt" dir="t"/>
          </a:scene3d>
        </p:grpSpPr>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79358" y="4689628"/>
              <a:ext cx="1632284" cy="1105192"/>
            </a:xfrm>
            <a:prstGeom prst="rect">
              <a:avLst/>
            </a:prstGeom>
            <a:sp3d z="12700"/>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4713" y="4637039"/>
              <a:ext cx="1907245" cy="1445977"/>
            </a:xfrm>
            <a:prstGeom prst="rect">
              <a:avLst/>
            </a:prstGeom>
            <a:sp3d z="12700"/>
          </p:spPr>
        </p:pic>
      </p:gr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66477" y="4478201"/>
            <a:ext cx="3382941" cy="2304456"/>
          </a:xfrm>
          <a:prstGeom prst="rect">
            <a:avLst/>
          </a:prstGeom>
        </p:spPr>
      </p:pic>
    </p:spTree>
    <p:extLst>
      <p:ext uri="{BB962C8B-B14F-4D97-AF65-F5344CB8AC3E}">
        <p14:creationId xmlns:p14="http://schemas.microsoft.com/office/powerpoint/2010/main" val="4245658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4FE722D-6B43-4642-ACBC-46979089DCA9}"/>
              </a:ext>
            </a:extLst>
          </p:cNvPr>
          <p:cNvSpPr>
            <a:spLocks noGrp="1"/>
          </p:cNvSpPr>
          <p:nvPr>
            <p:ph type="title"/>
          </p:nvPr>
        </p:nvSpPr>
        <p:spPr/>
        <p:txBody>
          <a:bodyPr/>
          <a:lstStyle/>
          <a:p>
            <a:r>
              <a:rPr lang="en-US" dirty="0"/>
              <a:t>Fully immersive</a:t>
            </a:r>
          </a:p>
        </p:txBody>
      </p:sp>
      <p:sp>
        <p:nvSpPr>
          <p:cNvPr id="3" name="Content Placeholder 2">
            <a:extLst>
              <a:ext uri="{FF2B5EF4-FFF2-40B4-BE49-F238E27FC236}">
                <a16:creationId xmlns="" xmlns:a16="http://schemas.microsoft.com/office/drawing/2014/main" id="{8997F1A5-0D8E-4C7A-83AD-B9B40260C9B3}"/>
              </a:ext>
            </a:extLst>
          </p:cNvPr>
          <p:cNvSpPr>
            <a:spLocks noGrp="1"/>
          </p:cNvSpPr>
          <p:nvPr>
            <p:ph idx="1"/>
          </p:nvPr>
        </p:nvSpPr>
        <p:spPr>
          <a:xfrm>
            <a:off x="1128685" y="1523198"/>
            <a:ext cx="7423484" cy="3931920"/>
          </a:xfrm>
        </p:spPr>
        <p:txBody>
          <a:bodyPr>
            <a:normAutofit/>
          </a:bodyPr>
          <a:lstStyle/>
          <a:p>
            <a:r>
              <a:rPr lang="en-US" sz="2000" dirty="0"/>
              <a:t>Equipped with a Head Mounted Display (HMD</a:t>
            </a:r>
            <a:r>
              <a:rPr lang="en-US" sz="2000" dirty="0" smtClean="0"/>
              <a:t>)</a:t>
            </a:r>
            <a:endParaRPr lang="en-US" sz="2000" dirty="0"/>
          </a:p>
          <a:p>
            <a:r>
              <a:rPr lang="en-US" sz="2000" dirty="0"/>
              <a:t>Completely immerse the user's personal viewpoint inside the virtual 3D world.</a:t>
            </a:r>
          </a:p>
          <a:p>
            <a:r>
              <a:rPr lang="en-US" sz="2000" dirty="0"/>
              <a:t> The user has no visual contact with the physical word. </a:t>
            </a:r>
          </a:p>
          <a:p>
            <a:endParaRPr lang="en-US" sz="2000" dirty="0"/>
          </a:p>
          <a:p>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420" y="3489158"/>
            <a:ext cx="5781786" cy="3101931"/>
          </a:xfrm>
          <a:prstGeom prst="rect">
            <a:avLst/>
          </a:prstGeom>
        </p:spPr>
      </p:pic>
    </p:spTree>
    <p:extLst>
      <p:ext uri="{BB962C8B-B14F-4D97-AF65-F5344CB8AC3E}">
        <p14:creationId xmlns:p14="http://schemas.microsoft.com/office/powerpoint/2010/main" val="9879064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AD301A-C3EF-4B68-8305-80F12D0441EC}"/>
              </a:ext>
            </a:extLst>
          </p:cNvPr>
          <p:cNvSpPr>
            <a:spLocks noGrp="1"/>
          </p:cNvSpPr>
          <p:nvPr>
            <p:ph type="title"/>
          </p:nvPr>
        </p:nvSpPr>
        <p:spPr/>
        <p:txBody>
          <a:bodyPr/>
          <a:lstStyle/>
          <a:p>
            <a:r>
              <a:rPr lang="en-US" dirty="0"/>
              <a:t>Mixed Reality (Augmented Reality)</a:t>
            </a:r>
          </a:p>
        </p:txBody>
      </p:sp>
      <p:sp>
        <p:nvSpPr>
          <p:cNvPr id="3" name="Content Placeholder 2">
            <a:extLst>
              <a:ext uri="{FF2B5EF4-FFF2-40B4-BE49-F238E27FC236}">
                <a16:creationId xmlns="" xmlns:a16="http://schemas.microsoft.com/office/drawing/2014/main" id="{D4DC1291-0AA7-46B3-89F7-FC5BD2130607}"/>
              </a:ext>
            </a:extLst>
          </p:cNvPr>
          <p:cNvSpPr>
            <a:spLocks noGrp="1"/>
          </p:cNvSpPr>
          <p:nvPr>
            <p:ph idx="1"/>
          </p:nvPr>
        </p:nvSpPr>
        <p:spPr>
          <a:xfrm>
            <a:off x="884082" y="1645920"/>
            <a:ext cx="7333487" cy="3931920"/>
          </a:xfrm>
        </p:spPr>
        <p:txBody>
          <a:bodyPr>
            <a:normAutofit/>
          </a:bodyPr>
          <a:lstStyle/>
          <a:p>
            <a:r>
              <a:rPr lang="en-US" sz="2000" dirty="0"/>
              <a:t>The seamless merging of real space and virtual space.</a:t>
            </a:r>
          </a:p>
          <a:p>
            <a:r>
              <a:rPr lang="en-US" sz="2000" dirty="0"/>
              <a:t>Integrate the computer-generated virtual objects into the physical world which </a:t>
            </a:r>
            <a:r>
              <a:rPr lang="en-US" sz="2000" dirty="0" smtClean="0"/>
              <a:t>become, </a:t>
            </a:r>
            <a:r>
              <a:rPr lang="en-US" sz="2000" dirty="0"/>
              <a:t>in a </a:t>
            </a:r>
            <a:r>
              <a:rPr lang="en-US" sz="2000" dirty="0" smtClean="0"/>
              <a:t>sense, </a:t>
            </a:r>
            <a:r>
              <a:rPr lang="en-US" sz="2000" dirty="0"/>
              <a:t>an equal part of our natural </a:t>
            </a:r>
            <a:r>
              <a:rPr lang="en-US" sz="2000" dirty="0" smtClean="0"/>
              <a:t>environment</a:t>
            </a:r>
            <a:endParaRPr lang="en-US" sz="2000" dirty="0"/>
          </a:p>
          <a:p>
            <a:r>
              <a:rPr lang="en-US" sz="2000" dirty="0" smtClean="0"/>
              <a:t>Example: </a:t>
            </a:r>
            <a:r>
              <a:rPr lang="en-US" sz="2000" dirty="0" err="1" smtClean="0"/>
              <a:t>Pokemon</a:t>
            </a:r>
            <a:r>
              <a:rPr lang="en-US" sz="2000" dirty="0" smtClean="0"/>
              <a:t> GO</a:t>
            </a:r>
            <a:endParaRPr lang="en-US" sz="2000" dirty="0"/>
          </a:p>
          <a:p>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5443" y="3958389"/>
            <a:ext cx="4553406" cy="2563567"/>
          </a:xfrm>
          <a:prstGeom prst="rect">
            <a:avLst/>
          </a:prstGeom>
        </p:spPr>
      </p:pic>
    </p:spTree>
    <p:extLst>
      <p:ext uri="{BB962C8B-B14F-4D97-AF65-F5344CB8AC3E}">
        <p14:creationId xmlns:p14="http://schemas.microsoft.com/office/powerpoint/2010/main" val="36596806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90E8BF-38D0-4458-8CFF-9A0B49C162AE}"/>
              </a:ext>
            </a:extLst>
          </p:cNvPr>
          <p:cNvSpPr>
            <a:spLocks noGrp="1"/>
          </p:cNvSpPr>
          <p:nvPr>
            <p:ph type="title"/>
          </p:nvPr>
        </p:nvSpPr>
        <p:spPr/>
        <p:txBody>
          <a:bodyPr/>
          <a:lstStyle/>
          <a:p>
            <a:r>
              <a:rPr lang="en-US" dirty="0"/>
              <a:t>Types of Virtual Reality Devices</a:t>
            </a:r>
          </a:p>
        </p:txBody>
      </p:sp>
      <p:sp>
        <p:nvSpPr>
          <p:cNvPr id="3" name="Content Placeholder 2">
            <a:extLst>
              <a:ext uri="{FF2B5EF4-FFF2-40B4-BE49-F238E27FC236}">
                <a16:creationId xmlns="" xmlns:a16="http://schemas.microsoft.com/office/drawing/2014/main" id="{485AF295-F9C4-40F9-97BE-C06B5696FDAC}"/>
              </a:ext>
            </a:extLst>
          </p:cNvPr>
          <p:cNvSpPr>
            <a:spLocks noGrp="1"/>
          </p:cNvSpPr>
          <p:nvPr>
            <p:ph idx="1"/>
          </p:nvPr>
        </p:nvSpPr>
        <p:spPr/>
        <p:txBody>
          <a:bodyPr>
            <a:normAutofit/>
          </a:bodyPr>
          <a:lstStyle/>
          <a:p>
            <a:r>
              <a:rPr lang="en-US" sz="2000" dirty="0"/>
              <a:t>Oculus Rift</a:t>
            </a:r>
          </a:p>
          <a:p>
            <a:r>
              <a:rPr lang="en-US" sz="2000" dirty="0"/>
              <a:t>HTC Vive</a:t>
            </a:r>
          </a:p>
          <a:p>
            <a:r>
              <a:rPr lang="en-US" sz="2000" dirty="0"/>
              <a:t>Samsung Gear VR</a:t>
            </a:r>
          </a:p>
          <a:p>
            <a:r>
              <a:rPr lang="en-US" sz="2000" dirty="0"/>
              <a:t>Google Cardboard</a:t>
            </a:r>
          </a:p>
          <a:p>
            <a:r>
              <a:rPr lang="en-US" sz="2000" dirty="0" smtClean="0"/>
              <a:t>Treadmills</a:t>
            </a:r>
          </a:p>
          <a:p>
            <a:r>
              <a:rPr lang="en-US" sz="2000" dirty="0" smtClean="0"/>
              <a:t>Haptic </a:t>
            </a:r>
            <a:r>
              <a:rPr lang="en-US" sz="2000" dirty="0"/>
              <a:t>Gloves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91060" y="1581654"/>
            <a:ext cx="2024966" cy="98500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07356" y="1581654"/>
            <a:ext cx="1181942" cy="8807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73361" y="1493206"/>
            <a:ext cx="1215193" cy="961236"/>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01833" y="2368203"/>
            <a:ext cx="2143056" cy="1205469"/>
          </a:xfrm>
          <a:prstGeom prst="rect">
            <a:avLst/>
          </a:prstGeom>
        </p:spPr>
      </p:pic>
      <p:pic>
        <p:nvPicPr>
          <p:cNvPr id="11" name="Picture 10"/>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43599" y="4696606"/>
            <a:ext cx="2400300" cy="1348740"/>
          </a:xfrm>
          <a:prstGeom prst="rect">
            <a:avLst/>
          </a:prstGeom>
        </p:spPr>
      </p:pic>
      <p:pic>
        <p:nvPicPr>
          <p:cNvPr id="13" name="Picture 1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516026" y="3373159"/>
            <a:ext cx="3374621" cy="3321892"/>
          </a:xfrm>
          <a:prstGeom prst="rect">
            <a:avLst/>
          </a:prstGeom>
        </p:spPr>
      </p:pic>
    </p:spTree>
    <p:extLst>
      <p:ext uri="{BB962C8B-B14F-4D97-AF65-F5344CB8AC3E}">
        <p14:creationId xmlns:p14="http://schemas.microsoft.com/office/powerpoint/2010/main" val="3390684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1124713" y="1645920"/>
            <a:ext cx="3784171" cy="3931920"/>
          </a:xfrm>
        </p:spPr>
        <p:txBody>
          <a:bodyPr>
            <a:normAutofit/>
          </a:bodyPr>
          <a:lstStyle/>
          <a:p>
            <a:r>
              <a:rPr lang="en-US" dirty="0" smtClean="0"/>
              <a:t>Training simulations for dangerous situations</a:t>
            </a:r>
          </a:p>
          <a:p>
            <a:pPr lvl="1"/>
            <a:r>
              <a:rPr lang="en-US" sz="1500" dirty="0" smtClean="0"/>
              <a:t>Battlefield</a:t>
            </a:r>
          </a:p>
          <a:p>
            <a:pPr lvl="1"/>
            <a:r>
              <a:rPr lang="en-US" sz="1500" dirty="0" smtClean="0"/>
              <a:t>Surgery</a:t>
            </a:r>
          </a:p>
          <a:p>
            <a:pPr lvl="1"/>
            <a:r>
              <a:rPr lang="en-US" sz="1500" dirty="0" smtClean="0"/>
              <a:t>Flying</a:t>
            </a:r>
          </a:p>
          <a:p>
            <a:pPr lvl="1"/>
            <a:r>
              <a:rPr lang="en-US" sz="1500" dirty="0" smtClean="0"/>
              <a:t>Construction machines</a:t>
            </a:r>
          </a:p>
          <a:p>
            <a:r>
              <a:rPr lang="en-US" dirty="0" smtClean="0"/>
              <a:t>Entertainment</a:t>
            </a:r>
          </a:p>
          <a:p>
            <a:pPr lvl="1"/>
            <a:r>
              <a:rPr lang="en-US" sz="1500" dirty="0" smtClean="0"/>
              <a:t>Video games</a:t>
            </a:r>
          </a:p>
          <a:p>
            <a:pPr lvl="1"/>
            <a:r>
              <a:rPr lang="en-US" sz="1500" dirty="0" smtClean="0"/>
              <a:t>Movies</a:t>
            </a:r>
          </a:p>
          <a:p>
            <a:r>
              <a:rPr lang="en-US" dirty="0"/>
              <a:t>Immersive education</a:t>
            </a:r>
          </a:p>
          <a:p>
            <a:endParaRPr lang="en-US" dirty="0" smtClean="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03385" y="1645920"/>
            <a:ext cx="4196235" cy="2687178"/>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03385" y="4252898"/>
            <a:ext cx="3077229" cy="2307922"/>
          </a:xfrm>
          <a:prstGeom prst="rect">
            <a:avLst/>
          </a:prstGeom>
        </p:spPr>
      </p:pic>
    </p:spTree>
    <p:extLst>
      <p:ext uri="{BB962C8B-B14F-4D97-AF65-F5344CB8AC3E}">
        <p14:creationId xmlns:p14="http://schemas.microsoft.com/office/powerpoint/2010/main" val="2062861350"/>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2">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04B663"/>
      </a:accent4>
      <a:accent5>
        <a:srgbClr val="DF8822"/>
      </a:accent5>
      <a:accent6>
        <a:srgbClr val="BC410A"/>
      </a:accent6>
      <a:hlink>
        <a:srgbClr val="5977C4"/>
      </a:hlink>
      <a:folHlink>
        <a:srgbClr val="0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heme2" id="{DC811A91-CB18-45D6-9419-650BF40B7ECF}" vid="{598A585A-E07E-4BD6-A205-C0FCB7E06EE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343</TotalTime>
  <Words>252</Words>
  <Application>Microsoft Office PowerPoint</Application>
  <PresentationFormat>On-screen Show (4:3)</PresentationFormat>
  <Paragraphs>55</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Theme2</vt:lpstr>
      <vt:lpstr>Virtual Reality</vt:lpstr>
      <vt:lpstr>What is Virtual Reality (VR) ?</vt:lpstr>
      <vt:lpstr>Types of VR</vt:lpstr>
      <vt:lpstr>Collaborative</vt:lpstr>
      <vt:lpstr>Non-Immersive</vt:lpstr>
      <vt:lpstr>Fully immersive</vt:lpstr>
      <vt:lpstr>Mixed Reality (Augmented Reality)</vt:lpstr>
      <vt:lpstr>Types of Virtual Reality Devices</vt:lpstr>
      <vt:lpstr>Applications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Singh, Aditi</dc:creator>
  <cp:lastModifiedBy>template</cp:lastModifiedBy>
  <cp:revision>110</cp:revision>
  <dcterms:created xsi:type="dcterms:W3CDTF">2017-07-12T13:25:30Z</dcterms:created>
  <dcterms:modified xsi:type="dcterms:W3CDTF">2018-04-18T15:52:36Z</dcterms:modified>
</cp:coreProperties>
</file>