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77" r:id="rId3"/>
    <p:sldId id="278" r:id="rId4"/>
    <p:sldId id="257" r:id="rId5"/>
    <p:sldId id="282" r:id="rId6"/>
    <p:sldId id="283" r:id="rId7"/>
    <p:sldId id="284" r:id="rId8"/>
    <p:sldId id="285" r:id="rId9"/>
    <p:sldId id="295" r:id="rId10"/>
    <p:sldId id="287" r:id="rId11"/>
    <p:sldId id="288" r:id="rId12"/>
    <p:sldId id="289" r:id="rId13"/>
    <p:sldId id="290" r:id="rId14"/>
    <p:sldId id="291" r:id="rId15"/>
    <p:sldId id="293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2868" autoAdjust="0"/>
  </p:normalViewPr>
  <p:slideViewPr>
    <p:cSldViewPr snapToGrid="0">
      <p:cViewPr varScale="1">
        <p:scale>
          <a:sx n="75" d="100"/>
          <a:sy n="75" d="100"/>
        </p:scale>
        <p:origin x="23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7" d="100"/>
        <a:sy n="137" d="100"/>
      </p:scale>
      <p:origin x="0" y="-25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3E7D73-52E2-49E7-B1A4-1D770BF0423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DE4212-8312-4727-A24D-9EC724788704}">
      <dgm:prSet phldrT="[Text]"/>
      <dgm:spPr/>
      <dgm:t>
        <a:bodyPr/>
        <a:lstStyle/>
        <a:p>
          <a:r>
            <a:rPr lang="en-US" dirty="0"/>
            <a:t>1980s</a:t>
          </a:r>
        </a:p>
      </dgm:t>
    </dgm:pt>
    <dgm:pt modelId="{4EC1B953-24DD-482D-8277-4566D4270A8E}" type="parTrans" cxnId="{CCFC3044-6C7B-4BE0-ACAA-EDADF6F26C51}">
      <dgm:prSet/>
      <dgm:spPr/>
      <dgm:t>
        <a:bodyPr/>
        <a:lstStyle/>
        <a:p>
          <a:endParaRPr lang="en-US"/>
        </a:p>
      </dgm:t>
    </dgm:pt>
    <dgm:pt modelId="{C4879735-78FA-43E8-9568-8494C3E9AFAA}" type="sibTrans" cxnId="{CCFC3044-6C7B-4BE0-ACAA-EDADF6F26C51}">
      <dgm:prSet/>
      <dgm:spPr/>
      <dgm:t>
        <a:bodyPr/>
        <a:lstStyle/>
        <a:p>
          <a:endParaRPr lang="en-US"/>
        </a:p>
      </dgm:t>
    </dgm:pt>
    <dgm:pt modelId="{C31FC914-4F97-4860-9AC7-1A11F48006B8}">
      <dgm:prSet phldrT="[Text]"/>
      <dgm:spPr/>
      <dgm:t>
        <a:bodyPr/>
        <a:lstStyle/>
        <a:p>
          <a:r>
            <a:rPr lang="en-US" dirty="0"/>
            <a:t>First patent for rapid prototyping technology</a:t>
          </a:r>
        </a:p>
      </dgm:t>
    </dgm:pt>
    <dgm:pt modelId="{D74F6199-A36A-4394-B0ED-1BB7F9A841DC}" type="parTrans" cxnId="{73C2736C-5077-46B5-AD37-95A85B70E2D4}">
      <dgm:prSet/>
      <dgm:spPr/>
      <dgm:t>
        <a:bodyPr/>
        <a:lstStyle/>
        <a:p>
          <a:endParaRPr lang="en-US"/>
        </a:p>
      </dgm:t>
    </dgm:pt>
    <dgm:pt modelId="{C785AFC9-86D1-4D6B-ADC8-1EAFBAC1A236}" type="sibTrans" cxnId="{73C2736C-5077-46B5-AD37-95A85B70E2D4}">
      <dgm:prSet/>
      <dgm:spPr/>
      <dgm:t>
        <a:bodyPr/>
        <a:lstStyle/>
        <a:p>
          <a:endParaRPr lang="en-US"/>
        </a:p>
      </dgm:t>
    </dgm:pt>
    <dgm:pt modelId="{75586305-5E56-4ED9-9F84-659F5892CB77}">
      <dgm:prSet phldrT="[Text]"/>
      <dgm:spPr/>
      <dgm:t>
        <a:bodyPr/>
        <a:lstStyle/>
        <a:p>
          <a:r>
            <a:rPr lang="en-US" dirty="0"/>
            <a:t>1990s</a:t>
          </a:r>
        </a:p>
      </dgm:t>
    </dgm:pt>
    <dgm:pt modelId="{BDBF01D7-6AE1-4595-A2D3-04B521817C67}" type="parTrans" cxnId="{1243018F-B674-43AE-99C3-B8DD99A1D081}">
      <dgm:prSet/>
      <dgm:spPr/>
      <dgm:t>
        <a:bodyPr/>
        <a:lstStyle/>
        <a:p>
          <a:endParaRPr lang="en-US"/>
        </a:p>
      </dgm:t>
    </dgm:pt>
    <dgm:pt modelId="{852F8F7D-75A8-4DBA-A730-B7EADD0566DF}" type="sibTrans" cxnId="{1243018F-B674-43AE-99C3-B8DD99A1D081}">
      <dgm:prSet/>
      <dgm:spPr/>
      <dgm:t>
        <a:bodyPr/>
        <a:lstStyle/>
        <a:p>
          <a:endParaRPr lang="en-US"/>
        </a:p>
      </dgm:t>
    </dgm:pt>
    <dgm:pt modelId="{9B94DD64-3BD7-4313-9FA7-41304FC86545}">
      <dgm:prSet phldrT="[Text]"/>
      <dgm:spPr/>
      <dgm:t>
        <a:bodyPr/>
        <a:lstStyle/>
        <a:p>
          <a:r>
            <a:rPr lang="en-US" dirty="0"/>
            <a:t>Manufacturing split into two sections</a:t>
          </a:r>
        </a:p>
      </dgm:t>
    </dgm:pt>
    <dgm:pt modelId="{BD698230-95FA-4366-A71E-0A8298990448}" type="parTrans" cxnId="{E8B13DE6-C75E-42CA-9540-626EFB04F5C3}">
      <dgm:prSet/>
      <dgm:spPr/>
      <dgm:t>
        <a:bodyPr/>
        <a:lstStyle/>
        <a:p>
          <a:endParaRPr lang="en-US"/>
        </a:p>
      </dgm:t>
    </dgm:pt>
    <dgm:pt modelId="{A96DC8C8-0A76-41DE-8270-F160B77A938C}" type="sibTrans" cxnId="{E8B13DE6-C75E-42CA-9540-626EFB04F5C3}">
      <dgm:prSet/>
      <dgm:spPr/>
      <dgm:t>
        <a:bodyPr/>
        <a:lstStyle/>
        <a:p>
          <a:endParaRPr lang="en-US"/>
        </a:p>
      </dgm:t>
    </dgm:pt>
    <dgm:pt modelId="{DB946039-1A1F-47F9-8010-F9364471D6C5}">
      <dgm:prSet phldrT="[Text]"/>
      <dgm:spPr/>
      <dgm:t>
        <a:bodyPr/>
        <a:lstStyle/>
        <a:p>
          <a:r>
            <a:rPr lang="en-US" dirty="0"/>
            <a:t>Late 2000s</a:t>
          </a:r>
        </a:p>
      </dgm:t>
    </dgm:pt>
    <dgm:pt modelId="{1418D164-1DB4-4A1C-A495-15121E195615}" type="parTrans" cxnId="{B7EC88F3-7781-400D-BF47-89970CB129C8}">
      <dgm:prSet/>
      <dgm:spPr/>
      <dgm:t>
        <a:bodyPr/>
        <a:lstStyle/>
        <a:p>
          <a:endParaRPr lang="en-US"/>
        </a:p>
      </dgm:t>
    </dgm:pt>
    <dgm:pt modelId="{02C8C9A5-E839-46FB-BD0F-0B5D8364A584}" type="sibTrans" cxnId="{B7EC88F3-7781-400D-BF47-89970CB129C8}">
      <dgm:prSet/>
      <dgm:spPr/>
      <dgm:t>
        <a:bodyPr/>
        <a:lstStyle/>
        <a:p>
          <a:endParaRPr lang="en-US"/>
        </a:p>
      </dgm:t>
    </dgm:pt>
    <dgm:pt modelId="{E15150FD-2F18-4E8E-B9EC-A262374053B6}">
      <dgm:prSet phldrT="[Text]"/>
      <dgm:spPr/>
      <dgm:t>
        <a:bodyPr/>
        <a:lstStyle/>
        <a:p>
          <a:r>
            <a:rPr lang="en-US" dirty="0"/>
            <a:t>Attempt to reach a wider audience</a:t>
          </a:r>
        </a:p>
      </dgm:t>
    </dgm:pt>
    <dgm:pt modelId="{35505C3F-D640-4965-B4E8-2C9B160951C2}" type="parTrans" cxnId="{93C2FABB-CCE9-418E-8B3B-065A65AD79E4}">
      <dgm:prSet/>
      <dgm:spPr/>
      <dgm:t>
        <a:bodyPr/>
        <a:lstStyle/>
        <a:p>
          <a:endParaRPr lang="en-US"/>
        </a:p>
      </dgm:t>
    </dgm:pt>
    <dgm:pt modelId="{E5BB990C-6617-4D01-A555-AC1BC016F102}" type="sibTrans" cxnId="{93C2FABB-CCE9-418E-8B3B-065A65AD79E4}">
      <dgm:prSet/>
      <dgm:spPr/>
      <dgm:t>
        <a:bodyPr/>
        <a:lstStyle/>
        <a:p>
          <a:endParaRPr lang="en-US"/>
        </a:p>
      </dgm:t>
    </dgm:pt>
    <dgm:pt modelId="{81F226E2-3E39-46CE-9969-C1696ACAD3F8}">
      <dgm:prSet phldrT="[Text]"/>
      <dgm:spPr/>
      <dgm:t>
        <a:bodyPr/>
        <a:lstStyle/>
        <a:p>
          <a:r>
            <a:rPr lang="en-US" dirty="0"/>
            <a:t>First system under $10,000</a:t>
          </a:r>
        </a:p>
      </dgm:t>
    </dgm:pt>
    <dgm:pt modelId="{0C90B6DB-0968-43A5-AA1F-76E436B93D8A}" type="parTrans" cxnId="{902F8B5F-83B3-4D43-8F0F-3CC9EE839335}">
      <dgm:prSet/>
      <dgm:spPr/>
      <dgm:t>
        <a:bodyPr/>
        <a:lstStyle/>
        <a:p>
          <a:endParaRPr lang="en-US"/>
        </a:p>
      </dgm:t>
    </dgm:pt>
    <dgm:pt modelId="{28300F1A-4F1E-4B0C-9AF1-1AAEDC4A6148}" type="sibTrans" cxnId="{902F8B5F-83B3-4D43-8F0F-3CC9EE839335}">
      <dgm:prSet/>
      <dgm:spPr/>
      <dgm:t>
        <a:bodyPr/>
        <a:lstStyle/>
        <a:p>
          <a:endParaRPr lang="en-US"/>
        </a:p>
      </dgm:t>
    </dgm:pt>
    <dgm:pt modelId="{9A7E6ED7-EFAC-4B3C-9C53-9B3EF3C487DF}">
      <dgm:prSet phldrT="[Text]"/>
      <dgm:spPr/>
      <dgm:t>
        <a:bodyPr/>
        <a:lstStyle/>
        <a:p>
          <a:r>
            <a:rPr lang="en-US" dirty="0"/>
            <a:t>RepRap: a self replicating system</a:t>
          </a:r>
        </a:p>
      </dgm:t>
    </dgm:pt>
    <dgm:pt modelId="{586AF800-2A2E-40FC-AE14-6AF26B756CBB}" type="parTrans" cxnId="{A63AF3C3-04A7-4CB5-8D1C-6EBF9C5F9580}">
      <dgm:prSet/>
      <dgm:spPr/>
      <dgm:t>
        <a:bodyPr/>
        <a:lstStyle/>
        <a:p>
          <a:endParaRPr lang="en-US"/>
        </a:p>
      </dgm:t>
    </dgm:pt>
    <dgm:pt modelId="{0DF0223E-B35F-47B7-A817-DB902B5C514F}" type="sibTrans" cxnId="{A63AF3C3-04A7-4CB5-8D1C-6EBF9C5F9580}">
      <dgm:prSet/>
      <dgm:spPr/>
      <dgm:t>
        <a:bodyPr/>
        <a:lstStyle/>
        <a:p>
          <a:endParaRPr lang="en-US"/>
        </a:p>
      </dgm:t>
    </dgm:pt>
    <dgm:pt modelId="{92C52ED2-8010-43F5-B491-1BE21DFBCA0A}">
      <dgm:prSet phldrT="[Text]"/>
      <dgm:spPr/>
      <dgm:t>
        <a:bodyPr/>
        <a:lstStyle/>
        <a:p>
          <a:r>
            <a:rPr lang="en-US" dirty="0"/>
            <a:t>High end section is very expensive and geared for high value and complex parts.</a:t>
          </a:r>
        </a:p>
      </dgm:t>
    </dgm:pt>
    <dgm:pt modelId="{87AB7843-0B4E-479C-AD95-47F3BCD52E1B}" type="parTrans" cxnId="{8A70AC01-13ED-4D0F-A057-9F28DA6FAA37}">
      <dgm:prSet/>
      <dgm:spPr/>
      <dgm:t>
        <a:bodyPr/>
        <a:lstStyle/>
        <a:p>
          <a:endParaRPr lang="en-US"/>
        </a:p>
      </dgm:t>
    </dgm:pt>
    <dgm:pt modelId="{F8BD527A-2762-4E2D-BCA0-A748B8A64644}" type="sibTrans" cxnId="{8A70AC01-13ED-4D0F-A057-9F28DA6FAA37}">
      <dgm:prSet/>
      <dgm:spPr/>
      <dgm:t>
        <a:bodyPr/>
        <a:lstStyle/>
        <a:p>
          <a:endParaRPr lang="en-US"/>
        </a:p>
      </dgm:t>
    </dgm:pt>
    <dgm:pt modelId="{F29D6F49-024C-429D-BE69-51A6F9441364}">
      <dgm:prSet phldrT="[Text]"/>
      <dgm:spPr/>
      <dgm:t>
        <a:bodyPr/>
        <a:lstStyle/>
        <a:p>
          <a:r>
            <a:rPr lang="en-US" dirty="0"/>
            <a:t>Concept modeler section keeps improving concepts of prototyping.</a:t>
          </a:r>
        </a:p>
      </dgm:t>
    </dgm:pt>
    <dgm:pt modelId="{8422E617-D931-468D-A8D4-9D80071CE97F}" type="parTrans" cxnId="{FE738C68-2689-4F4D-947D-4FE409FA4977}">
      <dgm:prSet/>
      <dgm:spPr/>
      <dgm:t>
        <a:bodyPr/>
        <a:lstStyle/>
        <a:p>
          <a:endParaRPr lang="en-US"/>
        </a:p>
      </dgm:t>
    </dgm:pt>
    <dgm:pt modelId="{9B8BD71A-7FBF-437C-A679-F3B68D5CF4FC}" type="sibTrans" cxnId="{FE738C68-2689-4F4D-947D-4FE409FA4977}">
      <dgm:prSet/>
      <dgm:spPr/>
      <dgm:t>
        <a:bodyPr/>
        <a:lstStyle/>
        <a:p>
          <a:endParaRPr lang="en-US"/>
        </a:p>
      </dgm:t>
    </dgm:pt>
    <dgm:pt modelId="{9FF61D7E-7B52-40A7-BDD0-3F36CF210C4C}">
      <dgm:prSet phldrT="[Text]"/>
      <dgm:spPr/>
      <dgm:t>
        <a:bodyPr/>
        <a:lstStyle/>
        <a:p>
          <a:r>
            <a:rPr lang="en-US" dirty="0"/>
            <a:t>First system under $5,000</a:t>
          </a:r>
        </a:p>
      </dgm:t>
    </dgm:pt>
    <dgm:pt modelId="{836173A6-72B3-4213-A1E7-55C6E1F35226}" type="parTrans" cxnId="{4539AB12-6351-4143-83A6-D9060FA839FB}">
      <dgm:prSet/>
      <dgm:spPr/>
      <dgm:t>
        <a:bodyPr/>
        <a:lstStyle/>
        <a:p>
          <a:endParaRPr lang="en-US"/>
        </a:p>
      </dgm:t>
    </dgm:pt>
    <dgm:pt modelId="{29793323-8CB0-449A-A2C1-87510EAFD281}" type="sibTrans" cxnId="{4539AB12-6351-4143-83A6-D9060FA839FB}">
      <dgm:prSet/>
      <dgm:spPr/>
      <dgm:t>
        <a:bodyPr/>
        <a:lstStyle/>
        <a:p>
          <a:endParaRPr lang="en-US"/>
        </a:p>
      </dgm:t>
    </dgm:pt>
    <dgm:pt modelId="{B1423802-B31C-4B15-A3CC-01639223A014}" type="pres">
      <dgm:prSet presAssocID="{1C3E7D73-52E2-49E7-B1A4-1D770BF042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D479DA-37FB-4994-81AD-8F62EF468B8D}" type="pres">
      <dgm:prSet presAssocID="{2EDE4212-8312-4727-A24D-9EC724788704}" presName="composite" presStyleCnt="0"/>
      <dgm:spPr/>
    </dgm:pt>
    <dgm:pt modelId="{C0D65F42-C8DC-4791-A0E4-E99B2D0CB610}" type="pres">
      <dgm:prSet presAssocID="{2EDE4212-8312-4727-A24D-9EC724788704}" presName="parTx" presStyleLbl="node1" presStyleIdx="0" presStyleCnt="3" custScaleX="81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5DBB4-F5E3-410F-A163-44291A60F92B}" type="pres">
      <dgm:prSet presAssocID="{2EDE4212-8312-4727-A24D-9EC724788704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0429A-4904-444A-B913-95F5B3B3692E}" type="pres">
      <dgm:prSet presAssocID="{C4879735-78FA-43E8-9568-8494C3E9AFAA}" presName="space" presStyleCnt="0"/>
      <dgm:spPr/>
    </dgm:pt>
    <dgm:pt modelId="{5A210AED-6F5B-47F0-A2C1-487CDDF10384}" type="pres">
      <dgm:prSet presAssocID="{75586305-5E56-4ED9-9F84-659F5892CB77}" presName="composite" presStyleCnt="0"/>
      <dgm:spPr/>
    </dgm:pt>
    <dgm:pt modelId="{02611B21-C15A-4669-8092-BEFB881BAF75}" type="pres">
      <dgm:prSet presAssocID="{75586305-5E56-4ED9-9F84-659F5892CB77}" presName="parTx" presStyleLbl="node1" presStyleIdx="1" presStyleCnt="3" custScaleX="809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13E23-9C02-49A1-AE34-0191B52BB72C}" type="pres">
      <dgm:prSet presAssocID="{75586305-5E56-4ED9-9F84-659F5892CB77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E9333-559E-447F-A914-9FFE160FB9AC}" type="pres">
      <dgm:prSet presAssocID="{852F8F7D-75A8-4DBA-A730-B7EADD0566DF}" presName="space" presStyleCnt="0"/>
      <dgm:spPr/>
    </dgm:pt>
    <dgm:pt modelId="{62B05839-96F9-40D2-B978-6F0B865C1F98}" type="pres">
      <dgm:prSet presAssocID="{DB946039-1A1F-47F9-8010-F9364471D6C5}" presName="composite" presStyleCnt="0"/>
      <dgm:spPr/>
    </dgm:pt>
    <dgm:pt modelId="{6474AB6D-21BB-4DF9-8522-59758FDC14D1}" type="pres">
      <dgm:prSet presAssocID="{DB946039-1A1F-47F9-8010-F9364471D6C5}" presName="parTx" presStyleLbl="node1" presStyleIdx="2" presStyleCnt="3" custScaleX="825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A8F15-E43B-49E7-8559-21A81B13A977}" type="pres">
      <dgm:prSet presAssocID="{DB946039-1A1F-47F9-8010-F9364471D6C5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8CE481-C1C4-48D5-AD4E-9C4B16E7D9F8}" type="presOf" srcId="{1C3E7D73-52E2-49E7-B1A4-1D770BF04235}" destId="{B1423802-B31C-4B15-A3CC-01639223A014}" srcOrd="0" destOrd="0" presId="urn:microsoft.com/office/officeart/2005/8/layout/chevron1"/>
    <dgm:cxn modelId="{D967D473-0DF1-4ED6-AAD3-E24A89288B20}" type="presOf" srcId="{C31FC914-4F97-4860-9AC7-1A11F48006B8}" destId="{3955DBB4-F5E3-410F-A163-44291A60F92B}" srcOrd="0" destOrd="0" presId="urn:microsoft.com/office/officeart/2005/8/layout/chevron1"/>
    <dgm:cxn modelId="{1243018F-B674-43AE-99C3-B8DD99A1D081}" srcId="{1C3E7D73-52E2-49E7-B1A4-1D770BF04235}" destId="{75586305-5E56-4ED9-9F84-659F5892CB77}" srcOrd="1" destOrd="0" parTransId="{BDBF01D7-6AE1-4595-A2D3-04B521817C67}" sibTransId="{852F8F7D-75A8-4DBA-A730-B7EADD0566DF}"/>
    <dgm:cxn modelId="{B7EC88F3-7781-400D-BF47-89970CB129C8}" srcId="{1C3E7D73-52E2-49E7-B1A4-1D770BF04235}" destId="{DB946039-1A1F-47F9-8010-F9364471D6C5}" srcOrd="2" destOrd="0" parTransId="{1418D164-1DB4-4A1C-A495-15121E195615}" sibTransId="{02C8C9A5-E839-46FB-BD0F-0B5D8364A584}"/>
    <dgm:cxn modelId="{AEDDCE9E-BD9B-46FD-8812-0F2F2C0E1B43}" type="presOf" srcId="{81F226E2-3E39-46CE-9969-C1696ACAD3F8}" destId="{5F9A8F15-E43B-49E7-8559-21A81B13A977}" srcOrd="0" destOrd="1" presId="urn:microsoft.com/office/officeart/2005/8/layout/chevron1"/>
    <dgm:cxn modelId="{14269492-4493-46AB-8F5E-AB917D7A320E}" type="presOf" srcId="{9B94DD64-3BD7-4313-9FA7-41304FC86545}" destId="{CB013E23-9C02-49A1-AE34-0191B52BB72C}" srcOrd="0" destOrd="0" presId="urn:microsoft.com/office/officeart/2005/8/layout/chevron1"/>
    <dgm:cxn modelId="{902F8B5F-83B3-4D43-8F0F-3CC9EE839335}" srcId="{E15150FD-2F18-4E8E-B9EC-A262374053B6}" destId="{81F226E2-3E39-46CE-9969-C1696ACAD3F8}" srcOrd="0" destOrd="0" parTransId="{0C90B6DB-0968-43A5-AA1F-76E436B93D8A}" sibTransId="{28300F1A-4F1E-4B0C-9AF1-1AAEDC4A6148}"/>
    <dgm:cxn modelId="{FE738C68-2689-4F4D-947D-4FE409FA4977}" srcId="{9B94DD64-3BD7-4313-9FA7-41304FC86545}" destId="{F29D6F49-024C-429D-BE69-51A6F9441364}" srcOrd="1" destOrd="0" parTransId="{8422E617-D931-468D-A8D4-9D80071CE97F}" sibTransId="{9B8BD71A-7FBF-437C-A679-F3B68D5CF4FC}"/>
    <dgm:cxn modelId="{FC05233D-FE91-4FC8-97BA-A9EC5A03639C}" type="presOf" srcId="{9A7E6ED7-EFAC-4B3C-9C53-9B3EF3C487DF}" destId="{5F9A8F15-E43B-49E7-8559-21A81B13A977}" srcOrd="0" destOrd="2" presId="urn:microsoft.com/office/officeart/2005/8/layout/chevron1"/>
    <dgm:cxn modelId="{0745423A-017C-491F-856E-73115943A9C9}" type="presOf" srcId="{F29D6F49-024C-429D-BE69-51A6F9441364}" destId="{CB013E23-9C02-49A1-AE34-0191B52BB72C}" srcOrd="0" destOrd="2" presId="urn:microsoft.com/office/officeart/2005/8/layout/chevron1"/>
    <dgm:cxn modelId="{93C2FABB-CCE9-418E-8B3B-065A65AD79E4}" srcId="{DB946039-1A1F-47F9-8010-F9364471D6C5}" destId="{E15150FD-2F18-4E8E-B9EC-A262374053B6}" srcOrd="0" destOrd="0" parTransId="{35505C3F-D640-4965-B4E8-2C9B160951C2}" sibTransId="{E5BB990C-6617-4D01-A555-AC1BC016F102}"/>
    <dgm:cxn modelId="{C01B4F93-66F5-4BEF-B617-CAEE8AE62346}" type="presOf" srcId="{DB946039-1A1F-47F9-8010-F9364471D6C5}" destId="{6474AB6D-21BB-4DF9-8522-59758FDC14D1}" srcOrd="0" destOrd="0" presId="urn:microsoft.com/office/officeart/2005/8/layout/chevron1"/>
    <dgm:cxn modelId="{A43BF42E-ED1F-4913-AC53-86843F0AAD44}" type="presOf" srcId="{E15150FD-2F18-4E8E-B9EC-A262374053B6}" destId="{5F9A8F15-E43B-49E7-8559-21A81B13A977}" srcOrd="0" destOrd="0" presId="urn:microsoft.com/office/officeart/2005/8/layout/chevron1"/>
    <dgm:cxn modelId="{19D31C02-E481-4E95-B7C3-9E00F0F251C3}" type="presOf" srcId="{9FF61D7E-7B52-40A7-BDD0-3F36CF210C4C}" destId="{5F9A8F15-E43B-49E7-8559-21A81B13A977}" srcOrd="0" destOrd="3" presId="urn:microsoft.com/office/officeart/2005/8/layout/chevron1"/>
    <dgm:cxn modelId="{A63AF3C3-04A7-4CB5-8D1C-6EBF9C5F9580}" srcId="{E15150FD-2F18-4E8E-B9EC-A262374053B6}" destId="{9A7E6ED7-EFAC-4B3C-9C53-9B3EF3C487DF}" srcOrd="1" destOrd="0" parTransId="{586AF800-2A2E-40FC-AE14-6AF26B756CBB}" sibTransId="{0DF0223E-B35F-47B7-A817-DB902B5C514F}"/>
    <dgm:cxn modelId="{8A70AC01-13ED-4D0F-A057-9F28DA6FAA37}" srcId="{9B94DD64-3BD7-4313-9FA7-41304FC86545}" destId="{92C52ED2-8010-43F5-B491-1BE21DFBCA0A}" srcOrd="0" destOrd="0" parTransId="{87AB7843-0B4E-479C-AD95-47F3BCD52E1B}" sibTransId="{F8BD527A-2762-4E2D-BCA0-A748B8A64644}"/>
    <dgm:cxn modelId="{73C2736C-5077-46B5-AD37-95A85B70E2D4}" srcId="{2EDE4212-8312-4727-A24D-9EC724788704}" destId="{C31FC914-4F97-4860-9AC7-1A11F48006B8}" srcOrd="0" destOrd="0" parTransId="{D74F6199-A36A-4394-B0ED-1BB7F9A841DC}" sibTransId="{C785AFC9-86D1-4D6B-ADC8-1EAFBAC1A236}"/>
    <dgm:cxn modelId="{E8B13DE6-C75E-42CA-9540-626EFB04F5C3}" srcId="{75586305-5E56-4ED9-9F84-659F5892CB77}" destId="{9B94DD64-3BD7-4313-9FA7-41304FC86545}" srcOrd="0" destOrd="0" parTransId="{BD698230-95FA-4366-A71E-0A8298990448}" sibTransId="{A96DC8C8-0A76-41DE-8270-F160B77A938C}"/>
    <dgm:cxn modelId="{CCFC3044-6C7B-4BE0-ACAA-EDADF6F26C51}" srcId="{1C3E7D73-52E2-49E7-B1A4-1D770BF04235}" destId="{2EDE4212-8312-4727-A24D-9EC724788704}" srcOrd="0" destOrd="0" parTransId="{4EC1B953-24DD-482D-8277-4566D4270A8E}" sibTransId="{C4879735-78FA-43E8-9568-8494C3E9AFAA}"/>
    <dgm:cxn modelId="{98F7922A-A05A-46AF-BAEF-F1BA3800C989}" type="presOf" srcId="{75586305-5E56-4ED9-9F84-659F5892CB77}" destId="{02611B21-C15A-4669-8092-BEFB881BAF75}" srcOrd="0" destOrd="0" presId="urn:microsoft.com/office/officeart/2005/8/layout/chevron1"/>
    <dgm:cxn modelId="{80D6A8F2-77E2-4D6F-839B-C1613D4BFED5}" type="presOf" srcId="{2EDE4212-8312-4727-A24D-9EC724788704}" destId="{C0D65F42-C8DC-4791-A0E4-E99B2D0CB610}" srcOrd="0" destOrd="0" presId="urn:microsoft.com/office/officeart/2005/8/layout/chevron1"/>
    <dgm:cxn modelId="{4539AB12-6351-4143-83A6-D9060FA839FB}" srcId="{E15150FD-2F18-4E8E-B9EC-A262374053B6}" destId="{9FF61D7E-7B52-40A7-BDD0-3F36CF210C4C}" srcOrd="2" destOrd="0" parTransId="{836173A6-72B3-4213-A1E7-55C6E1F35226}" sibTransId="{29793323-8CB0-449A-A2C1-87510EAFD281}"/>
    <dgm:cxn modelId="{69A2EBE6-D383-4E35-8531-470D12154D12}" type="presOf" srcId="{92C52ED2-8010-43F5-B491-1BE21DFBCA0A}" destId="{CB013E23-9C02-49A1-AE34-0191B52BB72C}" srcOrd="0" destOrd="1" presId="urn:microsoft.com/office/officeart/2005/8/layout/chevron1"/>
    <dgm:cxn modelId="{BC25DD83-690B-4C19-8CF4-6A23AF077D8D}" type="presParOf" srcId="{B1423802-B31C-4B15-A3CC-01639223A014}" destId="{2ED479DA-37FB-4994-81AD-8F62EF468B8D}" srcOrd="0" destOrd="0" presId="urn:microsoft.com/office/officeart/2005/8/layout/chevron1"/>
    <dgm:cxn modelId="{7275AD6C-3077-44E5-A8AC-70A05C35B54E}" type="presParOf" srcId="{2ED479DA-37FB-4994-81AD-8F62EF468B8D}" destId="{C0D65F42-C8DC-4791-A0E4-E99B2D0CB610}" srcOrd="0" destOrd="0" presId="urn:microsoft.com/office/officeart/2005/8/layout/chevron1"/>
    <dgm:cxn modelId="{EEA19307-55AE-4DFD-805F-4E9B091B8B6D}" type="presParOf" srcId="{2ED479DA-37FB-4994-81AD-8F62EF468B8D}" destId="{3955DBB4-F5E3-410F-A163-44291A60F92B}" srcOrd="1" destOrd="0" presId="urn:microsoft.com/office/officeart/2005/8/layout/chevron1"/>
    <dgm:cxn modelId="{1910C21C-8801-4EEA-AC5D-201138A6F208}" type="presParOf" srcId="{B1423802-B31C-4B15-A3CC-01639223A014}" destId="{7640429A-4904-444A-B913-95F5B3B3692E}" srcOrd="1" destOrd="0" presId="urn:microsoft.com/office/officeart/2005/8/layout/chevron1"/>
    <dgm:cxn modelId="{058833B2-890C-4966-8464-C0E5B32131D0}" type="presParOf" srcId="{B1423802-B31C-4B15-A3CC-01639223A014}" destId="{5A210AED-6F5B-47F0-A2C1-487CDDF10384}" srcOrd="2" destOrd="0" presId="urn:microsoft.com/office/officeart/2005/8/layout/chevron1"/>
    <dgm:cxn modelId="{5955312B-7D03-4438-9B02-B0DD8B834EA5}" type="presParOf" srcId="{5A210AED-6F5B-47F0-A2C1-487CDDF10384}" destId="{02611B21-C15A-4669-8092-BEFB881BAF75}" srcOrd="0" destOrd="0" presId="urn:microsoft.com/office/officeart/2005/8/layout/chevron1"/>
    <dgm:cxn modelId="{0F5C64A2-FB85-4D69-A168-22D7FF923B94}" type="presParOf" srcId="{5A210AED-6F5B-47F0-A2C1-487CDDF10384}" destId="{CB013E23-9C02-49A1-AE34-0191B52BB72C}" srcOrd="1" destOrd="0" presId="urn:microsoft.com/office/officeart/2005/8/layout/chevron1"/>
    <dgm:cxn modelId="{B472EC2F-9316-47ED-9EAF-135B5D477F6F}" type="presParOf" srcId="{B1423802-B31C-4B15-A3CC-01639223A014}" destId="{B81E9333-559E-447F-A914-9FFE160FB9AC}" srcOrd="3" destOrd="0" presId="urn:microsoft.com/office/officeart/2005/8/layout/chevron1"/>
    <dgm:cxn modelId="{49608DB5-79FC-4462-A5AB-21DDB4CE30AF}" type="presParOf" srcId="{B1423802-B31C-4B15-A3CC-01639223A014}" destId="{62B05839-96F9-40D2-B978-6F0B865C1F98}" srcOrd="4" destOrd="0" presId="urn:microsoft.com/office/officeart/2005/8/layout/chevron1"/>
    <dgm:cxn modelId="{DCE4F0E1-AEA7-4DAE-84A7-54889DF8CE6D}" type="presParOf" srcId="{62B05839-96F9-40D2-B978-6F0B865C1F98}" destId="{6474AB6D-21BB-4DF9-8522-59758FDC14D1}" srcOrd="0" destOrd="0" presId="urn:microsoft.com/office/officeart/2005/8/layout/chevron1"/>
    <dgm:cxn modelId="{96CC4FCC-3D10-4140-A708-FFE4B9774D76}" type="presParOf" srcId="{62B05839-96F9-40D2-B978-6F0B865C1F98}" destId="{5F9A8F15-E43B-49E7-8559-21A81B13A97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65F42-C8DC-4791-A0E4-E99B2D0CB610}">
      <dsp:nvSpPr>
        <dsp:cNvPr id="0" name=""/>
        <dsp:cNvSpPr/>
      </dsp:nvSpPr>
      <dsp:spPr>
        <a:xfrm>
          <a:off x="301570" y="87087"/>
          <a:ext cx="2602929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1980s</a:t>
          </a:r>
        </a:p>
      </dsp:txBody>
      <dsp:txXfrm>
        <a:off x="760570" y="87087"/>
        <a:ext cx="1684929" cy="918000"/>
      </dsp:txXfrm>
    </dsp:sp>
    <dsp:sp modelId="{3955DBB4-F5E3-410F-A163-44291A60F92B}">
      <dsp:nvSpPr>
        <dsp:cNvPr id="0" name=""/>
        <dsp:cNvSpPr/>
      </dsp:nvSpPr>
      <dsp:spPr>
        <a:xfrm>
          <a:off x="4930" y="1119837"/>
          <a:ext cx="2556968" cy="272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First patent for rapid prototyping technology</a:t>
          </a:r>
        </a:p>
      </dsp:txBody>
      <dsp:txXfrm>
        <a:off x="4930" y="1119837"/>
        <a:ext cx="2556968" cy="2725312"/>
      </dsp:txXfrm>
    </dsp:sp>
    <dsp:sp modelId="{02611B21-C15A-4669-8092-BEFB881BAF75}">
      <dsp:nvSpPr>
        <dsp:cNvPr id="0" name=""/>
        <dsp:cNvSpPr/>
      </dsp:nvSpPr>
      <dsp:spPr>
        <a:xfrm>
          <a:off x="2992907" y="87087"/>
          <a:ext cx="2587395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1990s</a:t>
          </a:r>
        </a:p>
      </dsp:txBody>
      <dsp:txXfrm>
        <a:off x="3451907" y="87087"/>
        <a:ext cx="1669395" cy="918000"/>
      </dsp:txXfrm>
    </dsp:sp>
    <dsp:sp modelId="{CB013E23-9C02-49A1-AE34-0191B52BB72C}">
      <dsp:nvSpPr>
        <dsp:cNvPr id="0" name=""/>
        <dsp:cNvSpPr/>
      </dsp:nvSpPr>
      <dsp:spPr>
        <a:xfrm>
          <a:off x="2688500" y="1119837"/>
          <a:ext cx="2556968" cy="272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Manufacturing split into two sections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High end section is very expensive and geared for high value and complex parts.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Concept modeler section keeps improving concepts of prototyping.</a:t>
          </a:r>
        </a:p>
      </dsp:txBody>
      <dsp:txXfrm>
        <a:off x="2688500" y="1119837"/>
        <a:ext cx="2556968" cy="2725312"/>
      </dsp:txXfrm>
    </dsp:sp>
    <dsp:sp modelId="{6474AB6D-21BB-4DF9-8522-59758FDC14D1}">
      <dsp:nvSpPr>
        <dsp:cNvPr id="0" name=""/>
        <dsp:cNvSpPr/>
      </dsp:nvSpPr>
      <dsp:spPr>
        <a:xfrm>
          <a:off x="5643875" y="87087"/>
          <a:ext cx="2637065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Late 2000s</a:t>
          </a:r>
        </a:p>
      </dsp:txBody>
      <dsp:txXfrm>
        <a:off x="6102875" y="87087"/>
        <a:ext cx="1719065" cy="918000"/>
      </dsp:txXfrm>
    </dsp:sp>
    <dsp:sp modelId="{5F9A8F15-E43B-49E7-8559-21A81B13A977}">
      <dsp:nvSpPr>
        <dsp:cNvPr id="0" name=""/>
        <dsp:cNvSpPr/>
      </dsp:nvSpPr>
      <dsp:spPr>
        <a:xfrm>
          <a:off x="5364303" y="1119837"/>
          <a:ext cx="2556968" cy="272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Attempt to reach a wider audience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First system under $10,000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RepRap: a self replicating system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First system under $5,000</a:t>
          </a:r>
        </a:p>
      </dsp:txBody>
      <dsp:txXfrm>
        <a:off x="5364303" y="1119837"/>
        <a:ext cx="2556968" cy="272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60" y="959315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25460" y="3531207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59" y="6486939"/>
            <a:ext cx="102298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2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13" y="1645920"/>
            <a:ext cx="6571343" cy="393192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62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8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57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60" y="1645920"/>
            <a:ext cx="3125871" cy="3931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1645920"/>
            <a:ext cx="3125652" cy="3931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747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1645922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none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456980"/>
            <a:ext cx="3125766" cy="3108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1645921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none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454200"/>
            <a:ext cx="3125652" cy="3108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17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871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22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5" y="1789698"/>
            <a:ext cx="657134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00176" y="6122157"/>
            <a:ext cx="694030" cy="503578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8DBE3D-117D-42EE-ADA8-9F891399CB73}" type="slidenum">
              <a:rPr lang="en-US" sz="1350" b="0" smtClean="0">
                <a:solidFill>
                  <a:schemeClr val="bg1"/>
                </a:solidFill>
              </a:rPr>
              <a:pPr/>
              <a:t>‹#›</a:t>
            </a:fld>
            <a:endParaRPr lang="en-US" sz="135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3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51435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youtu.be/cyXHHEfOAa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youtu.be/yW4EbCWaJH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youtu.be/wdRswasftf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www.youtube.com/watch?v=te9OaSZ0kf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www.youtube.com/watch?v=eX8sv9gXpq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hyperlink" Target="https://www.youtube.com/watch?v=Nkj6yrqfn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://www.bbc.co.uk/news/technology-16907104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qz.com/471030/the-fda-has-approved-the-first-drug-made-by-a-3d-print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9VHFlwJQIkE" TargetMode="External"/><Relationship Id="rId5" Type="http://schemas.openxmlformats.org/officeDocument/2006/relationships/hyperlink" Target="https://www.youtube.com/watch?v=WoZ2BgPVtA0" TargetMode="External"/><Relationship Id="rId4" Type="http://schemas.openxmlformats.org/officeDocument/2006/relationships/hyperlink" Target="https://www.theregister.co.uk/2014/03/29/dutch_doctors_replace_womans_skull_with_3dprinted_plastic_copy/" TargetMode="External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youtube.com/watch?v=9VHFlwJQIk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deinspace.us/" TargetMode="External"/><Relationship Id="rId2" Type="http://schemas.openxmlformats.org/officeDocument/2006/relationships/hyperlink" Target="http://www.forbes.com/sites/parmyolson/2012/07/11/airbus-explores-a-future-where-planes-are-built-with-giant-3d-print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ilymail.co.uk/sciencetech/article-2177626/Made-space-Nasa-tests-3D-printers-let-Mars-bound-astronauts-craft-equipment-travel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0.jp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Printing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C55E794B-CCD0-4C7D-89BA-18596E068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LITERACY</a:t>
            </a:r>
          </a:p>
        </p:txBody>
      </p:sp>
      <p:pic>
        <p:nvPicPr>
          <p:cNvPr id="6" name="Picture 5" descr="http://wpcore.mpf.s3.amazonaws.com/wp-content/uploads/2011/10/modelmaker-inaction2.png">
            <a:extLst>
              <a:ext uri="{FF2B5EF4-FFF2-40B4-BE49-F238E27FC236}">
                <a16:creationId xmlns:a16="http://schemas.microsoft.com/office/drawing/2014/main" xmlns="" id="{73559DFC-4EC0-40B5-B8A4-6ABC5E71B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3390" y="568468"/>
            <a:ext cx="4444106" cy="296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3dzu.net/wp-content/uploads/2013/01/Objet1000_Cart_RacingCar.jpg">
            <a:extLst>
              <a:ext uri="{FF2B5EF4-FFF2-40B4-BE49-F238E27FC236}">
                <a16:creationId xmlns:a16="http://schemas.microsoft.com/office/drawing/2014/main" xmlns="" id="{7A3F81A3-BC6F-4E66-AF98-D553FC2E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0233" y="3770811"/>
            <a:ext cx="3161508" cy="223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Printing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50" y="1525605"/>
            <a:ext cx="2833676" cy="3931920"/>
          </a:xfrm>
        </p:spPr>
        <p:txBody>
          <a:bodyPr>
            <a:noAutofit/>
          </a:bodyPr>
          <a:lstStyle/>
          <a:p>
            <a:r>
              <a:rPr lang="en-US" sz="1400" dirty="0"/>
              <a:t>Fused Deposition Modeling (FDM)</a:t>
            </a:r>
          </a:p>
          <a:p>
            <a:r>
              <a:rPr lang="en-US" sz="1400" dirty="0"/>
              <a:t>Stereo lithography (SL)</a:t>
            </a:r>
          </a:p>
          <a:p>
            <a:r>
              <a:rPr lang="en-US" sz="1400" dirty="0"/>
              <a:t>Selective Laser Sintering (LS)</a:t>
            </a:r>
          </a:p>
          <a:p>
            <a:r>
              <a:rPr lang="en-US" sz="1400" dirty="0"/>
              <a:t>Selective Laser Melting (LM)</a:t>
            </a:r>
          </a:p>
          <a:p>
            <a:r>
              <a:rPr lang="en-US" sz="1400" dirty="0"/>
              <a:t>Binder Jetting (BJ)</a:t>
            </a:r>
          </a:p>
          <a:p>
            <a:r>
              <a:rPr lang="en-US" sz="1400" i="1" dirty="0"/>
              <a:t>Material Jetting / Wax Casting (MJ)</a:t>
            </a:r>
          </a:p>
          <a:p>
            <a:r>
              <a:rPr lang="en-US" sz="1400" i="1" dirty="0"/>
              <a:t>Electron Beam Melting (EBM)</a:t>
            </a:r>
          </a:p>
          <a:p>
            <a:r>
              <a:rPr lang="en-US" sz="1400" dirty="0"/>
              <a:t>Laminated Object Manufacturing (LOM)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52278AB-67D4-BB45-B606-79AB5E107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02" y="1525605"/>
            <a:ext cx="5940098" cy="392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Fused Deposition Modeling (FDM)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3D printing method used in desktop 3D printing</a:t>
            </a:r>
          </a:p>
          <a:p>
            <a:r>
              <a:rPr lang="en-US" dirty="0"/>
              <a:t>A plastic filament is melted and extruded through a nozzle</a:t>
            </a:r>
          </a:p>
          <a:p>
            <a:r>
              <a:rPr lang="en-US" dirty="0"/>
              <a:t>Parts are built by laying down layer-by-layer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https://youtu.be/cyXHHEfOAaA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1" t="8612" r="16194" b="7326"/>
          <a:stretch/>
        </p:blipFill>
        <p:spPr>
          <a:xfrm>
            <a:off x="4622800" y="3784599"/>
            <a:ext cx="3835400" cy="27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3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Stereolithography</a:t>
            </a:r>
            <a:r>
              <a:rPr lang="en-US" dirty="0"/>
              <a:t> (SLA)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UV laser is curing a liquid photopolymer in a vat</a:t>
            </a:r>
          </a:p>
          <a:p>
            <a:r>
              <a:rPr lang="en-US" dirty="0"/>
              <a:t>The part is built by lowering the build platform into the vat</a:t>
            </a:r>
          </a:p>
          <a:p>
            <a:endParaRPr lang="en-US" dirty="0"/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https://youtu.be/yW4EbCWaJHE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" r="4865"/>
          <a:stretch/>
        </p:blipFill>
        <p:spPr>
          <a:xfrm>
            <a:off x="4461750" y="3416300"/>
            <a:ext cx="45806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5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Laser Sintering (SL)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thin layer of plastic powder is selectively melted by a laser</a:t>
            </a:r>
          </a:p>
          <a:p>
            <a:r>
              <a:rPr lang="en-US" dirty="0"/>
              <a:t>Parts are built up layer by layer in the powder bed. </a:t>
            </a:r>
          </a:p>
          <a:p>
            <a:r>
              <a:rPr lang="en-US" dirty="0"/>
              <a:t>High durability, rough finish, less detailed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>
                <a:hlinkClick r:id="rId2" tooltip="Share link"/>
              </a:rPr>
              <a:t>https://youtu.be/wdRswasftfI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3" t="6410" r="7692" b="13248"/>
          <a:stretch/>
        </p:blipFill>
        <p:spPr>
          <a:xfrm>
            <a:off x="4229099" y="3860800"/>
            <a:ext cx="4290371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3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Laser Melting (LM)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thin layer of metal powder is selectively melted by a laser</a:t>
            </a:r>
          </a:p>
          <a:p>
            <a:r>
              <a:rPr lang="en-US" dirty="0"/>
              <a:t>Parts are built up layer by layer in the powder bed.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https://www.youtube.com/watch?v=te9OaSZ0kf8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4146973"/>
            <a:ext cx="3721100" cy="248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7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Binder Jetting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Injket</a:t>
            </a:r>
            <a:r>
              <a:rPr lang="en-US" dirty="0"/>
              <a:t> print heads apply a liquid bonding agent onto thin layers of powder</a:t>
            </a:r>
          </a:p>
          <a:p>
            <a:r>
              <a:rPr lang="en-US" dirty="0"/>
              <a:t>Part is build up layer by layer by gluing the particles together</a:t>
            </a:r>
          </a:p>
          <a:p>
            <a:r>
              <a:rPr lang="en-US" dirty="0">
                <a:hlinkClick r:id="rId2"/>
              </a:rPr>
              <a:t>https://www.youtube.com/watch?v=eX8sv9gXpqc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56" y="3281363"/>
            <a:ext cx="4908143" cy="26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2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Laminated Object Manufacturing (LOM)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2D inkjet printer is used for each paper layer.</a:t>
            </a:r>
          </a:p>
          <a:p>
            <a:r>
              <a:rPr lang="en-US" dirty="0"/>
              <a:t>Layers are pressed together via a heat plate.</a:t>
            </a:r>
          </a:p>
          <a:p>
            <a:r>
              <a:rPr lang="en-US" dirty="0">
                <a:hlinkClick r:id="rId2"/>
              </a:rPr>
              <a:t>https://www.youtube.com/watch?v=Nkj6yrqfnSs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3141108"/>
            <a:ext cx="4683125" cy="28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220" y="361044"/>
            <a:ext cx="6830327" cy="1049235"/>
          </a:xfrm>
        </p:spPr>
        <p:txBody>
          <a:bodyPr/>
          <a:lstStyle/>
          <a:p>
            <a:r>
              <a:rPr lang="en-US" dirty="0"/>
              <a:t>How it differs from traditional manufacturing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13" y="1645920"/>
            <a:ext cx="4135663" cy="1710114"/>
          </a:xfrm>
        </p:spPr>
        <p:txBody>
          <a:bodyPr>
            <a:normAutofit/>
          </a:bodyPr>
          <a:lstStyle/>
          <a:p>
            <a:r>
              <a:rPr lang="en-US" dirty="0"/>
              <a:t>Traditional methods involve subtractive methods or </a:t>
            </a:r>
            <a:r>
              <a:rPr lang="en-US" dirty="0" err="1"/>
              <a:t>moulding</a:t>
            </a:r>
            <a:r>
              <a:rPr lang="en-US" dirty="0"/>
              <a:t>/casting processes</a:t>
            </a:r>
          </a:p>
          <a:p>
            <a:pPr lvl="1"/>
            <a:r>
              <a:rPr lang="en-US" sz="1500" dirty="0"/>
              <a:t>Can result in waste</a:t>
            </a:r>
          </a:p>
          <a:p>
            <a:r>
              <a:rPr lang="en-US" dirty="0"/>
              <a:t>For example, CNC Machining</a:t>
            </a:r>
          </a:p>
          <a:p>
            <a:pPr lvl="1"/>
            <a:r>
              <a:rPr lang="en-US" sz="1500" dirty="0"/>
              <a:t>Remove layer by layer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18338" y="5170907"/>
            <a:ext cx="6564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68615" y="4743015"/>
            <a:ext cx="1160584" cy="855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3D Printer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66875" y="5200214"/>
            <a:ext cx="6564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76" y="1634183"/>
            <a:ext cx="2969224" cy="197948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124713" y="3837570"/>
            <a:ext cx="7203361" cy="1875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51435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51435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51435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51435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51435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3D Printing is </a:t>
            </a:r>
            <a:r>
              <a:rPr lang="en-US" b="1" dirty="0">
                <a:solidFill>
                  <a:schemeClr val="accent1"/>
                </a:solidFill>
              </a:rPr>
              <a:t>additive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manufacturing</a:t>
            </a:r>
          </a:p>
          <a:p>
            <a:pPr lvl="1"/>
            <a:r>
              <a:rPr lang="en-US" sz="1500" dirty="0"/>
              <a:t>Production is carried out layer by layer in an additive process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2708" y="4952469"/>
            <a:ext cx="1334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digital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61043" y="4847741"/>
            <a:ext cx="134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object</a:t>
            </a:r>
          </a:p>
        </p:txBody>
      </p:sp>
    </p:spTree>
    <p:extLst>
      <p:ext uri="{BB962C8B-B14F-4D97-AF65-F5344CB8AC3E}">
        <p14:creationId xmlns:p14="http://schemas.microsoft.com/office/powerpoint/2010/main" val="419822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65369"/>
              </p:ext>
            </p:extLst>
          </p:nvPr>
        </p:nvGraphicFramePr>
        <p:xfrm>
          <a:off x="407963" y="1646238"/>
          <a:ext cx="8285871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253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3D Printing Affect the world?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Medical procedures</a:t>
            </a:r>
          </a:p>
          <a:p>
            <a:r>
              <a:rPr lang="en-AU" dirty="0"/>
              <a:t>Advances in research</a:t>
            </a:r>
          </a:p>
          <a:p>
            <a:r>
              <a:rPr lang="en-AU" dirty="0"/>
              <a:t>Product prototyping</a:t>
            </a:r>
          </a:p>
          <a:p>
            <a:r>
              <a:rPr lang="en-AU" dirty="0" smtClean="0"/>
              <a:t>Historic Preservation</a:t>
            </a:r>
          </a:p>
          <a:p>
            <a:r>
              <a:rPr lang="en-AU" dirty="0" smtClean="0"/>
              <a:t>Architectural </a:t>
            </a:r>
            <a:r>
              <a:rPr lang="en-AU" dirty="0"/>
              <a:t>Engineering </a:t>
            </a:r>
            <a:r>
              <a:rPr lang="en-AU" dirty="0" smtClean="0"/>
              <a:t>/ </a:t>
            </a:r>
            <a:r>
              <a:rPr lang="en-AU" dirty="0" smtClean="0"/>
              <a:t>Construction</a:t>
            </a:r>
            <a:endParaRPr lang="en-AU" dirty="0"/>
          </a:p>
          <a:p>
            <a:r>
              <a:rPr lang="en-AU" dirty="0"/>
              <a:t>Advanced Manufacturing</a:t>
            </a:r>
          </a:p>
          <a:p>
            <a:r>
              <a:rPr lang="en-AU" dirty="0"/>
              <a:t>Food Industries</a:t>
            </a:r>
          </a:p>
          <a:p>
            <a:r>
              <a:rPr lang="en-AU" dirty="0"/>
              <a:t>Automotive </a:t>
            </a:r>
          </a:p>
          <a:p>
            <a:r>
              <a:rPr lang="en-AU" dirty="0"/>
              <a:t>Accessories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1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685" y="1428940"/>
            <a:ext cx="6796115" cy="4001703"/>
          </a:xfrm>
        </p:spPr>
        <p:txBody>
          <a:bodyPr>
            <a:normAutofit/>
          </a:bodyPr>
          <a:lstStyle/>
          <a:p>
            <a:r>
              <a:rPr lang="en-AU" sz="1600" dirty="0"/>
              <a:t>Custom hearing aids, braces, splints</a:t>
            </a:r>
          </a:p>
          <a:p>
            <a:r>
              <a:rPr lang="en-AU" sz="1600" dirty="0"/>
              <a:t>Drugs: </a:t>
            </a:r>
            <a:r>
              <a:rPr lang="en-AU" sz="1600" dirty="0" err="1">
                <a:hlinkClick r:id="rId2"/>
              </a:rPr>
              <a:t>Spritam</a:t>
            </a:r>
            <a:r>
              <a:rPr lang="en-AU" sz="1600" dirty="0">
                <a:hlinkClick r:id="rId2"/>
              </a:rPr>
              <a:t> </a:t>
            </a:r>
            <a:r>
              <a:rPr lang="en-AU" sz="1600" dirty="0"/>
              <a:t>is the first FDA approved 3D printed drug</a:t>
            </a:r>
          </a:p>
          <a:p>
            <a:r>
              <a:rPr lang="en-AU" sz="1600" dirty="0"/>
              <a:t>Body parts, including ears, hips and even organs, in exact proportions to fit the patient. </a:t>
            </a:r>
          </a:p>
          <a:p>
            <a:pPr lvl="1"/>
            <a:r>
              <a:rPr lang="en-AU" sz="1600" dirty="0"/>
              <a:t>2012: Surgeons successfully </a:t>
            </a:r>
            <a:r>
              <a:rPr lang="en-AU" sz="1600" dirty="0">
                <a:hlinkClick r:id="rId3"/>
              </a:rPr>
              <a:t>implanted an entire titanium jaw</a:t>
            </a:r>
            <a:r>
              <a:rPr lang="en-AU" sz="1600" dirty="0"/>
              <a:t>, made with 3D printing, in an elderly woman.</a:t>
            </a:r>
          </a:p>
          <a:p>
            <a:pPr lvl="1"/>
            <a:r>
              <a:rPr lang="en-AU" sz="1600" dirty="0"/>
              <a:t>2014: Surgeons </a:t>
            </a:r>
            <a:r>
              <a:rPr lang="en-AU" sz="1600" dirty="0">
                <a:hlinkClick r:id="rId4"/>
              </a:rPr>
              <a:t>replaced the entire top of a woman’s skull</a:t>
            </a:r>
            <a:r>
              <a:rPr lang="en-AU" sz="1600" dirty="0"/>
              <a:t> with a customized print implant</a:t>
            </a:r>
          </a:p>
          <a:p>
            <a:r>
              <a:rPr lang="en-AU" sz="1600" dirty="0"/>
              <a:t>Low cost prosthetics</a:t>
            </a:r>
          </a:p>
          <a:p>
            <a:pPr lvl="1"/>
            <a:r>
              <a:rPr lang="en-US" sz="1600" dirty="0">
                <a:hlinkClick r:id="rId5"/>
              </a:rPr>
              <a:t>https://www.youtube.com/watch?v=WoZ2BgPVtA0</a:t>
            </a:r>
            <a:endParaRPr lang="en-US" sz="1600" dirty="0"/>
          </a:p>
          <a:p>
            <a:endParaRPr lang="en-AU" sz="1600" dirty="0">
              <a:hlinkClick r:id="rId6"/>
            </a:endParaRPr>
          </a:p>
          <a:p>
            <a:pPr marL="0" indent="0">
              <a:buNone/>
            </a:pPr>
            <a:endParaRPr lang="en-AU" sz="1600" dirty="0">
              <a:hlinkClick r:id="rId6"/>
            </a:endParaRP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94"/>
          <a:stretch/>
        </p:blipFill>
        <p:spPr>
          <a:xfrm>
            <a:off x="6087227" y="4980119"/>
            <a:ext cx="1837573" cy="1818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7" t="23056" r="20279" b="20000"/>
          <a:stretch/>
        </p:blipFill>
        <p:spPr>
          <a:xfrm>
            <a:off x="3462713" y="5039148"/>
            <a:ext cx="2128058" cy="1640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36493" r="38889" b="11220"/>
          <a:stretch/>
        </p:blipFill>
        <p:spPr>
          <a:xfrm>
            <a:off x="1230639" y="5087349"/>
            <a:ext cx="1983846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6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Biomaterials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13" y="1645920"/>
            <a:ext cx="7092187" cy="24686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1600" dirty="0"/>
              <a:t>Blood vessels: </a:t>
            </a:r>
            <a:r>
              <a:rPr lang="en-US" sz="1600" dirty="0">
                <a:hlinkClick r:id="rId2"/>
              </a:rPr>
              <a:t>https://www.youtube.com/watch?v=9VHFlwJQIkE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Bones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Heart Valve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Ears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Skin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Synthetic organs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51" y="3974869"/>
            <a:ext cx="4019204" cy="2261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917" y="3974869"/>
            <a:ext cx="3475633" cy="178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Manufacturing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Airbus would like to make a 3D printer that is large enough to make planes from the ground up – </a:t>
            </a:r>
            <a:r>
              <a:rPr lang="en-AU" dirty="0">
                <a:hlinkClick r:id="rId2"/>
              </a:rPr>
              <a:t>a hangar-size printer</a:t>
            </a:r>
            <a:r>
              <a:rPr lang="en-AU" dirty="0"/>
              <a:t> as large as 80m x 80m.</a:t>
            </a:r>
          </a:p>
          <a:p>
            <a:r>
              <a:rPr lang="en-AU" dirty="0">
                <a:hlinkClick r:id="rId3"/>
              </a:rPr>
              <a:t>Made In Space</a:t>
            </a:r>
            <a:r>
              <a:rPr lang="en-AU" dirty="0"/>
              <a:t> is a US company experimenting with zero-gravity 3D printing.</a:t>
            </a:r>
          </a:p>
          <a:p>
            <a:pPr lvl="1"/>
            <a:r>
              <a:rPr lang="en-AU" sz="1500" dirty="0"/>
              <a:t>Print objects as needed in space</a:t>
            </a:r>
          </a:p>
          <a:p>
            <a:pPr lvl="1"/>
            <a:r>
              <a:rPr lang="en-AU" sz="1500" dirty="0"/>
              <a:t>Save valuable weight at launch</a:t>
            </a:r>
          </a:p>
          <a:p>
            <a:r>
              <a:rPr lang="en-AU" dirty="0">
                <a:hlinkClick r:id="rId4"/>
              </a:rPr>
              <a:t>NASA has been looking at 3D printing</a:t>
            </a:r>
            <a:r>
              <a:rPr lang="en-AU" dirty="0"/>
              <a:t> for some time now, and considering the technology for long missions.</a:t>
            </a:r>
          </a:p>
          <a:p>
            <a:pPr lvl="1"/>
            <a:r>
              <a:rPr lang="en-AU" sz="1500" dirty="0"/>
              <a:t>Astronauts could create their own equipment during the trip.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5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15"/>
          <a:stretch/>
        </p:blipFill>
        <p:spPr>
          <a:xfrm>
            <a:off x="4055807" y="1755347"/>
            <a:ext cx="2294193" cy="2133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Accessories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56" y="4256510"/>
            <a:ext cx="2306010" cy="1832404"/>
          </a:xfrm>
        </p:spPr>
      </p:pic>
      <p:pic>
        <p:nvPicPr>
          <p:cNvPr id="4" name="Picture 2" descr="in white strong &amp; flexible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6757" y="1743462"/>
            <a:ext cx="1321941" cy="120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tted with 31 x 6mm balls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58353" y="2946010"/>
            <a:ext cx="1584803" cy="136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erfect for Valentine's Day!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55997" y="4623782"/>
            <a:ext cx="2533460" cy="168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lothoid.A Lamp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6870" y="3016658"/>
            <a:ext cx="1391813" cy="139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A Maxwell render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36311" y="4188641"/>
            <a:ext cx="1353491" cy="12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images1.sw-cdn.net/model/picture/674x501_442701_156050_1338413388.jpg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31130" y="1727790"/>
            <a:ext cx="1509271" cy="95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4" t="18642" r="29445" b="8766"/>
          <a:stretch/>
        </p:blipFill>
        <p:spPr>
          <a:xfrm>
            <a:off x="6495256" y="1853242"/>
            <a:ext cx="2199793" cy="18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5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685" y="1513573"/>
            <a:ext cx="6710992" cy="3931920"/>
          </a:xfrm>
        </p:spPr>
        <p:txBody>
          <a:bodyPr>
            <a:noAutofit/>
          </a:bodyPr>
          <a:lstStyle/>
          <a:p>
            <a:r>
              <a:rPr lang="en-US" dirty="0"/>
              <a:t>Start with a 3D digital model</a:t>
            </a:r>
          </a:p>
          <a:p>
            <a:pPr lvl="1"/>
            <a:r>
              <a:rPr lang="en-US" sz="1400" dirty="0"/>
              <a:t>3D CAD</a:t>
            </a:r>
          </a:p>
          <a:p>
            <a:pPr lvl="1"/>
            <a:r>
              <a:rPr lang="en-US" sz="1400" dirty="0"/>
              <a:t>Blender</a:t>
            </a:r>
          </a:p>
          <a:p>
            <a:pPr lvl="1"/>
            <a:r>
              <a:rPr lang="en-US" sz="1400" dirty="0" err="1"/>
              <a:t>TinkerCAD</a:t>
            </a:r>
            <a:endParaRPr lang="en-US" sz="1400" dirty="0"/>
          </a:p>
          <a:p>
            <a:pPr lvl="1"/>
            <a:r>
              <a:rPr lang="en-US" sz="1400" dirty="0"/>
              <a:t>3D Scanner</a:t>
            </a:r>
          </a:p>
          <a:p>
            <a:r>
              <a:rPr lang="en-US" dirty="0"/>
              <a:t>Model is sliced into layers</a:t>
            </a:r>
          </a:p>
          <a:p>
            <a:r>
              <a:rPr lang="en-US" dirty="0"/>
              <a:t>3D printer processes material and layers it, binding layers based on the type of material and process used</a:t>
            </a:r>
          </a:p>
          <a:p>
            <a:pPr lvl="1"/>
            <a:r>
              <a:rPr lang="en-US" sz="1400" dirty="0"/>
              <a:t>Functional plastics</a:t>
            </a:r>
          </a:p>
          <a:p>
            <a:pPr lvl="1"/>
            <a:r>
              <a:rPr lang="en-US" sz="1400" dirty="0"/>
              <a:t>Metals</a:t>
            </a:r>
          </a:p>
          <a:p>
            <a:pPr lvl="1"/>
            <a:r>
              <a:rPr lang="en-US" sz="1400" dirty="0"/>
              <a:t>Ceramics</a:t>
            </a:r>
          </a:p>
          <a:p>
            <a:pPr lvl="1"/>
            <a:r>
              <a:rPr lang="en-US" sz="1400" dirty="0"/>
              <a:t>Sand</a:t>
            </a:r>
          </a:p>
          <a:p>
            <a:pPr lvl="1"/>
            <a:r>
              <a:rPr lang="en-US" sz="1400" dirty="0"/>
              <a:t>Bio materials</a:t>
            </a:r>
          </a:p>
          <a:p>
            <a:pPr lvl="1"/>
            <a:r>
              <a:rPr lang="en-US" sz="1400" dirty="0"/>
              <a:t>Food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208" y="1597969"/>
            <a:ext cx="2736820" cy="188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232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651750D-181E-46CA-A14A-3C3979B603B6}" vid="{792AD4FF-E196-421D-A16D-E6116823B70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11347</TotalTime>
  <Words>592</Words>
  <Application>Microsoft Office PowerPoint</Application>
  <PresentationFormat>On-screen Show (4:3)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Theme1</vt:lpstr>
      <vt:lpstr>3D Printing</vt:lpstr>
      <vt:lpstr>How it differs from traditional manufacturing</vt:lpstr>
      <vt:lpstr>A Brief History</vt:lpstr>
      <vt:lpstr>How does 3D Printing Affect the world?</vt:lpstr>
      <vt:lpstr>Medical Procedures</vt:lpstr>
      <vt:lpstr>Other Biomaterials</vt:lpstr>
      <vt:lpstr>Advanced Manufacturing</vt:lpstr>
      <vt:lpstr>Accessories</vt:lpstr>
      <vt:lpstr>How it works</vt:lpstr>
      <vt:lpstr>3D Printing Technologies</vt:lpstr>
      <vt:lpstr>Fused Deposition Modeling (FDM)</vt:lpstr>
      <vt:lpstr>Stereolithography (SLA)</vt:lpstr>
      <vt:lpstr>Selective Laser Sintering (SL)</vt:lpstr>
      <vt:lpstr>Selective Laser Melting (LM)</vt:lpstr>
      <vt:lpstr>Binder Jetting</vt:lpstr>
      <vt:lpstr>Laminated Object Manufacturing (LOM)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printing</dc:title>
  <dc:creator>Singh, Aditi</dc:creator>
  <cp:lastModifiedBy>template</cp:lastModifiedBy>
  <cp:revision>49</cp:revision>
  <dcterms:created xsi:type="dcterms:W3CDTF">2017-04-17T15:28:02Z</dcterms:created>
  <dcterms:modified xsi:type="dcterms:W3CDTF">2018-04-23T15:36:32Z</dcterms:modified>
</cp:coreProperties>
</file>