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20"/>
  </p:notesMasterIdLst>
  <p:handoutMasterIdLst>
    <p:handoutMasterId r:id="rId21"/>
  </p:handoutMasterIdLst>
  <p:sldIdLst>
    <p:sldId id="268" r:id="rId5"/>
    <p:sldId id="291" r:id="rId6"/>
    <p:sldId id="293" r:id="rId7"/>
    <p:sldId id="294" r:id="rId8"/>
    <p:sldId id="295" r:id="rId9"/>
    <p:sldId id="296" r:id="rId10"/>
    <p:sldId id="305" r:id="rId11"/>
    <p:sldId id="306" r:id="rId12"/>
    <p:sldId id="299" r:id="rId13"/>
    <p:sldId id="300" r:id="rId14"/>
    <p:sldId id="308" r:id="rId15"/>
    <p:sldId id="307" r:id="rId16"/>
    <p:sldId id="310" r:id="rId17"/>
    <p:sldId id="311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8" autoAdjust="0"/>
    <p:restoredTop sz="82744" autoAdjust="0"/>
  </p:normalViewPr>
  <p:slideViewPr>
    <p:cSldViewPr snapToGrid="0" snapToObjects="1">
      <p:cViewPr>
        <p:scale>
          <a:sx n="92" d="100"/>
          <a:sy n="92" d="100"/>
        </p:scale>
        <p:origin x="130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369B-BC10-5046-BF9A-0E8159A13F0C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1F7-026F-2C4E-9A2B-24F055F6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E6B-BFB5-3E41-9F48-2D15B9D52AD7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D18F-38E9-454A-8D1E-9A3ED3A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Routing traffic (cell phone towers, internet traffic, car traffic)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Finding influential nodes (social network, terrorist network)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Spread (of disease, of disinformation)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4C12-FE14-E64F-8D96-1ED930A7C569}" type="datetime1">
              <a:rPr lang="en-US" smtClean="0"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9A5-39BD-9547-B77B-4C81333D0959}" type="datetime1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A76C-1A37-BF48-A45D-F59B9F671E1D}" type="datetime1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049472-D541-E146-8098-6D854E2C6599}" type="datetime8">
              <a:rPr lang="en-US"/>
              <a:pPr/>
              <a:t>7/17/18 11:00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0B7A36-FD01-DC45-9BD7-707BC4552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8B7D-CF5F-E743-8BEB-85D262AE2238}" type="datetime1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9A2B-722A-1E4B-A406-763125577934}" type="datetime1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3AB5-0C5C-EE42-8A03-5E3136C1312C}" type="datetime1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8EE2-4C2F-0040-9AB5-A0D2ADDF8111}" type="datetime1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2011-606C-584F-8EB5-D222BCB2A2E5}" type="datetime1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2960-2D7F-B845-878B-C6911110CD49}" type="datetime1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68A-5751-9940-B16E-5664253D02E1}" type="datetime1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527F-CE0B-D14E-96D8-0C888E67A587}" type="datetime1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A6F7-C582-1142-B5F0-D669289801DA}" type="datetime1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05162" y="3795712"/>
            <a:ext cx="3146425" cy="1971675"/>
            <a:chOff x="4625975" y="3276600"/>
            <a:chExt cx="3146425" cy="1971675"/>
          </a:xfrm>
        </p:grpSpPr>
        <p:sp>
          <p:nvSpPr>
            <p:cNvPr id="19" name="Oval 567"/>
            <p:cNvSpPr>
              <a:spLocks noChangeArrowheads="1"/>
            </p:cNvSpPr>
            <p:nvPr/>
          </p:nvSpPr>
          <p:spPr bwMode="auto">
            <a:xfrm>
              <a:off x="6835775" y="3276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6546850" y="47910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DFW</a:t>
              </a:r>
            </a:p>
          </p:txBody>
        </p:sp>
        <p:sp>
          <p:nvSpPr>
            <p:cNvPr id="21" name="Oval 569"/>
            <p:cNvSpPr>
              <a:spLocks noChangeArrowheads="1"/>
            </p:cNvSpPr>
            <p:nvPr/>
          </p:nvSpPr>
          <p:spPr bwMode="auto">
            <a:xfrm>
              <a:off x="4625975" y="3505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SFO</a:t>
              </a:r>
            </a:p>
          </p:txBody>
        </p:sp>
        <p:sp>
          <p:nvSpPr>
            <p:cNvPr id="22" name="Oval 570"/>
            <p:cNvSpPr>
              <a:spLocks noChangeArrowheads="1"/>
            </p:cNvSpPr>
            <p:nvPr/>
          </p:nvSpPr>
          <p:spPr bwMode="auto">
            <a:xfrm>
              <a:off x="4778375" y="4648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LAX</a:t>
              </a:r>
            </a:p>
          </p:txBody>
        </p:sp>
        <p:cxnSp>
          <p:nvCxnSpPr>
            <p:cNvPr id="23" name="AutoShape 571"/>
            <p:cNvCxnSpPr>
              <a:cxnSpLocks noChangeShapeType="1"/>
              <a:stCxn id="21" idx="6"/>
              <a:endCxn id="19" idx="2"/>
            </p:cNvCxnSpPr>
            <p:nvPr/>
          </p:nvCxnSpPr>
          <p:spPr bwMode="auto">
            <a:xfrm flipV="1">
              <a:off x="5572125" y="35052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572"/>
            <p:cNvCxnSpPr>
              <a:cxnSpLocks noChangeShapeType="1"/>
              <a:stCxn id="20" idx="0"/>
              <a:endCxn id="19" idx="4"/>
            </p:cNvCxnSpPr>
            <p:nvPr/>
          </p:nvCxnSpPr>
          <p:spPr bwMode="auto">
            <a:xfrm flipV="1">
              <a:off x="7015163" y="37433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573"/>
            <p:cNvCxnSpPr>
              <a:cxnSpLocks noChangeShapeType="1"/>
              <a:stCxn id="21" idx="4"/>
              <a:endCxn id="22" idx="0"/>
            </p:cNvCxnSpPr>
            <p:nvPr/>
          </p:nvCxnSpPr>
          <p:spPr bwMode="auto">
            <a:xfrm>
              <a:off x="5094288" y="39719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574"/>
            <p:cNvCxnSpPr>
              <a:cxnSpLocks noChangeShapeType="1"/>
              <a:stCxn id="22" idx="6"/>
              <a:endCxn id="20" idx="2"/>
            </p:cNvCxnSpPr>
            <p:nvPr/>
          </p:nvCxnSpPr>
          <p:spPr bwMode="auto">
            <a:xfrm>
              <a:off x="5724525" y="48768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75"/>
            <p:cNvCxnSpPr>
              <a:cxnSpLocks noChangeShapeType="1"/>
              <a:stCxn id="22" idx="7"/>
              <a:endCxn id="19" idx="3"/>
            </p:cNvCxnSpPr>
            <p:nvPr/>
          </p:nvCxnSpPr>
          <p:spPr bwMode="auto">
            <a:xfrm flipV="1">
              <a:off x="5578475" y="36766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Text Box 576"/>
            <p:cNvSpPr txBox="1">
              <a:spLocks noChangeArrowheads="1"/>
            </p:cNvSpPr>
            <p:nvPr/>
          </p:nvSpPr>
          <p:spPr bwMode="auto">
            <a:xfrm rot="16937753">
              <a:off x="6795294" y="3834606"/>
              <a:ext cx="5984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802</a:t>
              </a:r>
            </a:p>
          </p:txBody>
        </p:sp>
        <p:sp>
          <p:nvSpPr>
            <p:cNvPr id="29" name="Text Box 577"/>
            <p:cNvSpPr txBox="1">
              <a:spLocks noChangeArrowheads="1"/>
            </p:cNvSpPr>
            <p:nvPr/>
          </p:nvSpPr>
          <p:spPr bwMode="auto">
            <a:xfrm rot="19463698">
              <a:off x="5657850" y="40132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1743</a:t>
              </a:r>
            </a:p>
          </p:txBody>
        </p:sp>
        <p:sp>
          <p:nvSpPr>
            <p:cNvPr id="30" name="Text Box 578"/>
            <p:cNvSpPr txBox="1">
              <a:spLocks noChangeArrowheads="1"/>
            </p:cNvSpPr>
            <p:nvPr/>
          </p:nvSpPr>
          <p:spPr bwMode="auto">
            <a:xfrm rot="20910655">
              <a:off x="5768975" y="32766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1843</a:t>
              </a:r>
            </a:p>
          </p:txBody>
        </p:sp>
        <p:sp>
          <p:nvSpPr>
            <p:cNvPr id="31" name="Text Box 579"/>
            <p:cNvSpPr txBox="1">
              <a:spLocks noChangeArrowheads="1"/>
            </p:cNvSpPr>
            <p:nvPr/>
          </p:nvSpPr>
          <p:spPr bwMode="auto">
            <a:xfrm rot="695916">
              <a:off x="5810250" y="46037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1233</a:t>
              </a:r>
            </a:p>
          </p:txBody>
        </p:sp>
        <p:sp>
          <p:nvSpPr>
            <p:cNvPr id="32" name="Text Box 580"/>
            <p:cNvSpPr txBox="1">
              <a:spLocks noChangeArrowheads="1"/>
            </p:cNvSpPr>
            <p:nvPr/>
          </p:nvSpPr>
          <p:spPr bwMode="auto">
            <a:xfrm rot="4665015">
              <a:off x="5029994" y="4140994"/>
              <a:ext cx="5984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85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8291-A0EF-FE45-9B57-FDA15ABA4680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Main Methods of the Graph ADT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77430" y="1267224"/>
            <a:ext cx="38100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Vertices and edges</a:t>
            </a:r>
          </a:p>
          <a:p>
            <a:r>
              <a:rPr lang="en-US" dirty="0"/>
              <a:t>are positions</a:t>
            </a:r>
          </a:p>
          <a:p>
            <a:r>
              <a:rPr lang="en-US" dirty="0"/>
              <a:t>store elements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Accessor</a:t>
            </a:r>
            <a:r>
              <a:rPr lang="en-US" dirty="0"/>
              <a:t> methods</a:t>
            </a:r>
          </a:p>
          <a:p>
            <a:r>
              <a:rPr lang="en-US" dirty="0" err="1">
                <a:solidFill>
                  <a:schemeClr val="tx2"/>
                </a:solidFill>
              </a:rPr>
              <a:t>aVertex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incidentEdges</a:t>
            </a:r>
            <a:r>
              <a:rPr lang="en-US" dirty="0"/>
              <a:t>(v)</a:t>
            </a:r>
          </a:p>
          <a:p>
            <a:r>
              <a:rPr lang="en-US" dirty="0" err="1">
                <a:solidFill>
                  <a:schemeClr val="tx2"/>
                </a:solidFill>
              </a:rPr>
              <a:t>endVertices</a:t>
            </a:r>
            <a:r>
              <a:rPr lang="en-US" dirty="0"/>
              <a:t>(e)</a:t>
            </a:r>
          </a:p>
          <a:p>
            <a:r>
              <a:rPr lang="en-US" dirty="0" err="1">
                <a:solidFill>
                  <a:schemeClr val="tx2"/>
                </a:solidFill>
              </a:rPr>
              <a:t>isDirected</a:t>
            </a:r>
            <a:r>
              <a:rPr lang="en-US" dirty="0"/>
              <a:t>(e)</a:t>
            </a:r>
          </a:p>
          <a:p>
            <a:r>
              <a:rPr lang="en-US" dirty="0">
                <a:solidFill>
                  <a:schemeClr val="tx2"/>
                </a:solidFill>
              </a:rPr>
              <a:t>origin</a:t>
            </a:r>
            <a:r>
              <a:rPr lang="en-US" dirty="0"/>
              <a:t>(e)</a:t>
            </a:r>
          </a:p>
          <a:p>
            <a:r>
              <a:rPr lang="en-US" dirty="0">
                <a:solidFill>
                  <a:schemeClr val="tx2"/>
                </a:solidFill>
              </a:rPr>
              <a:t>destination</a:t>
            </a:r>
            <a:r>
              <a:rPr lang="en-US" dirty="0"/>
              <a:t>(e)</a:t>
            </a:r>
          </a:p>
          <a:p>
            <a:r>
              <a:rPr lang="en-US" dirty="0">
                <a:solidFill>
                  <a:schemeClr val="tx2"/>
                </a:solidFill>
              </a:rPr>
              <a:t>opposite</a:t>
            </a:r>
            <a:r>
              <a:rPr lang="en-US" dirty="0"/>
              <a:t>(v, e)</a:t>
            </a:r>
          </a:p>
          <a:p>
            <a:r>
              <a:rPr lang="en-US" dirty="0" err="1">
                <a:solidFill>
                  <a:schemeClr val="tx2"/>
                </a:solidFill>
              </a:rPr>
              <a:t>areAdjacent</a:t>
            </a:r>
            <a:r>
              <a:rPr lang="en-US" dirty="0"/>
              <a:t>(v, w)</a:t>
            </a:r>
          </a:p>
        </p:txBody>
      </p:sp>
      <p:sp>
        <p:nvSpPr>
          <p:cNvPr id="2119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331524"/>
            <a:ext cx="38100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Update methods</a:t>
            </a:r>
          </a:p>
          <a:p>
            <a:r>
              <a:rPr lang="en-US" dirty="0" err="1">
                <a:solidFill>
                  <a:schemeClr val="tx2"/>
                </a:solidFill>
              </a:rPr>
              <a:t>insertVertex</a:t>
            </a:r>
            <a:r>
              <a:rPr lang="en-US" dirty="0"/>
              <a:t>(o)</a:t>
            </a:r>
          </a:p>
          <a:p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/>
              <a:t>(v, w, o)</a:t>
            </a:r>
          </a:p>
          <a:p>
            <a:r>
              <a:rPr lang="en-US" dirty="0" err="1">
                <a:solidFill>
                  <a:schemeClr val="tx2"/>
                </a:solidFill>
              </a:rPr>
              <a:t>insertDirectedEdge</a:t>
            </a:r>
            <a:r>
              <a:rPr lang="en-US" dirty="0"/>
              <a:t>(v, w, o)</a:t>
            </a:r>
          </a:p>
          <a:p>
            <a:r>
              <a:rPr lang="en-US" dirty="0" err="1">
                <a:solidFill>
                  <a:schemeClr val="tx2"/>
                </a:solidFill>
              </a:rPr>
              <a:t>removeVertex</a:t>
            </a:r>
            <a:r>
              <a:rPr lang="en-US" dirty="0"/>
              <a:t>(v)</a:t>
            </a:r>
          </a:p>
          <a:p>
            <a:r>
              <a:rPr lang="en-US" dirty="0" err="1">
                <a:solidFill>
                  <a:schemeClr val="tx2"/>
                </a:solidFill>
              </a:rPr>
              <a:t>removeEdge</a:t>
            </a:r>
            <a:r>
              <a:rPr lang="en-US" dirty="0"/>
              <a:t>(e)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Generic methods</a:t>
            </a:r>
          </a:p>
          <a:p>
            <a:r>
              <a:rPr lang="en-US" dirty="0" err="1">
                <a:solidFill>
                  <a:schemeClr val="tx2"/>
                </a:solidFill>
              </a:rPr>
              <a:t>numVertices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tx2"/>
                </a:solidFill>
              </a:rPr>
              <a:t>numEdges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vertices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17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Screen Shot 2017-11-06 at 4.3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05" y="1855349"/>
            <a:ext cx="6221972" cy="4501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674" y="1466641"/>
            <a:ext cx="3710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Structures to represent a graph: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Edge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Adjacency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93575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2312"/>
            <a:ext cx="8493872" cy="1255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container of edge objects, where each edge object references the origin and destination vertex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Screen Shot 2017-11-06 at 4.3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7173"/>
            <a:ext cx="8054759" cy="39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8487"/>
            <a:ext cx="8493872" cy="1255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edge list structure, where additionally each vertex object </a:t>
            </a:r>
            <a:r>
              <a:rPr lang="en-US" i="1" dirty="0"/>
              <a:t>v</a:t>
            </a:r>
            <a:r>
              <a:rPr lang="en-US" dirty="0"/>
              <a:t> references an incidence container which stores references to the edges incident on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7-11-06 at 4.4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19" y="1012726"/>
            <a:ext cx="6993657" cy="47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8487"/>
            <a:ext cx="8493872" cy="1255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2D array of all vertex pairs, where cell A[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] stores edge </a:t>
            </a:r>
            <a:r>
              <a:rPr lang="en-US" i="1" dirty="0"/>
              <a:t>e</a:t>
            </a:r>
            <a:r>
              <a:rPr lang="en-US" dirty="0"/>
              <a:t> incident on vertices </a:t>
            </a:r>
            <a:r>
              <a:rPr lang="en-US" i="1" dirty="0" err="1"/>
              <a:t>u,v</a:t>
            </a:r>
            <a:r>
              <a:rPr lang="en-US" dirty="0"/>
              <a:t> if such an edge exists.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7-11-06 at 4.49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>
          <a:xfrm>
            <a:off x="2147360" y="1054701"/>
            <a:ext cx="4591768" cy="46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66AC-79D5-4148-B92F-321E6198C8F1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572762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no self-loops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Blip>
                          <a:blip r:embed="rId2"/>
                        </a:buBlip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Bounds are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big-Oh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+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Graphs (6.1)</a:t>
            </a:r>
          </a:p>
          <a:p>
            <a:pPr>
              <a:lnSpc>
                <a:spcPct val="90000"/>
              </a:lnSpc>
            </a:pPr>
            <a:r>
              <a:rPr lang="en-US" dirty="0"/>
              <a:t>Definition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Applications</a:t>
            </a:r>
          </a:p>
          <a:p>
            <a:pPr>
              <a:lnSpc>
                <a:spcPct val="90000"/>
              </a:lnSpc>
            </a:pPr>
            <a:r>
              <a:rPr lang="en-US" dirty="0"/>
              <a:t>Terminology</a:t>
            </a:r>
          </a:p>
          <a:p>
            <a:pPr>
              <a:lnSpc>
                <a:spcPct val="90000"/>
              </a:lnSpc>
            </a:pPr>
            <a:r>
              <a:rPr lang="en-US" dirty="0"/>
              <a:t>Properties</a:t>
            </a:r>
          </a:p>
          <a:p>
            <a:pPr>
              <a:lnSpc>
                <a:spcPct val="90000"/>
              </a:lnSpc>
            </a:pPr>
            <a:r>
              <a:rPr lang="en-US" dirty="0"/>
              <a:t>ADT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Data structures for graphs (6.2)</a:t>
            </a:r>
          </a:p>
          <a:p>
            <a:pPr>
              <a:lnSpc>
                <a:spcPct val="90000"/>
              </a:lnSpc>
            </a:pPr>
            <a:r>
              <a:rPr lang="en-US" dirty="0"/>
              <a:t>Edge list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Adjacency list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Adjacency matrix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144A-B5B2-D642-92EA-84431446A8EC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93687" y="1162576"/>
            <a:ext cx="8850313" cy="28609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graph </a:t>
            </a:r>
            <a:r>
              <a:rPr lang="en-US" dirty="0"/>
              <a:t>is a pair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V, E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where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latin typeface="Times New Roman" charset="0"/>
              </a:rPr>
              <a:t>V</a:t>
            </a:r>
            <a:r>
              <a:rPr lang="en-US" dirty="0"/>
              <a:t> is a set of nodes,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vertices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latin typeface="Times New Roman" charset="0"/>
              </a:rPr>
              <a:t>E</a:t>
            </a:r>
            <a:r>
              <a:rPr lang="en-US" dirty="0"/>
              <a:t> is a collection of pairs of vertices, called </a:t>
            </a:r>
            <a:r>
              <a:rPr lang="en-US" dirty="0">
                <a:solidFill>
                  <a:srgbClr val="064FA8"/>
                </a:solidFill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dirty="0"/>
              <a:t>Vertices and edges are positions and store elements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Example:</a:t>
            </a:r>
          </a:p>
          <a:p>
            <a:pPr>
              <a:lnSpc>
                <a:spcPct val="90000"/>
              </a:lnSpc>
            </a:pPr>
            <a:r>
              <a:rPr lang="en-US" dirty="0"/>
              <a:t>A vertex represents an airport and stores the three-letter airport code</a:t>
            </a:r>
          </a:p>
          <a:p>
            <a:pPr>
              <a:lnSpc>
                <a:spcPct val="90000"/>
              </a:lnSpc>
            </a:pPr>
            <a:r>
              <a:rPr lang="en-US" dirty="0"/>
              <a:t>An edge represents a flight route between two airports and stores the mileage of the route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6377" y="4265537"/>
            <a:ext cx="7489825" cy="2384425"/>
            <a:chOff x="762000" y="3940175"/>
            <a:chExt cx="7489825" cy="2384425"/>
          </a:xfrm>
        </p:grpSpPr>
        <p:sp>
          <p:nvSpPr>
            <p:cNvPr id="196620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ORD</a:t>
              </a:r>
            </a:p>
          </p:txBody>
        </p:sp>
        <p:sp>
          <p:nvSpPr>
            <p:cNvPr id="196707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PVD</a:t>
              </a:r>
            </a:p>
          </p:txBody>
        </p:sp>
        <p:sp>
          <p:nvSpPr>
            <p:cNvPr id="196708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MIA</a:t>
              </a:r>
            </a:p>
          </p:txBody>
        </p:sp>
        <p:sp>
          <p:nvSpPr>
            <p:cNvPr id="196709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DFW</a:t>
              </a:r>
            </a:p>
          </p:txBody>
        </p:sp>
        <p:sp>
          <p:nvSpPr>
            <p:cNvPr id="196710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SFO</a:t>
              </a:r>
            </a:p>
          </p:txBody>
        </p:sp>
        <p:sp>
          <p:nvSpPr>
            <p:cNvPr id="196711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LAX</a:t>
              </a:r>
            </a:p>
          </p:txBody>
        </p:sp>
        <p:sp>
          <p:nvSpPr>
            <p:cNvPr id="196712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LGA</a:t>
              </a:r>
            </a:p>
          </p:txBody>
        </p:sp>
        <p:sp>
          <p:nvSpPr>
            <p:cNvPr id="196713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HNL</a:t>
              </a:r>
            </a:p>
          </p:txBody>
        </p:sp>
        <p:cxnSp>
          <p:nvCxnSpPr>
            <p:cNvPr id="196714" name="AutoShape 106"/>
            <p:cNvCxnSpPr>
              <a:cxnSpLocks noChangeShapeType="1"/>
              <a:stCxn id="196710" idx="6"/>
              <a:endCxn id="196620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15" name="AutoShape 107"/>
            <p:cNvCxnSpPr>
              <a:cxnSpLocks noChangeShapeType="1"/>
              <a:stCxn id="196709" idx="0"/>
              <a:endCxn id="196620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16" name="AutoShape 108"/>
            <p:cNvCxnSpPr>
              <a:cxnSpLocks noChangeShapeType="1"/>
              <a:stCxn id="196709" idx="7"/>
              <a:endCxn id="196712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17" name="AutoShape 109"/>
            <p:cNvCxnSpPr>
              <a:cxnSpLocks noChangeShapeType="1"/>
              <a:stCxn id="196712" idx="0"/>
              <a:endCxn id="196707" idx="3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18" name="AutoShape 110"/>
            <p:cNvCxnSpPr>
              <a:cxnSpLocks noChangeShapeType="1"/>
              <a:stCxn id="196620" idx="6"/>
              <a:endCxn id="196707" idx="2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19" name="AutoShape 111"/>
            <p:cNvCxnSpPr>
              <a:cxnSpLocks noChangeShapeType="1"/>
              <a:stCxn id="196713" idx="6"/>
              <a:endCxn id="196711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20" name="AutoShape 112"/>
            <p:cNvCxnSpPr>
              <a:cxnSpLocks noChangeShapeType="1"/>
              <a:stCxn id="196710" idx="4"/>
              <a:endCxn id="196711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21" name="AutoShape 113"/>
            <p:cNvCxnSpPr>
              <a:cxnSpLocks noChangeShapeType="1"/>
              <a:stCxn id="196712" idx="4"/>
              <a:endCxn id="196708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22" name="AutoShape 114"/>
            <p:cNvCxnSpPr>
              <a:cxnSpLocks noChangeShapeType="1"/>
              <a:endCxn id="196709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23" name="AutoShape 115"/>
            <p:cNvCxnSpPr>
              <a:cxnSpLocks noChangeShapeType="1"/>
              <a:stCxn id="196711" idx="6"/>
              <a:endCxn id="196709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724" name="AutoShape 116"/>
            <p:cNvCxnSpPr>
              <a:cxnSpLocks noChangeShapeType="1"/>
              <a:stCxn id="196711" idx="7"/>
              <a:endCxn id="196620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6726" name="Text Box 118"/>
            <p:cNvSpPr txBox="1">
              <a:spLocks noChangeArrowheads="1"/>
            </p:cNvSpPr>
            <p:nvPr/>
          </p:nvSpPr>
          <p:spPr bwMode="auto">
            <a:xfrm rot="-347285">
              <a:off x="6081713" y="3940175"/>
              <a:ext cx="5984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849</a:t>
              </a:r>
            </a:p>
          </p:txBody>
        </p:sp>
        <p:sp>
          <p:nvSpPr>
            <p:cNvPr id="196727" name="Text Box 119"/>
            <p:cNvSpPr txBox="1">
              <a:spLocks noChangeArrowheads="1"/>
            </p:cNvSpPr>
            <p:nvPr/>
          </p:nvSpPr>
          <p:spPr bwMode="auto">
            <a:xfrm rot="-4662247">
              <a:off x="4760119" y="4672806"/>
              <a:ext cx="5984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802</a:t>
              </a:r>
            </a:p>
          </p:txBody>
        </p:sp>
        <p:sp>
          <p:nvSpPr>
            <p:cNvPr id="196728" name="Text Box 120"/>
            <p:cNvSpPr txBox="1">
              <a:spLocks noChangeArrowheads="1"/>
            </p:cNvSpPr>
            <p:nvPr/>
          </p:nvSpPr>
          <p:spPr bwMode="auto">
            <a:xfrm rot="-1544869">
              <a:off x="5435600" y="50895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1387</a:t>
              </a:r>
            </a:p>
          </p:txBody>
        </p:sp>
        <p:sp>
          <p:nvSpPr>
            <p:cNvPr id="196729" name="Text Box 121"/>
            <p:cNvSpPr txBox="1">
              <a:spLocks noChangeArrowheads="1"/>
            </p:cNvSpPr>
            <p:nvPr/>
          </p:nvSpPr>
          <p:spPr bwMode="auto">
            <a:xfrm rot="-2136302">
              <a:off x="3622675" y="48514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1743</a:t>
              </a:r>
            </a:p>
          </p:txBody>
        </p:sp>
        <p:sp>
          <p:nvSpPr>
            <p:cNvPr id="196730" name="Text Box 122"/>
            <p:cNvSpPr txBox="1">
              <a:spLocks noChangeArrowheads="1"/>
            </p:cNvSpPr>
            <p:nvPr/>
          </p:nvSpPr>
          <p:spPr bwMode="auto">
            <a:xfrm rot="-689345">
              <a:off x="3733800" y="4114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1843</a:t>
              </a:r>
            </a:p>
          </p:txBody>
        </p:sp>
        <p:sp>
          <p:nvSpPr>
            <p:cNvPr id="196731" name="Text Box 123"/>
            <p:cNvSpPr txBox="1">
              <a:spLocks noChangeArrowheads="1"/>
            </p:cNvSpPr>
            <p:nvPr/>
          </p:nvSpPr>
          <p:spPr bwMode="auto">
            <a:xfrm rot="2626382">
              <a:off x="7031038" y="53181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1099</a:t>
              </a:r>
            </a:p>
          </p:txBody>
        </p:sp>
        <p:sp>
          <p:nvSpPr>
            <p:cNvPr id="196732" name="Text Box 124"/>
            <p:cNvSpPr txBox="1">
              <a:spLocks noChangeArrowheads="1"/>
            </p:cNvSpPr>
            <p:nvPr/>
          </p:nvSpPr>
          <p:spPr bwMode="auto">
            <a:xfrm rot="565849">
              <a:off x="5975350" y="56229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1120</a:t>
              </a:r>
            </a:p>
          </p:txBody>
        </p:sp>
        <p:sp>
          <p:nvSpPr>
            <p:cNvPr id="196733" name="Text Box 125"/>
            <p:cNvSpPr txBox="1">
              <a:spLocks noChangeArrowheads="1"/>
            </p:cNvSpPr>
            <p:nvPr/>
          </p:nvSpPr>
          <p:spPr bwMode="auto">
            <a:xfrm rot="695916">
              <a:off x="3775075" y="54419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1233</a:t>
              </a:r>
            </a:p>
          </p:txBody>
        </p:sp>
        <p:sp>
          <p:nvSpPr>
            <p:cNvPr id="196734" name="Text Box 126"/>
            <p:cNvSpPr txBox="1">
              <a:spLocks noChangeArrowheads="1"/>
            </p:cNvSpPr>
            <p:nvPr/>
          </p:nvSpPr>
          <p:spPr bwMode="auto">
            <a:xfrm rot="4665015">
              <a:off x="2994819" y="4979194"/>
              <a:ext cx="5984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337</a:t>
              </a:r>
            </a:p>
          </p:txBody>
        </p:sp>
        <p:sp>
          <p:nvSpPr>
            <p:cNvPr id="196735" name="Text Box 127"/>
            <p:cNvSpPr txBox="1">
              <a:spLocks noChangeArrowheads="1"/>
            </p:cNvSpPr>
            <p:nvPr/>
          </p:nvSpPr>
          <p:spPr bwMode="auto">
            <a:xfrm rot="832501">
              <a:off x="1927225" y="5257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2555</a:t>
              </a:r>
            </a:p>
          </p:txBody>
        </p:sp>
        <p:sp>
          <p:nvSpPr>
            <p:cNvPr id="196736" name="Text Box 128"/>
            <p:cNvSpPr txBox="1">
              <a:spLocks noChangeArrowheads="1"/>
            </p:cNvSpPr>
            <p:nvPr/>
          </p:nvSpPr>
          <p:spPr bwMode="auto">
            <a:xfrm rot="-1891667">
              <a:off x="6783388" y="4251325"/>
              <a:ext cx="5984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8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BBF-F081-EA43-B7AB-58B7924F923F}" type="slidenum">
              <a:rPr lang="en-US"/>
              <a:pPr/>
              <a:t>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/>
              <a:t>Edge Types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45927" y="2931230"/>
            <a:ext cx="3429000" cy="822325"/>
            <a:chOff x="609600" y="4466705"/>
            <a:chExt cx="3429000" cy="822325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609600" y="4601043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ORD</a:t>
              </a:r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3101975" y="4601043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PVD</a:t>
              </a:r>
            </a:p>
          </p:txBody>
        </p:sp>
        <p:cxnSp>
          <p:nvCxnSpPr>
            <p:cNvPr id="209927" name="AutoShape 7"/>
            <p:cNvCxnSpPr>
              <a:cxnSpLocks noChangeShapeType="1"/>
              <a:stCxn id="209924" idx="6"/>
              <a:endCxn id="209925" idx="2"/>
            </p:cNvCxnSpPr>
            <p:nvPr/>
          </p:nvCxnSpPr>
          <p:spPr bwMode="auto">
            <a:xfrm>
              <a:off x="1555750" y="4829643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9928" name="Text Box 8"/>
            <p:cNvSpPr txBox="1">
              <a:spLocks noChangeArrowheads="1"/>
            </p:cNvSpPr>
            <p:nvPr/>
          </p:nvSpPr>
          <p:spPr bwMode="auto">
            <a:xfrm>
              <a:off x="1678205" y="4466705"/>
              <a:ext cx="19875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flight</a:t>
              </a:r>
            </a:p>
            <a:p>
              <a:r>
                <a:rPr lang="en-US" dirty="0"/>
                <a:t>AA 1206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71977" y="5478330"/>
            <a:ext cx="3429000" cy="822325"/>
            <a:chOff x="619125" y="5801793"/>
            <a:chExt cx="3429000" cy="822325"/>
          </a:xfrm>
        </p:grpSpPr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619125" y="5937718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ORD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3111500" y="5937718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PVD</a:t>
              </a:r>
            </a:p>
          </p:txBody>
        </p:sp>
        <p:cxnSp>
          <p:nvCxnSpPr>
            <p:cNvPr id="209931" name="AutoShape 11"/>
            <p:cNvCxnSpPr>
              <a:cxnSpLocks noChangeShapeType="1"/>
              <a:stCxn id="209929" idx="6"/>
              <a:endCxn id="209930" idx="2"/>
            </p:cNvCxnSpPr>
            <p:nvPr/>
          </p:nvCxnSpPr>
          <p:spPr bwMode="auto">
            <a:xfrm>
              <a:off x="1565275" y="6166318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1911754" y="5801793"/>
              <a:ext cx="8763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849</a:t>
              </a:r>
            </a:p>
            <a:p>
              <a:r>
                <a:rPr lang="en-US" dirty="0"/>
                <a:t>miles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172891" y="1398124"/>
            <a:ext cx="3971109" cy="375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Directed graph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all the edges are directed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e.g., flight network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Undirected graph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all the edges are undirected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e.g., route 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521" y="1357895"/>
            <a:ext cx="5209065" cy="375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Directed edge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ordered pair of vertices</a:t>
            </a:r>
            <a:r>
              <a:rPr lang="en-US" sz="2200" dirty="0">
                <a:latin typeface="Times New Roman" charset="0"/>
              </a:rPr>
              <a:t> (</a:t>
            </a:r>
            <a:r>
              <a:rPr lang="en-US" sz="2200" b="1" i="1" dirty="0" err="1">
                <a:latin typeface="Times New Roman" charset="0"/>
              </a:rPr>
              <a:t>u</a:t>
            </a:r>
            <a:r>
              <a:rPr lang="en-US" sz="2200" dirty="0" err="1">
                <a:latin typeface="Times New Roman" charset="0"/>
              </a:rPr>
              <a:t>,</a:t>
            </a:r>
            <a:r>
              <a:rPr lang="en-US" sz="2200" b="1" i="1" dirty="0" err="1">
                <a:latin typeface="Times New Roman" charset="0"/>
              </a:rPr>
              <a:t>v</a:t>
            </a:r>
            <a:r>
              <a:rPr lang="en-US" sz="2200" dirty="0">
                <a:latin typeface="Times New Roman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first vertex </a:t>
            </a:r>
            <a:r>
              <a:rPr lang="en-US" sz="2200" b="1" i="1" dirty="0">
                <a:latin typeface="Times New Roman" charset="0"/>
              </a:rPr>
              <a:t>u</a:t>
            </a:r>
            <a:r>
              <a:rPr lang="en-US" sz="2200" dirty="0"/>
              <a:t> is the origin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second vertex </a:t>
            </a:r>
            <a:r>
              <a:rPr lang="en-US" sz="2200" b="1" i="1" dirty="0">
                <a:latin typeface="Times New Roman" charset="0"/>
              </a:rPr>
              <a:t>v</a:t>
            </a:r>
            <a:r>
              <a:rPr lang="en-US" sz="2200" dirty="0"/>
              <a:t> is the destination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e.g., a flight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Undirected edge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unordered pair of vertices</a:t>
            </a:r>
            <a:r>
              <a:rPr lang="en-US" sz="2200" dirty="0">
                <a:latin typeface="Times New Roman" charset="0"/>
              </a:rPr>
              <a:t> (</a:t>
            </a:r>
            <a:r>
              <a:rPr lang="en-US" sz="2200" b="1" i="1" dirty="0" err="1">
                <a:latin typeface="Times New Roman" charset="0"/>
              </a:rPr>
              <a:t>u</a:t>
            </a:r>
            <a:r>
              <a:rPr lang="en-US" sz="2200" dirty="0" err="1">
                <a:latin typeface="Times New Roman" charset="0"/>
              </a:rPr>
              <a:t>,</a:t>
            </a:r>
            <a:r>
              <a:rPr lang="en-US" sz="2200" b="1" i="1" dirty="0" err="1">
                <a:latin typeface="Times New Roman" charset="0"/>
              </a:rPr>
              <a:t>v</a:t>
            </a:r>
            <a:r>
              <a:rPr lang="en-US" sz="2200" dirty="0">
                <a:latin typeface="Times New Roman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/>
              <a:t>e.g., a flight route</a:t>
            </a:r>
          </a:p>
        </p:txBody>
      </p:sp>
    </p:spTree>
    <p:extLst>
      <p:ext uri="{BB962C8B-B14F-4D97-AF65-F5344CB8AC3E}">
        <p14:creationId xmlns:p14="http://schemas.microsoft.com/office/powerpoint/2010/main" val="46791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854D-A376-874B-AFC5-1DBE28165C77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204804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4" imgW="10087200" imgH="7006320" progId="Visio.Drawing.6">
                  <p:embed/>
                </p:oleObj>
              </mc:Choice>
              <mc:Fallback>
                <p:oleObj name="VISIO" r:id="rId4" imgW="10087200" imgH="7006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0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9006" y="1289022"/>
            <a:ext cx="4591594" cy="52475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Electronic circuits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Printed circuit board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Integrated circuit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Transportation networks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Highway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Flight network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Computer networks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Local area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Internet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Web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Databases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87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2F45-9245-2A43-A8CF-373CC77926A1}" type="slidenum">
              <a:rPr lang="en-US"/>
              <a:pPr/>
              <a:t>6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5585" y="1314968"/>
            <a:ext cx="5298235" cy="519894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b="1" dirty="0"/>
              <a:t>End</a:t>
            </a:r>
            <a:r>
              <a:rPr lang="en-US" dirty="0"/>
              <a:t> vertices (or endpoints) of an edge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the endpoints of </a:t>
            </a:r>
            <a:r>
              <a:rPr lang="en-US" i="1" dirty="0"/>
              <a:t>a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dirty="0"/>
              <a:t>Edges </a:t>
            </a:r>
            <a:r>
              <a:rPr lang="en-US" b="1" dirty="0"/>
              <a:t>incident</a:t>
            </a:r>
            <a:r>
              <a:rPr lang="en-US" dirty="0"/>
              <a:t> on a vertex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are incident on </a:t>
            </a:r>
            <a:r>
              <a:rPr lang="en-US" i="1" dirty="0"/>
              <a:t>V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b="1" dirty="0"/>
              <a:t>Adjacent</a:t>
            </a:r>
            <a:r>
              <a:rPr lang="en-US" dirty="0"/>
              <a:t> vertices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adjacent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b="1" dirty="0"/>
              <a:t>Degree</a:t>
            </a:r>
            <a:r>
              <a:rPr lang="en-US" dirty="0"/>
              <a:t> of a vertex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X</a:t>
            </a:r>
            <a:r>
              <a:rPr lang="en-US" dirty="0"/>
              <a:t> has degree 5 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b="1" dirty="0"/>
              <a:t>Parallel</a:t>
            </a:r>
            <a:r>
              <a:rPr lang="en-US" dirty="0"/>
              <a:t> edges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 err="1"/>
              <a:t>i</a:t>
            </a:r>
            <a:r>
              <a:rPr lang="en-US" dirty="0"/>
              <a:t> are parallel edges</a:t>
            </a:r>
          </a:p>
          <a:p>
            <a:pPr lvl="1"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</a:pPr>
            <a:r>
              <a:rPr lang="en-US" b="1" dirty="0"/>
              <a:t>Self-loop</a:t>
            </a:r>
          </a:p>
          <a:p>
            <a:pPr lvl="1">
              <a:lnSpc>
                <a:spcPct val="70000"/>
              </a:lnSpc>
            </a:pPr>
            <a:r>
              <a:rPr lang="en-US" i="1" dirty="0"/>
              <a:t>j</a:t>
            </a:r>
            <a:r>
              <a:rPr lang="en-US" dirty="0"/>
              <a:t> is a self-loop</a:t>
            </a:r>
          </a:p>
        </p:txBody>
      </p:sp>
      <p:grpSp>
        <p:nvGrpSpPr>
          <p:cNvPr id="205856" name="Group 32"/>
          <p:cNvGrpSpPr>
            <a:grpSpLocks/>
          </p:cNvGrpSpPr>
          <p:nvPr/>
        </p:nvGrpSpPr>
        <p:grpSpPr bwMode="auto">
          <a:xfrm rot="21600000">
            <a:off x="4817918" y="2208213"/>
            <a:ext cx="4197350" cy="3200400"/>
            <a:chOff x="2808" y="1104"/>
            <a:chExt cx="2644" cy="2016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05833" name="AutoShape 9"/>
            <p:cNvCxnSpPr>
              <a:cxnSpLocks noChangeShapeType="1"/>
              <a:stCxn id="205830" idx="3"/>
              <a:endCxn id="20582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34" name="AutoShape 10"/>
            <p:cNvCxnSpPr>
              <a:cxnSpLocks noChangeShapeType="1"/>
              <a:stCxn id="205831" idx="1"/>
              <a:endCxn id="20582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35" name="AutoShape 11"/>
            <p:cNvCxnSpPr>
              <a:cxnSpLocks noChangeShapeType="1"/>
              <a:stCxn id="205831" idx="7"/>
              <a:endCxn id="20582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37" name="AutoShape 13"/>
            <p:cNvCxnSpPr>
              <a:cxnSpLocks noChangeShapeType="1"/>
              <a:stCxn id="205830" idx="5"/>
              <a:endCxn id="20582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38" name="AutoShape 14"/>
            <p:cNvCxnSpPr>
              <a:cxnSpLocks noChangeShapeType="1"/>
              <a:stCxn id="205830" idx="4"/>
              <a:endCxn id="20583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05840" name="AutoShape 16"/>
            <p:cNvCxnSpPr>
              <a:cxnSpLocks noChangeShapeType="1"/>
              <a:stCxn id="205831" idx="5"/>
              <a:endCxn id="20583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41" name="AutoShape 17"/>
            <p:cNvCxnSpPr>
              <a:cxnSpLocks noChangeShapeType="1"/>
              <a:stCxn id="205828" idx="4"/>
              <a:endCxn id="20583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5842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5843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05849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05850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cxnSp>
          <p:nvCxnSpPr>
            <p:cNvPr id="205853" name="AutoShape 29"/>
            <p:cNvCxnSpPr>
              <a:cxnSpLocks noChangeShapeType="1"/>
              <a:stCxn id="205828" idx="5"/>
              <a:endCxn id="20583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54" name="AutoShape 30"/>
            <p:cNvCxnSpPr>
              <a:cxnSpLocks noChangeShapeType="1"/>
              <a:stCxn id="205828" idx="7"/>
              <a:endCxn id="20583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5855" name="AutoShape 31"/>
            <p:cNvCxnSpPr>
              <a:cxnSpLocks noChangeShapeType="1"/>
              <a:stCxn id="205832" idx="5"/>
              <a:endCxn id="20583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187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2F45-9245-2A43-A8CF-373CC77926A1}" type="slidenum">
              <a:rPr lang="en-US"/>
              <a:pPr/>
              <a:t>7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(cont.)</a:t>
            </a:r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2926" y="1093100"/>
            <a:ext cx="6074709" cy="53757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Path</a:t>
            </a:r>
          </a:p>
          <a:p>
            <a:pPr>
              <a:lnSpc>
                <a:spcPct val="90000"/>
              </a:lnSpc>
            </a:pPr>
            <a:r>
              <a:rPr lang="en-US" dirty="0"/>
              <a:t>sequence of alternating vertices and edges </a:t>
            </a:r>
          </a:p>
          <a:p>
            <a:pPr>
              <a:lnSpc>
                <a:spcPct val="90000"/>
              </a:lnSpc>
            </a:pPr>
            <a:r>
              <a:rPr lang="en-US" dirty="0"/>
              <a:t>begins with a vertex</a:t>
            </a:r>
          </a:p>
          <a:p>
            <a:pPr>
              <a:lnSpc>
                <a:spcPct val="90000"/>
              </a:lnSpc>
            </a:pPr>
            <a:r>
              <a:rPr lang="en-US" dirty="0"/>
              <a:t>ends with a vertex</a:t>
            </a:r>
          </a:p>
          <a:p>
            <a:pPr>
              <a:lnSpc>
                <a:spcPct val="90000"/>
              </a:lnSpc>
            </a:pPr>
            <a:r>
              <a:rPr lang="en-US" dirty="0"/>
              <a:t>each edge is preceded and followed by its endpoints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Simple path</a:t>
            </a:r>
          </a:p>
          <a:p>
            <a:pPr>
              <a:lnSpc>
                <a:spcPct val="90000"/>
              </a:lnSpc>
            </a:pPr>
            <a:r>
              <a:rPr lang="en-US" dirty="0"/>
              <a:t>path such that all its vertices and edges are distinct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Examples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=(</a:t>
            </a:r>
            <a:r>
              <a:rPr lang="en-US" dirty="0" err="1">
                <a:solidFill>
                  <a:schemeClr val="tx2"/>
                </a:solidFill>
              </a:rPr>
              <a:t>V,b,X,h,Z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is a simple path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=(</a:t>
            </a:r>
            <a:r>
              <a:rPr lang="en-US" dirty="0" err="1">
                <a:solidFill>
                  <a:schemeClr val="accent2"/>
                </a:solidFill>
              </a:rPr>
              <a:t>U,c,W,e,X,g,Y,f,W,d,V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a path that is not simple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2622" y="2373748"/>
            <a:ext cx="3505200" cy="3200400"/>
            <a:chOff x="5105400" y="2362200"/>
            <a:chExt cx="3505200" cy="3200400"/>
          </a:xfrm>
        </p:grpSpPr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5572125" y="2905125"/>
              <a:ext cx="1570038" cy="2149475"/>
            </a:xfrm>
            <a:custGeom>
              <a:avLst/>
              <a:gdLst>
                <a:gd name="T0" fmla="*/ 468 w 989"/>
                <a:gd name="T1" fmla="*/ 0 h 1354"/>
                <a:gd name="T2" fmla="*/ 516 w 989"/>
                <a:gd name="T3" fmla="*/ 852 h 1354"/>
                <a:gd name="T4" fmla="*/ 930 w 989"/>
                <a:gd name="T5" fmla="*/ 1296 h 1354"/>
                <a:gd name="T6" fmla="*/ 870 w 989"/>
                <a:gd name="T7" fmla="*/ 504 h 1354"/>
                <a:gd name="T8" fmla="*/ 438 w 989"/>
                <a:gd name="T9" fmla="*/ 804 h 1354"/>
                <a:gd name="T10" fmla="*/ 0 w 989"/>
                <a:gd name="T11" fmla="*/ 48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354">
                  <a:moveTo>
                    <a:pt x="468" y="0"/>
                  </a:moveTo>
                  <a:cubicBezTo>
                    <a:pt x="475" y="142"/>
                    <a:pt x="439" y="636"/>
                    <a:pt x="516" y="852"/>
                  </a:cubicBezTo>
                  <a:cubicBezTo>
                    <a:pt x="593" y="1068"/>
                    <a:pt x="871" y="1354"/>
                    <a:pt x="930" y="1296"/>
                  </a:cubicBezTo>
                  <a:cubicBezTo>
                    <a:pt x="989" y="1238"/>
                    <a:pt x="952" y="586"/>
                    <a:pt x="870" y="504"/>
                  </a:cubicBezTo>
                  <a:cubicBezTo>
                    <a:pt x="788" y="422"/>
                    <a:pt x="583" y="808"/>
                    <a:pt x="438" y="804"/>
                  </a:cubicBezTo>
                  <a:cubicBezTo>
                    <a:pt x="293" y="800"/>
                    <a:pt x="91" y="547"/>
                    <a:pt x="0" y="48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7010400" y="28194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P</a:t>
              </a:r>
              <a:r>
                <a:rPr lang="en-US" baseline="-25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505575" y="2724150"/>
              <a:ext cx="1638300" cy="736600"/>
            </a:xfrm>
            <a:custGeom>
              <a:avLst/>
              <a:gdLst>
                <a:gd name="T0" fmla="*/ 0 w 1032"/>
                <a:gd name="T1" fmla="*/ 0 h 464"/>
                <a:gd name="T2" fmla="*/ 462 w 1032"/>
                <a:gd name="T3" fmla="*/ 396 h 464"/>
                <a:gd name="T4" fmla="*/ 1032 w 1032"/>
                <a:gd name="T5" fmla="*/ 40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2" h="464">
                  <a:moveTo>
                    <a:pt x="0" y="0"/>
                  </a:moveTo>
                  <a:cubicBezTo>
                    <a:pt x="77" y="66"/>
                    <a:pt x="290" y="328"/>
                    <a:pt x="462" y="396"/>
                  </a:cubicBezTo>
                  <a:cubicBezTo>
                    <a:pt x="634" y="464"/>
                    <a:pt x="913" y="406"/>
                    <a:pt x="1032" y="408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5105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6019800" y="2362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6019800" y="4191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8153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4" name="AutoShape 9"/>
            <p:cNvCxnSpPr>
              <a:cxnSpLocks noChangeShapeType="1"/>
              <a:stCxn id="41" idx="3"/>
              <a:endCxn id="40" idx="7"/>
            </p:cNvCxnSpPr>
            <p:nvPr/>
          </p:nvCxnSpPr>
          <p:spPr bwMode="auto">
            <a:xfrm flipH="1">
              <a:off x="54959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0"/>
            <p:cNvCxnSpPr>
              <a:cxnSpLocks noChangeShapeType="1"/>
              <a:stCxn id="42" idx="1"/>
              <a:endCxn id="40" idx="5"/>
            </p:cNvCxnSpPr>
            <p:nvPr/>
          </p:nvCxnSpPr>
          <p:spPr bwMode="auto">
            <a:xfrm flipH="1" flipV="1">
              <a:off x="54959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"/>
            <p:cNvCxnSpPr>
              <a:cxnSpLocks noChangeShapeType="1"/>
              <a:stCxn id="42" idx="7"/>
              <a:endCxn id="39" idx="3"/>
            </p:cNvCxnSpPr>
            <p:nvPr/>
          </p:nvCxnSpPr>
          <p:spPr bwMode="auto">
            <a:xfrm flipV="1">
              <a:off x="64103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"/>
            <p:cNvCxnSpPr>
              <a:cxnSpLocks noChangeShapeType="1"/>
              <a:stCxn id="39" idx="6"/>
              <a:endCxn id="43" idx="2"/>
            </p:cNvCxnSpPr>
            <p:nvPr/>
          </p:nvCxnSpPr>
          <p:spPr bwMode="auto">
            <a:xfrm>
              <a:off x="7400925" y="3505200"/>
              <a:ext cx="742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3"/>
            <p:cNvCxnSpPr>
              <a:cxnSpLocks noChangeShapeType="1"/>
              <a:stCxn id="41" idx="5"/>
              <a:endCxn id="39" idx="1"/>
            </p:cNvCxnSpPr>
            <p:nvPr/>
          </p:nvCxnSpPr>
          <p:spPr bwMode="auto">
            <a:xfrm>
              <a:off x="64103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4"/>
            <p:cNvCxnSpPr>
              <a:cxnSpLocks noChangeShapeType="1"/>
              <a:stCxn id="41" idx="4"/>
              <a:endCxn id="42" idx="0"/>
            </p:cNvCxnSpPr>
            <p:nvPr/>
          </p:nvCxnSpPr>
          <p:spPr bwMode="auto">
            <a:xfrm>
              <a:off x="6248400" y="2828925"/>
              <a:ext cx="0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6943725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51" name="AutoShape 16"/>
            <p:cNvCxnSpPr>
              <a:cxnSpLocks noChangeShapeType="1"/>
              <a:stCxn id="42" idx="5"/>
              <a:endCxn id="50" idx="1"/>
            </p:cNvCxnSpPr>
            <p:nvPr/>
          </p:nvCxnSpPr>
          <p:spPr bwMode="auto">
            <a:xfrm>
              <a:off x="6410325" y="4591050"/>
              <a:ext cx="600075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7"/>
            <p:cNvCxnSpPr>
              <a:cxnSpLocks noChangeShapeType="1"/>
              <a:stCxn id="39" idx="4"/>
              <a:endCxn id="50" idx="0"/>
            </p:cNvCxnSpPr>
            <p:nvPr/>
          </p:nvCxnSpPr>
          <p:spPr bwMode="auto">
            <a:xfrm>
              <a:off x="7162800" y="3743325"/>
              <a:ext cx="9525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5495925" y="2600325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5483225" y="3743325"/>
              <a:ext cx="325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6705600" y="25908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5943600" y="3124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6483350" y="4810125"/>
              <a:ext cx="2809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7124700" y="424815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7629525" y="3505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5791200" y="35052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</a:t>
              </a:r>
              <a:r>
                <a:rPr lang="en-US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2F45-9245-2A43-A8CF-373CC77926A1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(cont.)</a:t>
            </a:r>
          </a:p>
        </p:txBody>
      </p:sp>
      <p:sp>
        <p:nvSpPr>
          <p:cNvPr id="205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2927" y="1060950"/>
            <a:ext cx="6035880" cy="5375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Cycle</a:t>
            </a:r>
          </a:p>
          <a:p>
            <a:r>
              <a:rPr lang="en-US" dirty="0"/>
              <a:t>circular sequence of alternating vertices and edges </a:t>
            </a:r>
          </a:p>
          <a:p>
            <a:r>
              <a:rPr lang="en-US" dirty="0"/>
              <a:t>each edge is preceded and followed by its endpoints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Simple cycle</a:t>
            </a:r>
          </a:p>
          <a:p>
            <a:r>
              <a:rPr lang="en-US" dirty="0"/>
              <a:t>cycle such that all its vertices and edges are distinct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=(</a:t>
            </a:r>
            <a:r>
              <a:rPr lang="en-US" dirty="0" err="1">
                <a:solidFill>
                  <a:schemeClr val="tx2"/>
                </a:solidFill>
              </a:rPr>
              <a:t>V,b,X,g,Y,f,W,c,U,a</a:t>
            </a:r>
            <a:r>
              <a:rPr lang="en-US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tx2"/>
                </a:solidFill>
                <a:sym typeface="Symbol" charset="0"/>
              </a:rPr>
              <a:t>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is a simple cycle</a:t>
            </a:r>
          </a:p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=(</a:t>
            </a:r>
            <a:r>
              <a:rPr lang="en-US" dirty="0" err="1">
                <a:solidFill>
                  <a:schemeClr val="accent2"/>
                </a:solidFill>
              </a:rPr>
              <a:t>U,c,W,e,X,g,Y,f,W,d,V,a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  <a:sym typeface="Symbol" charset="0"/>
              </a:rPr>
              <a:t>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a cycle that is not simple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26929" y="2362200"/>
            <a:ext cx="3505200" cy="3200400"/>
            <a:chOff x="4876800" y="2362200"/>
            <a:chExt cx="3505200" cy="3200400"/>
          </a:xfrm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5067300" y="2667000"/>
              <a:ext cx="2182813" cy="2652713"/>
            </a:xfrm>
            <a:custGeom>
              <a:avLst/>
              <a:gdLst>
                <a:gd name="T0" fmla="*/ 762 w 1375"/>
                <a:gd name="T1" fmla="*/ 36 h 1671"/>
                <a:gd name="T2" fmla="*/ 1218 w 1375"/>
                <a:gd name="T3" fmla="*/ 522 h 1671"/>
                <a:gd name="T4" fmla="*/ 1176 w 1375"/>
                <a:gd name="T5" fmla="*/ 1668 h 1671"/>
                <a:gd name="T6" fmla="*/ 24 w 1375"/>
                <a:gd name="T7" fmla="*/ 504 h 1671"/>
                <a:gd name="T8" fmla="*/ 456 w 1375"/>
                <a:gd name="T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5" h="1671">
                  <a:moveTo>
                    <a:pt x="762" y="36"/>
                  </a:moveTo>
                  <a:cubicBezTo>
                    <a:pt x="838" y="117"/>
                    <a:pt x="1149" y="250"/>
                    <a:pt x="1218" y="522"/>
                  </a:cubicBezTo>
                  <a:cubicBezTo>
                    <a:pt x="1287" y="794"/>
                    <a:pt x="1375" y="1671"/>
                    <a:pt x="1176" y="1668"/>
                  </a:cubicBezTo>
                  <a:cubicBezTo>
                    <a:pt x="977" y="1665"/>
                    <a:pt x="0" y="798"/>
                    <a:pt x="24" y="504"/>
                  </a:cubicBezTo>
                  <a:cubicBezTo>
                    <a:pt x="48" y="210"/>
                    <a:pt x="366" y="105"/>
                    <a:pt x="456" y="0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5343525" y="2735263"/>
              <a:ext cx="1570038" cy="2319337"/>
            </a:xfrm>
            <a:custGeom>
              <a:avLst/>
              <a:gdLst>
                <a:gd name="T0" fmla="*/ 6 w 989"/>
                <a:gd name="T1" fmla="*/ 389 h 1461"/>
                <a:gd name="T2" fmla="*/ 444 w 989"/>
                <a:gd name="T3" fmla="*/ 95 h 1461"/>
                <a:gd name="T4" fmla="*/ 516 w 989"/>
                <a:gd name="T5" fmla="*/ 959 h 1461"/>
                <a:gd name="T6" fmla="*/ 930 w 989"/>
                <a:gd name="T7" fmla="*/ 1403 h 1461"/>
                <a:gd name="T8" fmla="*/ 870 w 989"/>
                <a:gd name="T9" fmla="*/ 611 h 1461"/>
                <a:gd name="T10" fmla="*/ 438 w 989"/>
                <a:gd name="T11" fmla="*/ 911 h 1461"/>
                <a:gd name="T12" fmla="*/ 0 w 989"/>
                <a:gd name="T13" fmla="*/ 587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9" h="1461">
                  <a:moveTo>
                    <a:pt x="6" y="389"/>
                  </a:moveTo>
                  <a:cubicBezTo>
                    <a:pt x="79" y="341"/>
                    <a:pt x="359" y="0"/>
                    <a:pt x="444" y="95"/>
                  </a:cubicBezTo>
                  <a:cubicBezTo>
                    <a:pt x="529" y="190"/>
                    <a:pt x="435" y="741"/>
                    <a:pt x="516" y="959"/>
                  </a:cubicBezTo>
                  <a:cubicBezTo>
                    <a:pt x="597" y="1177"/>
                    <a:pt x="871" y="1461"/>
                    <a:pt x="930" y="1403"/>
                  </a:cubicBezTo>
                  <a:cubicBezTo>
                    <a:pt x="989" y="1345"/>
                    <a:pt x="952" y="693"/>
                    <a:pt x="870" y="611"/>
                  </a:cubicBezTo>
                  <a:cubicBezTo>
                    <a:pt x="788" y="529"/>
                    <a:pt x="583" y="915"/>
                    <a:pt x="438" y="911"/>
                  </a:cubicBezTo>
                  <a:cubicBezTo>
                    <a:pt x="293" y="907"/>
                    <a:pt x="91" y="654"/>
                    <a:pt x="0" y="587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7142163" y="3886200"/>
              <a:ext cx="477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C</a:t>
              </a:r>
              <a:r>
                <a:rPr lang="en-US" baseline="-25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67056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4876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5791200" y="2362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5791200" y="4191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7924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67" name="AutoShape 12"/>
            <p:cNvCxnSpPr>
              <a:cxnSpLocks noChangeShapeType="1"/>
              <a:stCxn id="64" idx="3"/>
              <a:endCxn id="63" idx="7"/>
            </p:cNvCxnSpPr>
            <p:nvPr/>
          </p:nvCxnSpPr>
          <p:spPr bwMode="auto">
            <a:xfrm flipH="1">
              <a:off x="52673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"/>
            <p:cNvCxnSpPr>
              <a:cxnSpLocks noChangeShapeType="1"/>
              <a:stCxn id="65" idx="1"/>
              <a:endCxn id="63" idx="5"/>
            </p:cNvCxnSpPr>
            <p:nvPr/>
          </p:nvCxnSpPr>
          <p:spPr bwMode="auto">
            <a:xfrm flipH="1" flipV="1">
              <a:off x="52673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"/>
            <p:cNvCxnSpPr>
              <a:cxnSpLocks noChangeShapeType="1"/>
              <a:stCxn id="65" idx="7"/>
              <a:endCxn id="62" idx="3"/>
            </p:cNvCxnSpPr>
            <p:nvPr/>
          </p:nvCxnSpPr>
          <p:spPr bwMode="auto">
            <a:xfrm flipV="1">
              <a:off x="61817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5"/>
            <p:cNvCxnSpPr>
              <a:cxnSpLocks noChangeShapeType="1"/>
              <a:stCxn id="62" idx="6"/>
              <a:endCxn id="66" idx="2"/>
            </p:cNvCxnSpPr>
            <p:nvPr/>
          </p:nvCxnSpPr>
          <p:spPr bwMode="auto">
            <a:xfrm>
              <a:off x="7172325" y="3505200"/>
              <a:ext cx="742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6"/>
            <p:cNvCxnSpPr>
              <a:cxnSpLocks noChangeShapeType="1"/>
              <a:stCxn id="64" idx="5"/>
              <a:endCxn id="62" idx="1"/>
            </p:cNvCxnSpPr>
            <p:nvPr/>
          </p:nvCxnSpPr>
          <p:spPr bwMode="auto">
            <a:xfrm>
              <a:off x="61817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7"/>
            <p:cNvCxnSpPr>
              <a:cxnSpLocks noChangeShapeType="1"/>
              <a:stCxn id="64" idx="4"/>
              <a:endCxn id="65" idx="0"/>
            </p:cNvCxnSpPr>
            <p:nvPr/>
          </p:nvCxnSpPr>
          <p:spPr bwMode="auto">
            <a:xfrm>
              <a:off x="6019800" y="2828925"/>
              <a:ext cx="0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18"/>
            <p:cNvSpPr>
              <a:spLocks noChangeArrowheads="1"/>
            </p:cNvSpPr>
            <p:nvPr/>
          </p:nvSpPr>
          <p:spPr bwMode="auto">
            <a:xfrm>
              <a:off x="6715125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74" name="AutoShape 19"/>
            <p:cNvCxnSpPr>
              <a:cxnSpLocks noChangeShapeType="1"/>
              <a:stCxn id="65" idx="5"/>
              <a:endCxn id="73" idx="1"/>
            </p:cNvCxnSpPr>
            <p:nvPr/>
          </p:nvCxnSpPr>
          <p:spPr bwMode="auto">
            <a:xfrm>
              <a:off x="6181725" y="4591050"/>
              <a:ext cx="600075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20"/>
            <p:cNvCxnSpPr>
              <a:cxnSpLocks noChangeShapeType="1"/>
              <a:stCxn id="62" idx="4"/>
              <a:endCxn id="73" idx="0"/>
            </p:cNvCxnSpPr>
            <p:nvPr/>
          </p:nvCxnSpPr>
          <p:spPr bwMode="auto">
            <a:xfrm>
              <a:off x="6934200" y="3743325"/>
              <a:ext cx="9525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5105400" y="2590800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5105400" y="3962400"/>
              <a:ext cx="325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6553200" y="25908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6400800" y="3810000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5715000" y="3124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6086475" y="4895850"/>
              <a:ext cx="2809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7086600" y="4267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7400925" y="3505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5556250" y="3505200"/>
              <a:ext cx="477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C</a:t>
              </a:r>
              <a:r>
                <a:rPr lang="en-US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89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1BFE-3243-E246-9A01-4FFCF70911C2}" type="slidenum">
              <a:rPr lang="en-US"/>
              <a:pPr/>
              <a:t>9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12084" y="871087"/>
            <a:ext cx="3831916" cy="1600200"/>
          </a:xfrm>
        </p:spPr>
        <p:txBody>
          <a:bodyPr>
            <a:noAutofit/>
          </a:bodyPr>
          <a:lstStyle/>
          <a:p>
            <a:pPr marL="114300" indent="-114300">
              <a:buFont typeface="Wingdings" charset="0"/>
              <a:buNone/>
            </a:pPr>
            <a:r>
              <a:rPr lang="en-US" dirty="0"/>
              <a:t>					</a:t>
            </a:r>
            <a:r>
              <a:rPr lang="en-US" u="sng" dirty="0"/>
              <a:t>Notation</a:t>
            </a:r>
          </a:p>
          <a:p>
            <a:pPr marL="1371600" lvl="1" indent="-914400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   n	</a:t>
            </a:r>
            <a:r>
              <a:rPr lang="en-US" dirty="0"/>
              <a:t>number of vertices</a:t>
            </a:r>
          </a:p>
          <a:p>
            <a:pPr marL="1371600" lvl="1" indent="-914400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   m	</a:t>
            </a:r>
            <a:r>
              <a:rPr lang="en-US" dirty="0"/>
              <a:t>number of edges</a:t>
            </a:r>
          </a:p>
          <a:p>
            <a:pPr marL="1371600" lvl="1" indent="-914400">
              <a:buFont typeface="Wingdings" charset="0"/>
              <a:buNone/>
            </a:pPr>
            <a:r>
              <a:rPr lang="en-US" dirty="0" err="1">
                <a:latin typeface="Times New Roman" charset="0"/>
              </a:rPr>
              <a:t>deg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	</a:t>
            </a:r>
            <a:r>
              <a:rPr lang="en-US" dirty="0"/>
              <a:t>degree of vertex </a:t>
            </a:r>
            <a:r>
              <a:rPr lang="en-US" b="1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2109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88944" y="1475453"/>
            <a:ext cx="5830856" cy="40962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Property 1</a:t>
            </a:r>
            <a:r>
              <a:rPr lang="en-US" dirty="0">
                <a:solidFill>
                  <a:schemeClr val="tx2"/>
                </a:solidFill>
              </a:rPr>
              <a:t>.  </a:t>
            </a:r>
            <a:r>
              <a:rPr lang="en-US" b="1" dirty="0" err="1">
                <a:latin typeface="Symbol" charset="0"/>
              </a:rPr>
              <a:t>S</a:t>
            </a:r>
            <a:r>
              <a:rPr lang="en-US" b="1" i="1" baseline="-25000" dirty="0" err="1">
                <a:latin typeface="Times New Roman" charset="0"/>
              </a:rPr>
              <a:t>v</a:t>
            </a:r>
            <a:r>
              <a:rPr lang="en-US" b="1" i="1" baseline="-25000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deg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v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m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</a:rPr>
              <a:t>Proof:</a:t>
            </a:r>
            <a:r>
              <a:rPr lang="en-US" dirty="0"/>
              <a:t> each edge is counted twice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64FA8"/>
                </a:solidFill>
              </a:rPr>
              <a:t>Property 2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/>
              <a:t>In an undirected graph with no self-loops and no multiple edges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 	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m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  <a:endParaRPr lang="en-US" baseline="30000" dirty="0">
              <a:latin typeface="Times New Roman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</a:rPr>
              <a:t>Proof:</a:t>
            </a:r>
            <a:r>
              <a:rPr lang="en-US" dirty="0"/>
              <a:t> each vertex has degree at most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Times New Roman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</a:rPr>
              <a:t>What is the bound for a directed graph?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66893" y="3209272"/>
            <a:ext cx="2133600" cy="2209800"/>
            <a:chOff x="4267200" y="3540125"/>
            <a:chExt cx="2133600" cy="2209800"/>
          </a:xfrm>
        </p:grpSpPr>
        <p:sp>
          <p:nvSpPr>
            <p:cNvPr id="210949" name="Oval 5"/>
            <p:cNvSpPr>
              <a:spLocks noChangeArrowheads="1"/>
            </p:cNvSpPr>
            <p:nvPr/>
          </p:nvSpPr>
          <p:spPr bwMode="auto">
            <a:xfrm>
              <a:off x="4267200" y="44545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5181600" y="35401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Oval 7"/>
            <p:cNvSpPr>
              <a:spLocks noChangeArrowheads="1"/>
            </p:cNvSpPr>
            <p:nvPr/>
          </p:nvSpPr>
          <p:spPr bwMode="auto">
            <a:xfrm>
              <a:off x="5181600" y="54451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6096000" y="44545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0953" name="AutoShape 9"/>
            <p:cNvCxnSpPr>
              <a:cxnSpLocks noChangeShapeType="1"/>
              <a:stCxn id="210950" idx="5"/>
              <a:endCxn id="210952" idx="1"/>
            </p:cNvCxnSpPr>
            <p:nvPr/>
          </p:nvCxnSpPr>
          <p:spPr bwMode="auto">
            <a:xfrm>
              <a:off x="5441950" y="3810000"/>
              <a:ext cx="698500" cy="6794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954" name="AutoShape 10"/>
            <p:cNvCxnSpPr>
              <a:cxnSpLocks noChangeShapeType="1"/>
              <a:stCxn id="210950" idx="3"/>
              <a:endCxn id="210949" idx="7"/>
            </p:cNvCxnSpPr>
            <p:nvPr/>
          </p:nvCxnSpPr>
          <p:spPr bwMode="auto">
            <a:xfrm flipH="1">
              <a:off x="4527550" y="3810000"/>
              <a:ext cx="698500" cy="6794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955" name="AutoShape 11"/>
            <p:cNvCxnSpPr>
              <a:cxnSpLocks noChangeShapeType="1"/>
              <a:stCxn id="210951" idx="1"/>
              <a:endCxn id="210949" idx="5"/>
            </p:cNvCxnSpPr>
            <p:nvPr/>
          </p:nvCxnSpPr>
          <p:spPr bwMode="auto">
            <a:xfrm flipH="1" flipV="1">
              <a:off x="4527550" y="4724400"/>
              <a:ext cx="698500" cy="755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956" name="AutoShape 12"/>
            <p:cNvCxnSpPr>
              <a:cxnSpLocks noChangeShapeType="1"/>
              <a:stCxn id="210952" idx="3"/>
              <a:endCxn id="210951" idx="7"/>
            </p:cNvCxnSpPr>
            <p:nvPr/>
          </p:nvCxnSpPr>
          <p:spPr bwMode="auto">
            <a:xfrm flipH="1">
              <a:off x="5441950" y="4724400"/>
              <a:ext cx="698500" cy="755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957" name="AutoShape 13"/>
            <p:cNvCxnSpPr>
              <a:cxnSpLocks noChangeShapeType="1"/>
              <a:stCxn id="210952" idx="2"/>
              <a:endCxn id="210949" idx="6"/>
            </p:cNvCxnSpPr>
            <p:nvPr/>
          </p:nvCxnSpPr>
          <p:spPr bwMode="auto">
            <a:xfrm flipH="1">
              <a:off x="4581525" y="4606925"/>
              <a:ext cx="1504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0958" name="AutoShape 14"/>
            <p:cNvCxnSpPr>
              <a:cxnSpLocks noChangeShapeType="1"/>
              <a:stCxn id="210951" idx="0"/>
              <a:endCxn id="210950" idx="4"/>
            </p:cNvCxnSpPr>
            <p:nvPr/>
          </p:nvCxnSpPr>
          <p:spPr bwMode="auto">
            <a:xfrm flipV="1">
              <a:off x="5334000" y="3854450"/>
              <a:ext cx="0" cy="1581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0959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650816" y="5404622"/>
            <a:ext cx="2470554" cy="112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200" dirty="0"/>
              <a:t>Ex: </a:t>
            </a:r>
            <a:r>
              <a:rPr lang="en-US" sz="2200" b="1" i="1" dirty="0">
                <a:latin typeface="Times New Roman" charset="0"/>
              </a:rPr>
              <a:t>n </a:t>
            </a:r>
            <a:r>
              <a:rPr lang="en-US" sz="2200" b="1" dirty="0">
                <a:latin typeface="Symbol" charset="0"/>
                <a:sym typeface="Symbol" charset="0"/>
              </a:rPr>
              <a:t>= </a:t>
            </a:r>
            <a:r>
              <a:rPr lang="en-US" sz="2200" dirty="0">
                <a:latin typeface="Times New Roman" charset="0"/>
              </a:rPr>
              <a:t>4; </a:t>
            </a:r>
            <a:r>
              <a:rPr lang="en-US" sz="2200" b="1" i="1" dirty="0">
                <a:latin typeface="Times New Roman" charset="0"/>
              </a:rPr>
              <a:t>m </a:t>
            </a:r>
            <a:r>
              <a:rPr lang="en-US" sz="2200" b="1" dirty="0">
                <a:latin typeface="Symbol" charset="0"/>
                <a:sym typeface="Symbol" charset="0"/>
              </a:rPr>
              <a:t>= </a:t>
            </a:r>
            <a:r>
              <a:rPr lang="en-US" sz="2200" dirty="0">
                <a:latin typeface="Times New Roman" charset="0"/>
              </a:rPr>
              <a:t>6; </a:t>
            </a:r>
            <a:r>
              <a:rPr lang="en-US" sz="2200" dirty="0" err="1">
                <a:latin typeface="Times New Roman" charset="0"/>
              </a:rPr>
              <a:t>deg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v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b="1" i="1" dirty="0">
                <a:latin typeface="Times New Roman" charset="0"/>
              </a:rPr>
              <a:t> </a:t>
            </a:r>
            <a:r>
              <a:rPr lang="en-US" sz="2200" dirty="0">
                <a:latin typeface="Symbol" charset="0"/>
              </a:rPr>
              <a:t>= </a:t>
            </a:r>
            <a:r>
              <a:rPr lang="en-US" sz="2200" dirty="0">
                <a:latin typeface="Times New Roma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282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A3E6C"/>
      </a:dk2>
      <a:lt2>
        <a:srgbClr val="EEECE1"/>
      </a:lt2>
      <a:accent1>
        <a:srgbClr val="64A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CCFF6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36510</TotalTime>
  <Words>919</Words>
  <Application>Microsoft Macintosh PowerPoint</Application>
  <PresentationFormat>On-screen Show (4:3)</PresentationFormat>
  <Paragraphs>313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VISIO</vt:lpstr>
      <vt:lpstr>Graphs</vt:lpstr>
      <vt:lpstr>Outline / Reading</vt:lpstr>
      <vt:lpstr>Graph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Data Structures</vt:lpstr>
      <vt:lpstr>Edge List Structure</vt:lpstr>
      <vt:lpstr>Adjacency List Structure</vt:lpstr>
      <vt:lpstr>Adjacency Matrix Structure</vt:lpstr>
      <vt:lpstr>Asymptotic Performance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Guarnera, Heather</cp:lastModifiedBy>
  <cp:revision>230</cp:revision>
  <cp:lastPrinted>2017-09-21T02:58:31Z</cp:lastPrinted>
  <dcterms:created xsi:type="dcterms:W3CDTF">2010-04-12T23:12:02Z</dcterms:created>
  <dcterms:modified xsi:type="dcterms:W3CDTF">2018-07-17T16:18:23Z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