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3"/>
    <p:restoredTop sz="94676"/>
  </p:normalViewPr>
  <p:slideViewPr>
    <p:cSldViewPr snapToGrid="0">
      <p:cViewPr varScale="1">
        <p:scale>
          <a:sx n="17" d="100"/>
          <a:sy n="17" d="100"/>
        </p:scale>
        <p:origin x="87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A9169-3F9D-5240-B259-8C8BDC0827FD}"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120760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A9169-3F9D-5240-B259-8C8BDC0827FD}"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16724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A9169-3F9D-5240-B259-8C8BDC0827FD}"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246434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A9169-3F9D-5240-B259-8C8BDC0827FD}"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418658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A9169-3F9D-5240-B259-8C8BDC0827FD}"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276549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A9169-3F9D-5240-B259-8C8BDC0827FD}"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203298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A9169-3F9D-5240-B259-8C8BDC0827FD}" type="datetimeFigureOut">
              <a:rPr lang="en-US" smtClean="0"/>
              <a:t>6/30/25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377615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A9169-3F9D-5240-B259-8C8BDC0827FD}" type="datetimeFigureOut">
              <a:rPr lang="en-US" smtClean="0"/>
              <a:t>6/30/25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267596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A9169-3F9D-5240-B259-8C8BDC0827FD}" type="datetimeFigureOut">
              <a:rPr lang="en-US" smtClean="0"/>
              <a:t>6/30/25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31180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11A9169-3F9D-5240-B259-8C8BDC0827FD}"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49873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11A9169-3F9D-5240-B259-8C8BDC0827FD}"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19A421-DE76-CF49-80E8-CA4B8C433FBB}" type="slidenum">
              <a:rPr lang="en-US" smtClean="0"/>
              <a:t>‹#›</a:t>
            </a:fld>
            <a:endParaRPr lang="en-US"/>
          </a:p>
        </p:txBody>
      </p:sp>
    </p:spTree>
    <p:extLst>
      <p:ext uri="{BB962C8B-B14F-4D97-AF65-F5344CB8AC3E}">
        <p14:creationId xmlns:p14="http://schemas.microsoft.com/office/powerpoint/2010/main" val="287583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82000"/>
                  </a:schemeClr>
                </a:solidFill>
              </a:defRPr>
            </a:lvl1pPr>
          </a:lstStyle>
          <a:p>
            <a:fld id="{A11A9169-3F9D-5240-B259-8C8BDC0827FD}" type="datetimeFigureOut">
              <a:rPr lang="en-US" smtClean="0"/>
              <a:t>6/30/25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82000"/>
                  </a:schemeClr>
                </a:solidFill>
              </a:defRPr>
            </a:lvl1pPr>
          </a:lstStyle>
          <a:p>
            <a:fld id="{1119A421-DE76-CF49-80E8-CA4B8C433FBB}" type="slidenum">
              <a:rPr lang="en-US" smtClean="0"/>
              <a:t>‹#›</a:t>
            </a:fld>
            <a:endParaRPr lang="en-US"/>
          </a:p>
        </p:txBody>
      </p:sp>
    </p:spTree>
    <p:extLst>
      <p:ext uri="{BB962C8B-B14F-4D97-AF65-F5344CB8AC3E}">
        <p14:creationId xmlns:p14="http://schemas.microsoft.com/office/powerpoint/2010/main" val="3875853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hyperlink" Target="https://dl.acm.org/doi/10.1145/3643991.36448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3">
            <a:extLst>
              <a:ext uri="{FF2B5EF4-FFF2-40B4-BE49-F238E27FC236}">
                <a16:creationId xmlns:a16="http://schemas.microsoft.com/office/drawing/2014/main" id="{F2AE4269-9873-6F23-291E-3512DE97709D}"/>
              </a:ext>
            </a:extLst>
          </p:cNvPr>
          <p:cNvSpPr/>
          <p:nvPr/>
        </p:nvSpPr>
        <p:spPr>
          <a:xfrm>
            <a:off x="619771" y="40184381"/>
            <a:ext cx="6902655" cy="3212003"/>
          </a:xfrm>
          <a:prstGeom prst="roundRect">
            <a:avLst>
              <a:gd name="adj" fmla="val 5134"/>
            </a:avLst>
          </a:prstGeom>
          <a:solidFill>
            <a:schemeClr val="bg1">
              <a:lumMod val="95000"/>
            </a:schemeClr>
          </a:solid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65" name="Rectangle: Rounded Corners 3">
            <a:extLst>
              <a:ext uri="{FF2B5EF4-FFF2-40B4-BE49-F238E27FC236}">
                <a16:creationId xmlns:a16="http://schemas.microsoft.com/office/drawing/2014/main" id="{C06B4B67-91F9-5BF6-A99F-005B30AC1A20}"/>
              </a:ext>
            </a:extLst>
          </p:cNvPr>
          <p:cNvSpPr/>
          <p:nvPr/>
        </p:nvSpPr>
        <p:spPr>
          <a:xfrm>
            <a:off x="7864719" y="40184381"/>
            <a:ext cx="24451396" cy="3212003"/>
          </a:xfrm>
          <a:prstGeom prst="roundRect">
            <a:avLst>
              <a:gd name="adj" fmla="val 5134"/>
            </a:avLst>
          </a:prstGeom>
          <a:solidFill>
            <a:schemeClr val="bg1">
              <a:lumMod val="95000"/>
            </a:schemeClr>
          </a:solid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30" name="Rectangle: Rounded Corners 3">
            <a:extLst>
              <a:ext uri="{FF2B5EF4-FFF2-40B4-BE49-F238E27FC236}">
                <a16:creationId xmlns:a16="http://schemas.microsoft.com/office/drawing/2014/main" id="{81137615-E888-281A-0FE4-5C940477C1C8}"/>
              </a:ext>
            </a:extLst>
          </p:cNvPr>
          <p:cNvSpPr/>
          <p:nvPr/>
        </p:nvSpPr>
        <p:spPr>
          <a:xfrm>
            <a:off x="708735" y="14068953"/>
            <a:ext cx="31536091" cy="6289363"/>
          </a:xfrm>
          <a:prstGeom prst="roundRect">
            <a:avLst>
              <a:gd name="adj" fmla="val 5134"/>
            </a:avLst>
          </a:prstGeom>
          <a:solidFill>
            <a:schemeClr val="tx2">
              <a:lumMod val="10000"/>
              <a:lumOff val="90000"/>
            </a:schemeClr>
          </a:solid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34" name="Rectangle: Rounded Corners 3">
            <a:extLst>
              <a:ext uri="{FF2B5EF4-FFF2-40B4-BE49-F238E27FC236}">
                <a16:creationId xmlns:a16="http://schemas.microsoft.com/office/drawing/2014/main" id="{B56DAE8B-6A6F-3144-798E-2D2CC3E292FE}"/>
              </a:ext>
            </a:extLst>
          </p:cNvPr>
          <p:cNvSpPr/>
          <p:nvPr/>
        </p:nvSpPr>
        <p:spPr>
          <a:xfrm>
            <a:off x="635462" y="21007550"/>
            <a:ext cx="17164563" cy="18866907"/>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4" name="TextBox 1">
            <a:extLst>
              <a:ext uri="{FF2B5EF4-FFF2-40B4-BE49-F238E27FC236}">
                <a16:creationId xmlns:a16="http://schemas.microsoft.com/office/drawing/2014/main" id="{B926AFE0-4B5A-2147-E636-EE1D80D45816}"/>
              </a:ext>
            </a:extLst>
          </p:cNvPr>
          <p:cNvSpPr txBox="1"/>
          <p:nvPr/>
        </p:nvSpPr>
        <p:spPr>
          <a:xfrm>
            <a:off x="41041" y="253034"/>
            <a:ext cx="32877359" cy="2732733"/>
          </a:xfrm>
          <a:prstGeom prst="rect">
            <a:avLst/>
          </a:prstGeom>
          <a:noFill/>
        </p:spPr>
        <p:txBody>
          <a:bodyPr wrap="square" lIns="115503" tIns="57752" rIns="115503" bIns="57752" rtlCol="0" anchor="t">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8500" b="1" dirty="0">
                <a:solidFill>
                  <a:srgbClr val="000000"/>
                </a:solidFill>
                <a:latin typeface="Calibri" panose="020F0502020204030204" pitchFamily="34" charset="0"/>
                <a:ea typeface="Calibri"/>
                <a:cs typeface="Calibri" panose="020F0502020204030204" pitchFamily="34" charset="0"/>
              </a:rPr>
              <a:t>Dependency Update Adoption Patterns in the</a:t>
            </a:r>
            <a:br>
              <a:rPr lang="en-US" sz="8500" b="1" dirty="0">
                <a:solidFill>
                  <a:srgbClr val="000000"/>
                </a:solidFill>
                <a:latin typeface="Calibri" panose="020F0502020204030204" pitchFamily="34" charset="0"/>
                <a:ea typeface="Calibri"/>
                <a:cs typeface="Calibri" panose="020F0502020204030204" pitchFamily="34" charset="0"/>
              </a:rPr>
            </a:br>
            <a:r>
              <a:rPr lang="en-US" sz="8500" b="1" dirty="0">
                <a:solidFill>
                  <a:srgbClr val="000000"/>
                </a:solidFill>
                <a:latin typeface="Calibri" panose="020F0502020204030204" pitchFamily="34" charset="0"/>
                <a:ea typeface="Calibri"/>
                <a:cs typeface="Calibri" panose="020F0502020204030204" pitchFamily="34" charset="0"/>
              </a:rPr>
              <a:t>Maven Software Ecosystem</a:t>
            </a:r>
          </a:p>
        </p:txBody>
      </p:sp>
      <p:sp>
        <p:nvSpPr>
          <p:cNvPr id="5" name="TextBox 1">
            <a:extLst>
              <a:ext uri="{FF2B5EF4-FFF2-40B4-BE49-F238E27FC236}">
                <a16:creationId xmlns:a16="http://schemas.microsoft.com/office/drawing/2014/main" id="{F5FA6A33-7679-1C83-0D93-56732E9060D0}"/>
              </a:ext>
            </a:extLst>
          </p:cNvPr>
          <p:cNvSpPr txBox="1"/>
          <p:nvPr/>
        </p:nvSpPr>
        <p:spPr>
          <a:xfrm>
            <a:off x="3542936" y="2699151"/>
            <a:ext cx="25657303" cy="1571280"/>
          </a:xfrm>
          <a:prstGeom prst="rect">
            <a:avLst/>
          </a:prstGeom>
          <a:noFill/>
        </p:spPr>
        <p:txBody>
          <a:bodyPr wrap="square" lIns="154004" tIns="77002" rIns="154004" bIns="77002" anchor="t">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600" b="1" dirty="0">
                <a:solidFill>
                  <a:srgbClr val="000000"/>
                </a:solidFill>
                <a:latin typeface="Calibri" panose="020F0502020204030204" pitchFamily="34" charset="0"/>
                <a:cs typeface="Calibri" panose="020F0502020204030204" pitchFamily="34" charset="0"/>
              </a:rPr>
              <a:t>Baltasar Berretta, </a:t>
            </a:r>
            <a:r>
              <a:rPr lang="en-US" sz="5600" b="1" u="sng" dirty="0">
                <a:solidFill>
                  <a:srgbClr val="000000"/>
                </a:solidFill>
                <a:latin typeface="Calibri" panose="020F0502020204030204" pitchFamily="34" charset="0"/>
                <a:cs typeface="Calibri" panose="020F0502020204030204" pitchFamily="34" charset="0"/>
              </a:rPr>
              <a:t>Augustus Thomas</a:t>
            </a:r>
            <a:r>
              <a:rPr lang="en-US" sz="5600" b="1" dirty="0">
                <a:solidFill>
                  <a:srgbClr val="000000"/>
                </a:solidFill>
                <a:latin typeface="Calibri" panose="020F0502020204030204" pitchFamily="34" charset="0"/>
                <a:cs typeface="Calibri" panose="020F0502020204030204" pitchFamily="34" charset="0"/>
              </a:rPr>
              <a:t>, Heather Guarnera</a:t>
            </a:r>
            <a:endParaRPr lang="en-US" sz="5600" b="1" baseline="30000" dirty="0">
              <a:solidFill>
                <a:srgbClr val="000000"/>
              </a:solidFill>
              <a:latin typeface="Calibri" panose="020F0502020204030204" pitchFamily="34" charset="0"/>
              <a:ea typeface="Calibri"/>
              <a:cs typeface="Calibri" panose="020F0502020204030204" pitchFamily="34" charset="0"/>
            </a:endParaRPr>
          </a:p>
          <a:p>
            <a:pPr algn="ctr"/>
            <a:r>
              <a:rPr lang="en-US" sz="3600" dirty="0">
                <a:solidFill>
                  <a:srgbClr val="000000"/>
                </a:solidFill>
                <a:latin typeface="Calibri" panose="020F0502020204030204" pitchFamily="34" charset="0"/>
                <a:cs typeface="Calibri" panose="020F0502020204030204" pitchFamily="34" charset="0"/>
              </a:rPr>
              <a:t>Department of Mathematical and Computational Sciences, The College of Wooster, USA</a:t>
            </a:r>
          </a:p>
        </p:txBody>
      </p:sp>
      <p:pic>
        <p:nvPicPr>
          <p:cNvPr id="6" name="Picture 5" descr="Logo&#10;&#10;Description automatically generated">
            <a:extLst>
              <a:ext uri="{FF2B5EF4-FFF2-40B4-BE49-F238E27FC236}">
                <a16:creationId xmlns:a16="http://schemas.microsoft.com/office/drawing/2014/main" id="{9EE7F84A-47E6-2385-3377-06E5AE257EB0}"/>
              </a:ext>
            </a:extLst>
          </p:cNvPr>
          <p:cNvPicPr>
            <a:picLocks noChangeAspect="1"/>
          </p:cNvPicPr>
          <p:nvPr/>
        </p:nvPicPr>
        <p:blipFill>
          <a:blip r:embed="rId2"/>
          <a:stretch>
            <a:fillRect/>
          </a:stretch>
        </p:blipFill>
        <p:spPr>
          <a:xfrm>
            <a:off x="28870679" y="40620642"/>
            <a:ext cx="3006959" cy="2135978"/>
          </a:xfrm>
          <a:prstGeom prst="rect">
            <a:avLst/>
          </a:prstGeom>
        </p:spPr>
      </p:pic>
      <p:sp>
        <p:nvSpPr>
          <p:cNvPr id="10" name="Rectangle: Rounded Corners 3">
            <a:extLst>
              <a:ext uri="{FF2B5EF4-FFF2-40B4-BE49-F238E27FC236}">
                <a16:creationId xmlns:a16="http://schemas.microsoft.com/office/drawing/2014/main" id="{65562482-6553-561B-3C55-F7B9421804B9}"/>
              </a:ext>
            </a:extLst>
          </p:cNvPr>
          <p:cNvSpPr/>
          <p:nvPr/>
        </p:nvSpPr>
        <p:spPr>
          <a:xfrm>
            <a:off x="671108" y="4846217"/>
            <a:ext cx="15544800" cy="8789670"/>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11" name="TextBox 1">
            <a:extLst>
              <a:ext uri="{FF2B5EF4-FFF2-40B4-BE49-F238E27FC236}">
                <a16:creationId xmlns:a16="http://schemas.microsoft.com/office/drawing/2014/main" id="{AE86D583-D3DF-BB86-96C1-8887CDD15344}"/>
              </a:ext>
            </a:extLst>
          </p:cNvPr>
          <p:cNvSpPr txBox="1"/>
          <p:nvPr/>
        </p:nvSpPr>
        <p:spPr>
          <a:xfrm>
            <a:off x="1258587" y="5861404"/>
            <a:ext cx="14622164" cy="806374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just"/>
            <a:r>
              <a:rPr lang="en-US" sz="3700" dirty="0">
                <a:latin typeface="Calibri" panose="020F0502020204030204" pitchFamily="34" charset="0"/>
                <a:ea typeface="Calibri"/>
                <a:cs typeface="Calibri" panose="020F0502020204030204" pitchFamily="34" charset="0"/>
              </a:rPr>
              <a:t>Regular dependency updates protect dependent software components from upstream bugs, security vulnerabilities, and poor code quality. Measures of dependency updates across software ecosystems involve two key dimensions:</a:t>
            </a:r>
          </a:p>
          <a:p>
            <a:pPr marL="571500" indent="-571500" algn="just">
              <a:buFont typeface="Arial" panose="020B0604020202020204" pitchFamily="34" charset="0"/>
              <a:buChar char="•"/>
            </a:pPr>
            <a:r>
              <a:rPr lang="en-US" sz="3700" dirty="0">
                <a:latin typeface="Calibri" panose="020F0502020204030204" pitchFamily="34" charset="0"/>
                <a:ea typeface="Calibri"/>
                <a:cs typeface="Calibri" panose="020F0502020204030204" pitchFamily="34" charset="0"/>
              </a:rPr>
              <a:t>the time span during which a release is being newly adopted (</a:t>
            </a:r>
            <a:r>
              <a:rPr lang="en-US" sz="3700" b="1" dirty="0">
                <a:latin typeface="Calibri" panose="020F0502020204030204" pitchFamily="34" charset="0"/>
                <a:ea typeface="Calibri"/>
                <a:cs typeface="Calibri" panose="020F0502020204030204" pitchFamily="34" charset="0"/>
              </a:rPr>
              <a:t>adoption lifespan</a:t>
            </a:r>
            <a:r>
              <a:rPr lang="en-US" sz="3700" dirty="0">
                <a:latin typeface="Calibri" panose="020F0502020204030204" pitchFamily="34" charset="0"/>
                <a:ea typeface="Calibri"/>
                <a:cs typeface="Calibri" panose="020F0502020204030204" pitchFamily="34" charset="0"/>
              </a:rPr>
              <a:t>), and</a:t>
            </a:r>
          </a:p>
          <a:p>
            <a:pPr marL="571500" indent="-571500" algn="just">
              <a:buFont typeface="Arial" panose="020B0604020202020204" pitchFamily="34" charset="0"/>
              <a:buChar char="•"/>
            </a:pPr>
            <a:r>
              <a:rPr lang="en-US" sz="3700" dirty="0">
                <a:latin typeface="Calibri" panose="020F0502020204030204" pitchFamily="34" charset="0"/>
                <a:ea typeface="Calibri"/>
                <a:cs typeface="Calibri" panose="020F0502020204030204" pitchFamily="34" charset="0"/>
              </a:rPr>
              <a:t>the extent of adoption across the ecosystem (</a:t>
            </a:r>
            <a:r>
              <a:rPr lang="en-US" sz="3700" b="1" dirty="0">
                <a:latin typeface="Calibri" panose="020F0502020204030204" pitchFamily="34" charset="0"/>
                <a:ea typeface="Calibri"/>
                <a:cs typeface="Calibri" panose="020F0502020204030204" pitchFamily="34" charset="0"/>
              </a:rPr>
              <a:t>adoption reach</a:t>
            </a:r>
            <a:r>
              <a:rPr lang="en-US" sz="3700" dirty="0">
                <a:latin typeface="Calibri" panose="020F0502020204030204" pitchFamily="34" charset="0"/>
                <a:ea typeface="Calibri"/>
                <a:cs typeface="Calibri" panose="020F0502020204030204" pitchFamily="34" charset="0"/>
              </a:rPr>
              <a:t>).</a:t>
            </a:r>
          </a:p>
          <a:p>
            <a:pPr algn="just"/>
            <a:r>
              <a:rPr lang="en-US" sz="3700" dirty="0">
                <a:latin typeface="Calibri" panose="020F0502020204030204" pitchFamily="34" charset="0"/>
                <a:ea typeface="Calibri"/>
                <a:cs typeface="Calibri" panose="020F0502020204030204" pitchFamily="34" charset="0"/>
              </a:rPr>
              <a:t>We examine correlations between adoption patterns in the Maven software ecosystem and two factors:</a:t>
            </a:r>
          </a:p>
          <a:p>
            <a:pPr marL="571500" indent="-571500" algn="just">
              <a:buFont typeface="Arial" panose="020B0604020202020204" pitchFamily="34" charset="0"/>
              <a:buChar char="•"/>
            </a:pPr>
            <a:r>
              <a:rPr lang="en-US" sz="3700" dirty="0">
                <a:latin typeface="Calibri" panose="020F0502020204030204" pitchFamily="34" charset="0"/>
                <a:ea typeface="Calibri"/>
                <a:cs typeface="Calibri" panose="020F0502020204030204" pitchFamily="34" charset="0"/>
              </a:rPr>
              <a:t>the magnitude of code modifications (</a:t>
            </a:r>
            <a:r>
              <a:rPr lang="en-US" sz="3700" b="1" dirty="0">
                <a:latin typeface="Calibri" panose="020F0502020204030204" pitchFamily="34" charset="0"/>
                <a:ea typeface="Calibri"/>
                <a:cs typeface="Calibri" panose="020F0502020204030204" pitchFamily="34" charset="0"/>
              </a:rPr>
              <a:t>semantic change, </a:t>
            </a:r>
            <a:r>
              <a:rPr lang="en-US" sz="3700" dirty="0">
                <a:latin typeface="Calibri" panose="020F0502020204030204" pitchFamily="34" charset="0"/>
                <a:ea typeface="Calibri"/>
                <a:cs typeface="Calibri" panose="020F0502020204030204" pitchFamily="34" charset="0"/>
              </a:rPr>
              <a:t>which is the extent of modifications affecting the meaning or behavior of the code) in an upstream dependency, and</a:t>
            </a:r>
          </a:p>
          <a:p>
            <a:pPr marL="571500" indent="-571500" algn="just">
              <a:buFont typeface="Arial" panose="020B0604020202020204" pitchFamily="34" charset="0"/>
              <a:buChar char="•"/>
            </a:pPr>
            <a:r>
              <a:rPr lang="en-US" sz="3700" dirty="0">
                <a:latin typeface="Calibri" panose="020F0502020204030204" pitchFamily="34" charset="0"/>
                <a:ea typeface="Calibri"/>
                <a:cs typeface="Calibri" panose="020F0502020204030204" pitchFamily="34" charset="0"/>
              </a:rPr>
              <a:t>the relative </a:t>
            </a:r>
            <a:r>
              <a:rPr lang="en-US" sz="3700" b="1" dirty="0">
                <a:latin typeface="Calibri" panose="020F0502020204030204" pitchFamily="34" charset="0"/>
                <a:ea typeface="Calibri"/>
                <a:cs typeface="Calibri" panose="020F0502020204030204" pitchFamily="34" charset="0"/>
              </a:rPr>
              <a:t>maintenance rate </a:t>
            </a:r>
            <a:r>
              <a:rPr lang="en-US" sz="3700" dirty="0">
                <a:latin typeface="Calibri" panose="020F0502020204030204" pitchFamily="34" charset="0"/>
                <a:ea typeface="Calibri"/>
                <a:cs typeface="Calibri" panose="020F0502020204030204" pitchFamily="34" charset="0"/>
              </a:rPr>
              <a:t>of upstream packages.</a:t>
            </a:r>
          </a:p>
          <a:p>
            <a:pPr algn="just"/>
            <a:endParaRPr lang="en-US" sz="3700" dirty="0">
              <a:latin typeface="Calibri" panose="020F0502020204030204" pitchFamily="34" charset="0"/>
              <a:ea typeface="Calibri"/>
              <a:cs typeface="Calibri" panose="020F0502020204030204" pitchFamily="34" charset="0"/>
            </a:endParaRPr>
          </a:p>
        </p:txBody>
      </p:sp>
      <p:sp>
        <p:nvSpPr>
          <p:cNvPr id="12" name="TextBox 11">
            <a:extLst>
              <a:ext uri="{FF2B5EF4-FFF2-40B4-BE49-F238E27FC236}">
                <a16:creationId xmlns:a16="http://schemas.microsoft.com/office/drawing/2014/main" id="{E0FB8D5B-5A62-5A9E-54A8-5DE6C75A6083}"/>
              </a:ext>
            </a:extLst>
          </p:cNvPr>
          <p:cNvSpPr txBox="1"/>
          <p:nvPr/>
        </p:nvSpPr>
        <p:spPr>
          <a:xfrm>
            <a:off x="17161937" y="6160282"/>
            <a:ext cx="14692267" cy="69249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r>
              <a:rPr lang="en-US" sz="3700" b="1" dirty="0">
                <a:solidFill>
                  <a:srgbClr val="000000"/>
                </a:solidFill>
                <a:latin typeface="Calibri" panose="020F0502020204030204" pitchFamily="34" charset="0"/>
                <a:cs typeface="Calibri" panose="020F0502020204030204" pitchFamily="34" charset="0"/>
              </a:rPr>
              <a:t>RQ1: How does semantic change size correlate with adoption patterns?</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Correlations between:</a:t>
            </a:r>
          </a:p>
          <a:p>
            <a:pPr marL="1052109" lvl="1"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Magnitude of semantic change size (major, minor, patch), and</a:t>
            </a:r>
          </a:p>
          <a:p>
            <a:pPr marL="1052109" lvl="1"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Number of dependents and adoption lifespan</a:t>
            </a:r>
          </a:p>
          <a:p>
            <a:pPr marL="1052109" lvl="1" indent="-571500">
              <a:buFont typeface="Arial" panose="020B0604020202020204" pitchFamily="34" charset="0"/>
              <a:buChar char="•"/>
            </a:pPr>
            <a:endParaRPr lang="en-US" sz="3700" dirty="0">
              <a:solidFill>
                <a:srgbClr val="000000"/>
              </a:solidFill>
              <a:latin typeface="Calibri" panose="020F0502020204030204" pitchFamily="34" charset="0"/>
              <a:cs typeface="Calibri" panose="020F0502020204030204" pitchFamily="34" charset="0"/>
            </a:endParaRPr>
          </a:p>
          <a:p>
            <a:r>
              <a:rPr lang="en-US" sz="3700" b="1" dirty="0">
                <a:solidFill>
                  <a:srgbClr val="000000"/>
                </a:solidFill>
                <a:latin typeface="Calibri" panose="020F0502020204030204" pitchFamily="34" charset="0"/>
                <a:cs typeface="Calibri" panose="020F0502020204030204" pitchFamily="34" charset="0"/>
              </a:rPr>
              <a:t>RQ2: How does maintenance activity correlate with adoption patterns? </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Maintenance rate: custom metric that quantifies the number of updates relative to a release’s adoption lifespan</a:t>
            </a:r>
          </a:p>
          <a:p>
            <a:endParaRPr lang="en-US" sz="3700" dirty="0">
              <a:solidFill>
                <a:srgbClr val="000000"/>
              </a:solidFill>
              <a:latin typeface="Calibri" panose="020F0502020204030204" pitchFamily="34" charset="0"/>
              <a:cs typeface="Calibri" panose="020F0502020204030204" pitchFamily="34" charset="0"/>
            </a:endParaRPr>
          </a:p>
          <a:p>
            <a:endParaRPr lang="en-US" sz="3700" b="1" dirty="0">
              <a:solidFill>
                <a:srgbClr val="000000"/>
              </a:solidFill>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700" dirty="0">
              <a:solidFill>
                <a:srgbClr val="000000"/>
              </a:solidFill>
              <a:latin typeface="Calibri" panose="020F0502020204030204" pitchFamily="34" charset="0"/>
              <a:cs typeface="Calibri" panose="020F0502020204030204" pitchFamily="34" charset="0"/>
            </a:endParaRPr>
          </a:p>
          <a:p>
            <a:endParaRPr lang="en-US" sz="3700" dirty="0">
              <a:solidFill>
                <a:srgbClr val="000000"/>
              </a:solidFill>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9214BDFD-4E62-A1DC-46B1-B0262AEDA8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1776" y="15339612"/>
            <a:ext cx="28322383" cy="3267967"/>
          </a:xfrm>
          <a:prstGeom prst="rect">
            <a:avLst/>
          </a:prstGeom>
        </p:spPr>
      </p:pic>
      <p:sp>
        <p:nvSpPr>
          <p:cNvPr id="17" name="TextBox 16">
            <a:extLst>
              <a:ext uri="{FF2B5EF4-FFF2-40B4-BE49-F238E27FC236}">
                <a16:creationId xmlns:a16="http://schemas.microsoft.com/office/drawing/2014/main" id="{CE7556E7-6565-8486-A17D-3C97390A2CBA}"/>
              </a:ext>
            </a:extLst>
          </p:cNvPr>
          <p:cNvSpPr txBox="1"/>
          <p:nvPr/>
        </p:nvSpPr>
        <p:spPr>
          <a:xfrm>
            <a:off x="1301422" y="27960220"/>
            <a:ext cx="16089481" cy="553998"/>
          </a:xfrm>
          <a:prstGeom prst="rect">
            <a:avLst/>
          </a:prstGeom>
          <a:noFill/>
        </p:spPr>
        <p:txBody>
          <a:bodyPr wrap="square" rtlCol="0">
            <a:spAutoFit/>
          </a:bodyPr>
          <a:lstStyle/>
          <a:p>
            <a:pPr algn="just"/>
            <a:r>
              <a:rPr lang="en-US" sz="3000" b="1" dirty="0">
                <a:latin typeface="Calibri" panose="020F0502020204030204" pitchFamily="34" charset="0"/>
                <a:cs typeface="Calibri" panose="020F0502020204030204" pitchFamily="34" charset="0"/>
              </a:rPr>
              <a:t>Figure 1: P</a:t>
            </a:r>
            <a:r>
              <a:rPr lang="en-US" sz="3000" dirty="0">
                <a:latin typeface="Calibri" panose="020F0502020204030204" pitchFamily="34" charset="0"/>
                <a:cs typeface="Calibri" panose="020F0502020204030204" pitchFamily="34" charset="0"/>
              </a:rPr>
              <a:t>robability distribution of adoption lifespan across a sample of Maven packages (N=1,000)</a:t>
            </a:r>
            <a:endParaRPr lang="en-US" sz="3000" b="1" dirty="0">
              <a:latin typeface="Calibri" panose="020F0502020204030204" pitchFamily="34" charset="0"/>
              <a:cs typeface="Calibri" panose="020F0502020204030204" pitchFamily="34" charset="0"/>
            </a:endParaRPr>
          </a:p>
        </p:txBody>
      </p:sp>
      <p:pic>
        <p:nvPicPr>
          <p:cNvPr id="18" name="Picture 17" descr="A graph of adoption latency&#10;&#10;AI-generated content may be incorrect.">
            <a:extLst>
              <a:ext uri="{FF2B5EF4-FFF2-40B4-BE49-F238E27FC236}">
                <a16:creationId xmlns:a16="http://schemas.microsoft.com/office/drawing/2014/main" id="{DFCAC3CE-BC5A-4E54-F47A-69DC1C889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47" y="23500045"/>
            <a:ext cx="10528099" cy="4435997"/>
          </a:xfrm>
          <a:prstGeom prst="rect">
            <a:avLst/>
          </a:prstGeom>
        </p:spPr>
      </p:pic>
      <p:pic>
        <p:nvPicPr>
          <p:cNvPr id="19" name="Picture 18" descr="A graph with numbers and text&#10;&#10;AI-generated content may be incorrect.">
            <a:extLst>
              <a:ext uri="{FF2B5EF4-FFF2-40B4-BE49-F238E27FC236}">
                <a16:creationId xmlns:a16="http://schemas.microsoft.com/office/drawing/2014/main" id="{9D1C70BC-A5AD-AA43-7117-669D81D1E59D}"/>
              </a:ext>
            </a:extLst>
          </p:cNvPr>
          <p:cNvPicPr>
            <a:picLocks noChangeAspect="1"/>
          </p:cNvPicPr>
          <p:nvPr/>
        </p:nvPicPr>
        <p:blipFill>
          <a:blip r:embed="rId6">
            <a:extLst>
              <a:ext uri="{28A0092B-C50C-407E-A947-70E740481C1C}">
                <a14:useLocalDpi xmlns:a14="http://schemas.microsoft.com/office/drawing/2010/main" val="0"/>
              </a:ext>
            </a:extLst>
          </a:blip>
          <a:srcRect t="-6313" r="7481" b="-1"/>
          <a:stretch/>
        </p:blipFill>
        <p:spPr>
          <a:xfrm>
            <a:off x="1043062" y="28596474"/>
            <a:ext cx="9821457" cy="4755237"/>
          </a:xfrm>
          <a:prstGeom prst="rect">
            <a:avLst/>
          </a:prstGeom>
        </p:spPr>
      </p:pic>
      <p:pic>
        <p:nvPicPr>
          <p:cNvPr id="20" name="Picture 19" descr="A graph with blue dots&#10;&#10;AI-generated content may be incorrect.">
            <a:extLst>
              <a:ext uri="{FF2B5EF4-FFF2-40B4-BE49-F238E27FC236}">
                <a16:creationId xmlns:a16="http://schemas.microsoft.com/office/drawing/2014/main" id="{FC82C86B-244C-FE65-C76A-A7E567954C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647" y="34329657"/>
            <a:ext cx="10528099" cy="4435997"/>
          </a:xfrm>
          <a:prstGeom prst="rect">
            <a:avLst/>
          </a:prstGeom>
        </p:spPr>
      </p:pic>
      <p:sp>
        <p:nvSpPr>
          <p:cNvPr id="21" name="TextBox 20">
            <a:extLst>
              <a:ext uri="{FF2B5EF4-FFF2-40B4-BE49-F238E27FC236}">
                <a16:creationId xmlns:a16="http://schemas.microsoft.com/office/drawing/2014/main" id="{01FA7DFE-90D9-788B-FE85-F0C66E1B45FB}"/>
              </a:ext>
            </a:extLst>
          </p:cNvPr>
          <p:cNvSpPr txBox="1"/>
          <p:nvPr/>
        </p:nvSpPr>
        <p:spPr>
          <a:xfrm>
            <a:off x="1390178" y="38848451"/>
            <a:ext cx="16058322" cy="553998"/>
          </a:xfrm>
          <a:prstGeom prst="rect">
            <a:avLst/>
          </a:prstGeom>
          <a:noFill/>
        </p:spPr>
        <p:txBody>
          <a:bodyPr wrap="square" rtlCol="0">
            <a:spAutoFit/>
          </a:bodyPr>
          <a:lstStyle/>
          <a:p>
            <a:pPr algn="just"/>
            <a:r>
              <a:rPr lang="en-US" sz="3000" b="1" dirty="0">
                <a:latin typeface="Calibri" panose="020F0502020204030204" pitchFamily="34" charset="0"/>
                <a:cs typeface="Calibri" panose="020F0502020204030204" pitchFamily="34" charset="0"/>
              </a:rPr>
              <a:t>Figure 4: </a:t>
            </a:r>
            <a:r>
              <a:rPr lang="en-US" sz="3000" dirty="0">
                <a:latin typeface="Calibri" panose="020F0502020204030204" pitchFamily="34" charset="0"/>
                <a:cs typeface="Calibri" panose="020F0502020204030204" pitchFamily="34" charset="0"/>
              </a:rPr>
              <a:t>Logarithm of dependent number as a function of the logarithm of adoption lifespan</a:t>
            </a:r>
            <a:endParaRPr lang="en-US" sz="3000" b="1" dirty="0">
              <a:latin typeface="Calibri" panose="020F0502020204030204" pitchFamily="34" charset="0"/>
              <a:cs typeface="Calibri" panose="020F0502020204030204" pitchFamily="34" charset="0"/>
            </a:endParaRPr>
          </a:p>
        </p:txBody>
      </p:sp>
      <p:sp>
        <p:nvSpPr>
          <p:cNvPr id="22" name="TextBox 1">
            <a:extLst>
              <a:ext uri="{FF2B5EF4-FFF2-40B4-BE49-F238E27FC236}">
                <a16:creationId xmlns:a16="http://schemas.microsoft.com/office/drawing/2014/main" id="{7AAFECEB-7114-74A2-813C-E066180D30A5}"/>
              </a:ext>
            </a:extLst>
          </p:cNvPr>
          <p:cNvSpPr txBox="1"/>
          <p:nvPr/>
        </p:nvSpPr>
        <p:spPr>
          <a:xfrm>
            <a:off x="5712591" y="5019002"/>
            <a:ext cx="5714156"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Context</a:t>
            </a:r>
          </a:p>
        </p:txBody>
      </p:sp>
      <p:sp>
        <p:nvSpPr>
          <p:cNvPr id="23" name="Rectangle: Rounded Corners 3">
            <a:extLst>
              <a:ext uri="{FF2B5EF4-FFF2-40B4-BE49-F238E27FC236}">
                <a16:creationId xmlns:a16="http://schemas.microsoft.com/office/drawing/2014/main" id="{45D531C9-F31C-D0C5-1CEA-CB6108841FAC}"/>
              </a:ext>
            </a:extLst>
          </p:cNvPr>
          <p:cNvSpPr/>
          <p:nvPr/>
        </p:nvSpPr>
        <p:spPr>
          <a:xfrm>
            <a:off x="16735671" y="5017467"/>
            <a:ext cx="15544800" cy="8579914"/>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24" name="Oval 23">
            <a:extLst>
              <a:ext uri="{FF2B5EF4-FFF2-40B4-BE49-F238E27FC236}">
                <a16:creationId xmlns:a16="http://schemas.microsoft.com/office/drawing/2014/main" id="{3423CF9B-6B18-A243-6D6C-522B6E606DA8}"/>
              </a:ext>
            </a:extLst>
          </p:cNvPr>
          <p:cNvSpPr/>
          <p:nvPr/>
        </p:nvSpPr>
        <p:spPr>
          <a:xfrm>
            <a:off x="406466" y="4495681"/>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1</a:t>
            </a:r>
          </a:p>
        </p:txBody>
      </p:sp>
      <p:sp>
        <p:nvSpPr>
          <p:cNvPr id="25" name="TextBox 1">
            <a:extLst>
              <a:ext uri="{FF2B5EF4-FFF2-40B4-BE49-F238E27FC236}">
                <a16:creationId xmlns:a16="http://schemas.microsoft.com/office/drawing/2014/main" id="{BA666018-71E0-BC08-8C8C-FD418287E8DE}"/>
              </a:ext>
            </a:extLst>
          </p:cNvPr>
          <p:cNvSpPr txBox="1"/>
          <p:nvPr/>
        </p:nvSpPr>
        <p:spPr>
          <a:xfrm>
            <a:off x="19410861" y="5187318"/>
            <a:ext cx="9789378"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Research  Questions</a:t>
            </a:r>
          </a:p>
        </p:txBody>
      </p:sp>
      <p:sp>
        <p:nvSpPr>
          <p:cNvPr id="26" name="Oval 25">
            <a:extLst>
              <a:ext uri="{FF2B5EF4-FFF2-40B4-BE49-F238E27FC236}">
                <a16:creationId xmlns:a16="http://schemas.microsoft.com/office/drawing/2014/main" id="{A1DAEBC8-C353-2B77-DF0B-E03E8460D9E6}"/>
              </a:ext>
            </a:extLst>
          </p:cNvPr>
          <p:cNvSpPr/>
          <p:nvPr/>
        </p:nvSpPr>
        <p:spPr>
          <a:xfrm>
            <a:off x="16418436" y="4501721"/>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2</a:t>
            </a:r>
          </a:p>
        </p:txBody>
      </p:sp>
      <p:sp>
        <p:nvSpPr>
          <p:cNvPr id="27" name="TextBox 1">
            <a:extLst>
              <a:ext uri="{FF2B5EF4-FFF2-40B4-BE49-F238E27FC236}">
                <a16:creationId xmlns:a16="http://schemas.microsoft.com/office/drawing/2014/main" id="{141841CA-6126-66EB-AEEF-C4F74EEEDF8C}"/>
              </a:ext>
            </a:extLst>
          </p:cNvPr>
          <p:cNvSpPr txBox="1"/>
          <p:nvPr/>
        </p:nvSpPr>
        <p:spPr>
          <a:xfrm>
            <a:off x="1029103" y="21766401"/>
            <a:ext cx="16653470" cy="180049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just"/>
            <a:r>
              <a:rPr lang="en-US" sz="3700" dirty="0">
                <a:latin typeface="Calibri" panose="020F0502020204030204" pitchFamily="34" charset="0"/>
                <a:ea typeface="Calibri"/>
                <a:cs typeface="Calibri" panose="020F0502020204030204" pitchFamily="34" charset="0"/>
              </a:rPr>
              <a:t>Using the Goblin Weaver framework, we find adoption latency in the Maven ecosystem follows a log-normal distribution while adoption reach exhibits an exponential decay distribution.</a:t>
            </a:r>
          </a:p>
        </p:txBody>
      </p:sp>
      <p:sp>
        <p:nvSpPr>
          <p:cNvPr id="28" name="TextBox 1">
            <a:extLst>
              <a:ext uri="{FF2B5EF4-FFF2-40B4-BE49-F238E27FC236}">
                <a16:creationId xmlns:a16="http://schemas.microsoft.com/office/drawing/2014/main" id="{061136C2-EFC9-BE3C-6B9B-C166A12EB503}"/>
              </a:ext>
            </a:extLst>
          </p:cNvPr>
          <p:cNvSpPr txBox="1"/>
          <p:nvPr/>
        </p:nvSpPr>
        <p:spPr>
          <a:xfrm>
            <a:off x="13558419" y="14232183"/>
            <a:ext cx="5714156"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Insights</a:t>
            </a:r>
          </a:p>
        </p:txBody>
      </p:sp>
      <p:sp>
        <p:nvSpPr>
          <p:cNvPr id="29" name="Oval 28">
            <a:extLst>
              <a:ext uri="{FF2B5EF4-FFF2-40B4-BE49-F238E27FC236}">
                <a16:creationId xmlns:a16="http://schemas.microsoft.com/office/drawing/2014/main" id="{4C2E4D40-F029-0A1F-CB29-317D72FFB7B1}"/>
              </a:ext>
            </a:extLst>
          </p:cNvPr>
          <p:cNvSpPr/>
          <p:nvPr/>
        </p:nvSpPr>
        <p:spPr>
          <a:xfrm>
            <a:off x="317056" y="13854335"/>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3</a:t>
            </a:r>
          </a:p>
        </p:txBody>
      </p:sp>
      <p:sp>
        <p:nvSpPr>
          <p:cNvPr id="33" name="TextBox 32">
            <a:extLst>
              <a:ext uri="{FF2B5EF4-FFF2-40B4-BE49-F238E27FC236}">
                <a16:creationId xmlns:a16="http://schemas.microsoft.com/office/drawing/2014/main" id="{E0ED48A6-EB09-33D2-CDED-3E5A01560590}"/>
              </a:ext>
            </a:extLst>
          </p:cNvPr>
          <p:cNvSpPr txBox="1"/>
          <p:nvPr/>
        </p:nvSpPr>
        <p:spPr>
          <a:xfrm>
            <a:off x="1200711" y="33351357"/>
            <a:ext cx="16423985" cy="553998"/>
          </a:xfrm>
          <a:prstGeom prst="rect">
            <a:avLst/>
          </a:prstGeom>
          <a:noFill/>
        </p:spPr>
        <p:txBody>
          <a:bodyPr wrap="square" rtlCol="0">
            <a:spAutoFit/>
          </a:bodyPr>
          <a:lstStyle/>
          <a:p>
            <a:pPr algn="just"/>
            <a:r>
              <a:rPr lang="en-US" sz="3000" b="1" dirty="0">
                <a:latin typeface="Calibri" panose="020F0502020204030204" pitchFamily="34" charset="0"/>
                <a:cs typeface="Calibri" panose="020F0502020204030204" pitchFamily="34" charset="0"/>
              </a:rPr>
              <a:t>Figure 2</a:t>
            </a:r>
            <a:r>
              <a:rPr lang="en-US" sz="3000" dirty="0">
                <a:latin typeface="Calibri" panose="020F0502020204030204" pitchFamily="34" charset="0"/>
                <a:cs typeface="Calibri" panose="020F0502020204030204" pitchFamily="34" charset="0"/>
              </a:rPr>
              <a:t>: Probability distribution of number of dependents across a sample of Maven packages (N=1,000)</a:t>
            </a:r>
          </a:p>
        </p:txBody>
      </p:sp>
      <p:sp>
        <p:nvSpPr>
          <p:cNvPr id="36" name="TextBox 1">
            <a:extLst>
              <a:ext uri="{FF2B5EF4-FFF2-40B4-BE49-F238E27FC236}">
                <a16:creationId xmlns:a16="http://schemas.microsoft.com/office/drawing/2014/main" id="{650C5335-AF6B-074D-2B96-135C790C6232}"/>
              </a:ext>
            </a:extLst>
          </p:cNvPr>
          <p:cNvSpPr txBox="1"/>
          <p:nvPr/>
        </p:nvSpPr>
        <p:spPr>
          <a:xfrm>
            <a:off x="5336206" y="21111701"/>
            <a:ext cx="5714156"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Maven Trends</a:t>
            </a:r>
          </a:p>
        </p:txBody>
      </p:sp>
      <p:sp>
        <p:nvSpPr>
          <p:cNvPr id="37" name="Oval 36">
            <a:extLst>
              <a:ext uri="{FF2B5EF4-FFF2-40B4-BE49-F238E27FC236}">
                <a16:creationId xmlns:a16="http://schemas.microsoft.com/office/drawing/2014/main" id="{A46FFF28-5D70-B1C7-783D-B14888970DEF}"/>
              </a:ext>
            </a:extLst>
          </p:cNvPr>
          <p:cNvSpPr/>
          <p:nvPr/>
        </p:nvSpPr>
        <p:spPr>
          <a:xfrm>
            <a:off x="317056" y="20741642"/>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4</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E641438-D675-3D9B-F3D7-90200159FEE9}"/>
                  </a:ext>
                </a:extLst>
              </p:cNvPr>
              <p:cNvSpPr txBox="1"/>
              <p:nvPr/>
            </p:nvSpPr>
            <p:spPr>
              <a:xfrm>
                <a:off x="18057638" y="11013554"/>
                <a:ext cx="10665523" cy="12118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500" b="0" i="1" smtClean="0">
                          <a:solidFill>
                            <a:srgbClr val="000000"/>
                          </a:solidFill>
                          <a:latin typeface="Cambria Math" panose="02040503050406030204" pitchFamily="18" charset="0"/>
                          <a:cs typeface="Calibri"/>
                        </a:rPr>
                        <m:t>𝑚𝑎𝑖𝑛𝑡𝑒𝑛𝑐𝑒</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𝑟𝑎𝑡𝑒</m:t>
                      </m:r>
                      <m:r>
                        <a:rPr lang="en-US" sz="3500" b="0" i="1" smtClean="0">
                          <a:solidFill>
                            <a:srgbClr val="000000"/>
                          </a:solidFill>
                          <a:latin typeface="Cambria Math" panose="02040503050406030204" pitchFamily="18" charset="0"/>
                          <a:cs typeface="Calibri"/>
                        </a:rPr>
                        <m:t>=</m:t>
                      </m:r>
                      <m:f>
                        <m:fPr>
                          <m:ctrlPr>
                            <a:rPr lang="en-US" sz="3500" b="0" i="1" smtClean="0">
                              <a:solidFill>
                                <a:srgbClr val="000000"/>
                              </a:solidFill>
                              <a:latin typeface="Cambria Math" panose="02040503050406030204" pitchFamily="18" charset="0"/>
                              <a:cs typeface="Calibri"/>
                            </a:rPr>
                          </m:ctrlPr>
                        </m:fPr>
                        <m:num>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𝑜𝑓</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𝑟𝑒𝑙𝑒𝑎𝑠𝑒𝑠</m:t>
                          </m:r>
                        </m:num>
                        <m:den>
                          <m:r>
                            <a:rPr lang="en-US" sz="3500" b="0" i="1" smtClean="0">
                              <a:solidFill>
                                <a:srgbClr val="000000"/>
                              </a:solidFill>
                              <a:latin typeface="Cambria Math" panose="02040503050406030204" pitchFamily="18" charset="0"/>
                              <a:cs typeface="Calibri"/>
                            </a:rPr>
                            <m:t>𝑎𝑑𝑜𝑝𝑡𝑖𝑜𝑛</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𝑙𝑖𝑓𝑒𝑠𝑝𝑎𝑛</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𝑦𝑒𝑎𝑟𝑠</m:t>
                          </m:r>
                          <m:r>
                            <a:rPr lang="en-US" sz="3500" b="0" i="1" smtClean="0">
                              <a:solidFill>
                                <a:srgbClr val="000000"/>
                              </a:solidFill>
                              <a:latin typeface="Cambria Math" panose="02040503050406030204" pitchFamily="18" charset="0"/>
                              <a:cs typeface="Calibri"/>
                            </a:rPr>
                            <m:t>)</m:t>
                          </m:r>
                        </m:den>
                      </m:f>
                    </m:oMath>
                  </m:oMathPara>
                </a14:m>
                <a:endParaRPr lang="en-US" sz="3500" i="1" dirty="0"/>
              </a:p>
            </p:txBody>
          </p:sp>
        </mc:Choice>
        <mc:Fallback xmlns="">
          <p:sp>
            <p:nvSpPr>
              <p:cNvPr id="39" name="TextBox 38">
                <a:extLst>
                  <a:ext uri="{FF2B5EF4-FFF2-40B4-BE49-F238E27FC236}">
                    <a16:creationId xmlns:a16="http://schemas.microsoft.com/office/drawing/2014/main" id="{CE641438-D675-3D9B-F3D7-90200159FEE9}"/>
                  </a:ext>
                </a:extLst>
              </p:cNvPr>
              <p:cNvSpPr txBox="1">
                <a:spLocks noRot="1" noChangeAspect="1" noMove="1" noResize="1" noEditPoints="1" noAdjustHandles="1" noChangeArrowheads="1" noChangeShapeType="1" noTextEdit="1"/>
              </p:cNvSpPr>
              <p:nvPr/>
            </p:nvSpPr>
            <p:spPr>
              <a:xfrm>
                <a:off x="18057638" y="11013554"/>
                <a:ext cx="10665523" cy="1211807"/>
              </a:xfrm>
              <a:prstGeom prst="rect">
                <a:avLst/>
              </a:prstGeom>
              <a:blipFill>
                <a:blip r:embed="rId8"/>
                <a:stretch>
                  <a:fillRect t="-3125" b="-13542"/>
                </a:stretch>
              </a:blipFill>
            </p:spPr>
            <p:txBody>
              <a:bodyPr/>
              <a:lstStyle/>
              <a:p>
                <a:r>
                  <a:rPr lang="en-US">
                    <a:noFill/>
                  </a:rPr>
                  <a:t> </a:t>
                </a:r>
              </a:p>
            </p:txBody>
          </p:sp>
        </mc:Fallback>
      </mc:AlternateContent>
      <p:sp>
        <p:nvSpPr>
          <p:cNvPr id="14" name="Rectangle: Rounded Corners 11">
            <a:extLst>
              <a:ext uri="{FF2B5EF4-FFF2-40B4-BE49-F238E27FC236}">
                <a16:creationId xmlns:a16="http://schemas.microsoft.com/office/drawing/2014/main" id="{2A721B59-2B1B-F951-D738-FE26B06FD29B}"/>
              </a:ext>
            </a:extLst>
          </p:cNvPr>
          <p:cNvSpPr/>
          <p:nvPr/>
        </p:nvSpPr>
        <p:spPr>
          <a:xfrm>
            <a:off x="5648576" y="18868408"/>
            <a:ext cx="10374974" cy="1116560"/>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dirty="0">
                <a:latin typeface="Calibri" panose="020F0502020204030204" pitchFamily="34" charset="0"/>
                <a:cs typeface="Calibri" panose="020F0502020204030204" pitchFamily="34" charset="0"/>
              </a:rPr>
              <a:t>Major releases are most common, most depended, adopted for longest</a:t>
            </a:r>
          </a:p>
        </p:txBody>
      </p:sp>
      <p:sp>
        <p:nvSpPr>
          <p:cNvPr id="15" name="Rectangle: Rounded Corners 19">
            <a:extLst>
              <a:ext uri="{FF2B5EF4-FFF2-40B4-BE49-F238E27FC236}">
                <a16:creationId xmlns:a16="http://schemas.microsoft.com/office/drawing/2014/main" id="{EC4B7E98-1DFB-7F35-672D-D584C70D77CF}"/>
              </a:ext>
            </a:extLst>
          </p:cNvPr>
          <p:cNvSpPr/>
          <p:nvPr/>
        </p:nvSpPr>
        <p:spPr>
          <a:xfrm>
            <a:off x="16654312" y="18872626"/>
            <a:ext cx="11094975" cy="1116561"/>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Most releases are distributed less frequently than once every 10 adoption lifespans</a:t>
            </a:r>
          </a:p>
        </p:txBody>
      </p:sp>
      <p:sp>
        <p:nvSpPr>
          <p:cNvPr id="40" name="TextBox 1">
            <a:extLst>
              <a:ext uri="{FF2B5EF4-FFF2-40B4-BE49-F238E27FC236}">
                <a16:creationId xmlns:a16="http://schemas.microsoft.com/office/drawing/2014/main" id="{FB69545E-4BE0-1DBE-7FBE-A6265DDDF8B2}"/>
              </a:ext>
            </a:extLst>
          </p:cNvPr>
          <p:cNvSpPr txBox="1"/>
          <p:nvPr/>
        </p:nvSpPr>
        <p:spPr>
          <a:xfrm>
            <a:off x="11333747" y="24021676"/>
            <a:ext cx="6290949" cy="180049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r>
              <a:rPr lang="en-US" sz="3700" b="1" dirty="0">
                <a:solidFill>
                  <a:srgbClr val="000000"/>
                </a:solidFill>
                <a:latin typeface="Calibri" panose="020F0502020204030204" pitchFamily="34" charset="0"/>
                <a:cs typeface="Calibri" panose="020F0502020204030204" pitchFamily="34" charset="0"/>
              </a:rPr>
              <a:t>Adoption Latencies</a:t>
            </a:r>
          </a:p>
          <a:p>
            <a:r>
              <a:rPr lang="en-US" sz="3700" dirty="0">
                <a:solidFill>
                  <a:srgbClr val="000000"/>
                </a:solidFill>
                <a:latin typeface="Calibri" panose="020F0502020204030204" pitchFamily="34" charset="0"/>
                <a:cs typeface="Calibri" panose="020F0502020204030204" pitchFamily="34" charset="0"/>
              </a:rPr>
              <a:t>Time between first and last adoption of a package</a:t>
            </a:r>
          </a:p>
        </p:txBody>
      </p:sp>
      <p:sp>
        <p:nvSpPr>
          <p:cNvPr id="41" name="Rectangle: Rounded Corners 30">
            <a:extLst>
              <a:ext uri="{FF2B5EF4-FFF2-40B4-BE49-F238E27FC236}">
                <a16:creationId xmlns:a16="http://schemas.microsoft.com/office/drawing/2014/main" id="{98704108-67D1-35E1-99C8-574A08908634}"/>
              </a:ext>
            </a:extLst>
          </p:cNvPr>
          <p:cNvSpPr/>
          <p:nvPr/>
        </p:nvSpPr>
        <p:spPr>
          <a:xfrm>
            <a:off x="11368769" y="26061289"/>
            <a:ext cx="6022133" cy="1327868"/>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00" dirty="0"/>
              <a:t>Modal adoption latency  ~ 2 years</a:t>
            </a:r>
          </a:p>
        </p:txBody>
      </p:sp>
      <p:sp>
        <p:nvSpPr>
          <p:cNvPr id="42" name="TextBox 1">
            <a:extLst>
              <a:ext uri="{FF2B5EF4-FFF2-40B4-BE49-F238E27FC236}">
                <a16:creationId xmlns:a16="http://schemas.microsoft.com/office/drawing/2014/main" id="{E8E0B37D-95D2-5041-FEEC-652FEA6E4D61}"/>
              </a:ext>
            </a:extLst>
          </p:cNvPr>
          <p:cNvSpPr txBox="1"/>
          <p:nvPr/>
        </p:nvSpPr>
        <p:spPr>
          <a:xfrm>
            <a:off x="11483613" y="29393235"/>
            <a:ext cx="6409404" cy="180049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r>
              <a:rPr lang="en-US" sz="3700" b="1" dirty="0">
                <a:solidFill>
                  <a:srgbClr val="000000"/>
                </a:solidFill>
                <a:latin typeface="Calibri" panose="020F0502020204030204" pitchFamily="34" charset="0"/>
                <a:cs typeface="Calibri" panose="020F0502020204030204" pitchFamily="34" charset="0"/>
              </a:rPr>
              <a:t>Number of Dependents</a:t>
            </a:r>
          </a:p>
          <a:p>
            <a:r>
              <a:rPr lang="en-US" sz="3700" dirty="0">
                <a:solidFill>
                  <a:srgbClr val="000000"/>
                </a:solidFill>
                <a:latin typeface="Calibri" panose="020F0502020204030204" pitchFamily="34" charset="0"/>
                <a:cs typeface="Calibri" panose="020F0502020204030204" pitchFamily="34" charset="0"/>
              </a:rPr>
              <a:t>Total number of releases that are dependent on a project</a:t>
            </a:r>
          </a:p>
        </p:txBody>
      </p:sp>
      <p:sp>
        <p:nvSpPr>
          <p:cNvPr id="43" name="TextBox 1">
            <a:extLst>
              <a:ext uri="{FF2B5EF4-FFF2-40B4-BE49-F238E27FC236}">
                <a16:creationId xmlns:a16="http://schemas.microsoft.com/office/drawing/2014/main" id="{B164A0A4-DE9F-91DB-E02F-CED16C52ED34}"/>
              </a:ext>
            </a:extLst>
          </p:cNvPr>
          <p:cNvSpPr txBox="1"/>
          <p:nvPr/>
        </p:nvSpPr>
        <p:spPr>
          <a:xfrm>
            <a:off x="11426747" y="34633165"/>
            <a:ext cx="6056182" cy="35086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r>
              <a:rPr lang="en-US" sz="3700" b="1" dirty="0">
                <a:solidFill>
                  <a:srgbClr val="000000"/>
                </a:solidFill>
                <a:latin typeface="Calibri" panose="020F0502020204030204" pitchFamily="34" charset="0"/>
                <a:cs typeface="Calibri" panose="020F0502020204030204" pitchFamily="34" charset="0"/>
              </a:rPr>
              <a:t>Dependent-Latency Correlation</a:t>
            </a:r>
          </a:p>
          <a:p>
            <a:r>
              <a:rPr lang="en-US" sz="3700" dirty="0">
                <a:solidFill>
                  <a:srgbClr val="000000"/>
                </a:solidFill>
                <a:latin typeface="Calibri" panose="020F0502020204030204" pitchFamily="34" charset="0"/>
                <a:cs typeface="Calibri" panose="020F0502020204030204" pitchFamily="34" charset="0"/>
              </a:rPr>
              <a:t>Number of dependents as a function of adoption latency</a:t>
            </a:r>
          </a:p>
          <a:p>
            <a:pPr marL="571500" indent="-571500">
              <a:buFont typeface="Arial" panose="020B0604020202020204" pitchFamily="34" charset="0"/>
              <a:buChar char="•"/>
            </a:pPr>
            <a:endParaRPr lang="en-US" sz="3700" dirty="0">
              <a:solidFill>
                <a:srgbClr val="000000"/>
              </a:solidFill>
              <a:latin typeface="Calibri" panose="020F0502020204030204" pitchFamily="34" charset="0"/>
              <a:cs typeface="Calibri" panose="020F0502020204030204" pitchFamily="34" charset="0"/>
            </a:endParaRPr>
          </a:p>
          <a:p>
            <a:endParaRPr lang="en-US" sz="3700" dirty="0">
              <a:solidFill>
                <a:srgbClr val="000000"/>
              </a:solidFill>
              <a:latin typeface="Calibri" panose="020F0502020204030204" pitchFamily="34" charset="0"/>
              <a:cs typeface="Calibri" panose="020F0502020204030204" pitchFamily="34" charset="0"/>
            </a:endParaRPr>
          </a:p>
        </p:txBody>
      </p:sp>
      <p:sp>
        <p:nvSpPr>
          <p:cNvPr id="44" name="Rectangle: Rounded Corners 31">
            <a:extLst>
              <a:ext uri="{FF2B5EF4-FFF2-40B4-BE49-F238E27FC236}">
                <a16:creationId xmlns:a16="http://schemas.microsoft.com/office/drawing/2014/main" id="{C9B72861-7A09-3B21-AD6F-9DC34C3171C1}"/>
              </a:ext>
            </a:extLst>
          </p:cNvPr>
          <p:cNvSpPr/>
          <p:nvPr/>
        </p:nvSpPr>
        <p:spPr>
          <a:xfrm>
            <a:off x="11483613" y="31329832"/>
            <a:ext cx="5976052" cy="1327868"/>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00" dirty="0">
                <a:latin typeface="Calibri" panose="020F0502020204030204" pitchFamily="34" charset="0"/>
                <a:cs typeface="Calibri" panose="020F0502020204030204" pitchFamily="34" charset="0"/>
              </a:rPr>
              <a:t>Number of dependents is exponentially distributed</a:t>
            </a:r>
          </a:p>
        </p:txBody>
      </p:sp>
      <p:sp>
        <p:nvSpPr>
          <p:cNvPr id="45" name="Rectangle: Rounded Corners 32">
            <a:extLst>
              <a:ext uri="{FF2B5EF4-FFF2-40B4-BE49-F238E27FC236}">
                <a16:creationId xmlns:a16="http://schemas.microsoft.com/office/drawing/2014/main" id="{88610572-61F0-36F5-FF4E-6915A6E0F0E2}"/>
              </a:ext>
            </a:extLst>
          </p:cNvPr>
          <p:cNvSpPr/>
          <p:nvPr/>
        </p:nvSpPr>
        <p:spPr>
          <a:xfrm>
            <a:off x="11368767" y="37038799"/>
            <a:ext cx="6034032" cy="167907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00" dirty="0">
                <a:latin typeface="Calibri" panose="020F0502020204030204" pitchFamily="34" charset="0"/>
                <a:cs typeface="Calibri" panose="020F0502020204030204" pitchFamily="34" charset="0"/>
              </a:rPr>
              <a:t>Adoption latency is loosely correlated with number of dependents</a:t>
            </a:r>
          </a:p>
        </p:txBody>
      </p:sp>
      <p:sp>
        <p:nvSpPr>
          <p:cNvPr id="47" name="Rectangle: Rounded Corners 3">
            <a:extLst>
              <a:ext uri="{FF2B5EF4-FFF2-40B4-BE49-F238E27FC236}">
                <a16:creationId xmlns:a16="http://schemas.microsoft.com/office/drawing/2014/main" id="{B38CB593-1EBF-8F89-6834-C0781DD3E57F}"/>
              </a:ext>
            </a:extLst>
          </p:cNvPr>
          <p:cNvSpPr/>
          <p:nvPr/>
        </p:nvSpPr>
        <p:spPr>
          <a:xfrm>
            <a:off x="18384635" y="21049587"/>
            <a:ext cx="13860190" cy="5701102"/>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48" name="Oval 47">
            <a:extLst>
              <a:ext uri="{FF2B5EF4-FFF2-40B4-BE49-F238E27FC236}">
                <a16:creationId xmlns:a16="http://schemas.microsoft.com/office/drawing/2014/main" id="{858CDECB-7C38-56B0-4160-65326A4DC044}"/>
              </a:ext>
            </a:extLst>
          </p:cNvPr>
          <p:cNvSpPr/>
          <p:nvPr/>
        </p:nvSpPr>
        <p:spPr>
          <a:xfrm>
            <a:off x="18013089" y="20741642"/>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5</a:t>
            </a:r>
          </a:p>
        </p:txBody>
      </p:sp>
      <p:sp>
        <p:nvSpPr>
          <p:cNvPr id="49" name="Rectangle: Rounded Corners 3">
            <a:extLst>
              <a:ext uri="{FF2B5EF4-FFF2-40B4-BE49-F238E27FC236}">
                <a16:creationId xmlns:a16="http://schemas.microsoft.com/office/drawing/2014/main" id="{902070E5-902E-15C9-4178-8E791FF5DF9E}"/>
              </a:ext>
            </a:extLst>
          </p:cNvPr>
          <p:cNvSpPr/>
          <p:nvPr/>
        </p:nvSpPr>
        <p:spPr>
          <a:xfrm>
            <a:off x="18384702" y="27438875"/>
            <a:ext cx="13861351" cy="6530076"/>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a:solidFill>
                <a:srgbClr val="000000"/>
              </a:solidFill>
              <a:cs typeface="Calibri"/>
            </a:endParaRPr>
          </a:p>
        </p:txBody>
      </p:sp>
      <p:sp>
        <p:nvSpPr>
          <p:cNvPr id="50" name="Oval 49">
            <a:extLst>
              <a:ext uri="{FF2B5EF4-FFF2-40B4-BE49-F238E27FC236}">
                <a16:creationId xmlns:a16="http://schemas.microsoft.com/office/drawing/2014/main" id="{EA9384CB-1DB3-AC61-8364-01A1C55DF995}"/>
              </a:ext>
            </a:extLst>
          </p:cNvPr>
          <p:cNvSpPr/>
          <p:nvPr/>
        </p:nvSpPr>
        <p:spPr>
          <a:xfrm>
            <a:off x="17999427" y="27066129"/>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6</a:t>
            </a:r>
          </a:p>
        </p:txBody>
      </p:sp>
      <p:sp>
        <p:nvSpPr>
          <p:cNvPr id="51" name="Rectangle: Rounded Corners 3">
            <a:extLst>
              <a:ext uri="{FF2B5EF4-FFF2-40B4-BE49-F238E27FC236}">
                <a16:creationId xmlns:a16="http://schemas.microsoft.com/office/drawing/2014/main" id="{832207F9-695D-ED29-3A28-632630B9B2F1}"/>
              </a:ext>
            </a:extLst>
          </p:cNvPr>
          <p:cNvSpPr/>
          <p:nvPr/>
        </p:nvSpPr>
        <p:spPr>
          <a:xfrm>
            <a:off x="18419118" y="34607653"/>
            <a:ext cx="13861351" cy="5098488"/>
          </a:xfrm>
          <a:prstGeom prst="roundRect">
            <a:avLst>
              <a:gd name="adj" fmla="val 5134"/>
            </a:avLst>
          </a:prstGeom>
          <a:noFill/>
          <a:ln w="762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1440" tIns="45720" rIns="91440" bIns="4572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endParaRPr lang="en-US" sz="1800" dirty="0">
              <a:solidFill>
                <a:srgbClr val="000000"/>
              </a:solidFill>
              <a:cs typeface="Calibri"/>
            </a:endParaRPr>
          </a:p>
        </p:txBody>
      </p:sp>
      <p:sp>
        <p:nvSpPr>
          <p:cNvPr id="52" name="Oval 51">
            <a:extLst>
              <a:ext uri="{FF2B5EF4-FFF2-40B4-BE49-F238E27FC236}">
                <a16:creationId xmlns:a16="http://schemas.microsoft.com/office/drawing/2014/main" id="{9A50E645-ABD0-E84F-0A20-69ECD5502C46}"/>
              </a:ext>
            </a:extLst>
          </p:cNvPr>
          <p:cNvSpPr/>
          <p:nvPr/>
        </p:nvSpPr>
        <p:spPr>
          <a:xfrm>
            <a:off x="18045298" y="34249618"/>
            <a:ext cx="984364" cy="931970"/>
          </a:xfrm>
          <a:prstGeom prst="ellipse">
            <a:avLst/>
          </a:prstGeom>
          <a:solidFill>
            <a:schemeClr val="tx2">
              <a:lumMod val="25000"/>
              <a:lumOff val="75000"/>
            </a:schemeClr>
          </a:solidFill>
          <a:ln w="57150">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lIns="121920" tIns="60960" rIns="121920" bIns="60960" rtlCol="0" anchor="ct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3600" dirty="0">
                <a:solidFill>
                  <a:schemeClr val="accent1">
                    <a:lumMod val="50000"/>
                  </a:schemeClr>
                </a:solidFill>
                <a:latin typeface="Helvetica" pitchFamily="2" charset="0"/>
              </a:rPr>
              <a:t>7</a:t>
            </a:r>
          </a:p>
        </p:txBody>
      </p:sp>
      <p:sp>
        <p:nvSpPr>
          <p:cNvPr id="53" name="TextBox 1">
            <a:extLst>
              <a:ext uri="{FF2B5EF4-FFF2-40B4-BE49-F238E27FC236}">
                <a16:creationId xmlns:a16="http://schemas.microsoft.com/office/drawing/2014/main" id="{3627002D-D271-208A-93E4-F61BACA6F2B0}"/>
              </a:ext>
            </a:extLst>
          </p:cNvPr>
          <p:cNvSpPr txBox="1"/>
          <p:nvPr/>
        </p:nvSpPr>
        <p:spPr>
          <a:xfrm>
            <a:off x="21650992" y="21331725"/>
            <a:ext cx="5714156"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Threats to Validity</a:t>
            </a:r>
          </a:p>
        </p:txBody>
      </p:sp>
      <p:sp>
        <p:nvSpPr>
          <p:cNvPr id="54" name="TextBox 1">
            <a:extLst>
              <a:ext uri="{FF2B5EF4-FFF2-40B4-BE49-F238E27FC236}">
                <a16:creationId xmlns:a16="http://schemas.microsoft.com/office/drawing/2014/main" id="{F70A3998-4047-4DF6-9142-3D9C057DAD2C}"/>
              </a:ext>
            </a:extLst>
          </p:cNvPr>
          <p:cNvSpPr txBox="1"/>
          <p:nvPr/>
        </p:nvSpPr>
        <p:spPr>
          <a:xfrm>
            <a:off x="20971394" y="27723845"/>
            <a:ext cx="7751767"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Conclusion &amp; Future Work</a:t>
            </a:r>
          </a:p>
        </p:txBody>
      </p:sp>
      <p:sp>
        <p:nvSpPr>
          <p:cNvPr id="55" name="TextBox 1">
            <a:extLst>
              <a:ext uri="{FF2B5EF4-FFF2-40B4-BE49-F238E27FC236}">
                <a16:creationId xmlns:a16="http://schemas.microsoft.com/office/drawing/2014/main" id="{F921A849-DC07-D48D-CF3D-3EB4A56C68AD}"/>
              </a:ext>
            </a:extLst>
          </p:cNvPr>
          <p:cNvSpPr txBox="1"/>
          <p:nvPr/>
        </p:nvSpPr>
        <p:spPr>
          <a:xfrm>
            <a:off x="21198405" y="34745185"/>
            <a:ext cx="7751767"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References</a:t>
            </a:r>
          </a:p>
        </p:txBody>
      </p:sp>
      <p:sp>
        <p:nvSpPr>
          <p:cNvPr id="57" name="TextBox 56">
            <a:extLst>
              <a:ext uri="{FF2B5EF4-FFF2-40B4-BE49-F238E27FC236}">
                <a16:creationId xmlns:a16="http://schemas.microsoft.com/office/drawing/2014/main" id="{CA514C0A-5DDF-21E4-6696-12B6C8B72DEA}"/>
              </a:ext>
            </a:extLst>
          </p:cNvPr>
          <p:cNvSpPr txBox="1"/>
          <p:nvPr/>
        </p:nvSpPr>
        <p:spPr>
          <a:xfrm>
            <a:off x="18704755" y="22277161"/>
            <a:ext cx="13294798" cy="40780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Dataset sampling: due to infrastructure &amp; query-time constraints for “Maven trends” we only analyzed the 1,000 packages with the highest number of dependents</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Semantic versioning compliance the change caused by a release may not be represented according to the versioning convention (i.e. some “patches” may change APIs causing longer adoption times)</a:t>
            </a:r>
          </a:p>
        </p:txBody>
      </p:sp>
      <p:sp>
        <p:nvSpPr>
          <p:cNvPr id="58" name="TextBox 57">
            <a:extLst>
              <a:ext uri="{FF2B5EF4-FFF2-40B4-BE49-F238E27FC236}">
                <a16:creationId xmlns:a16="http://schemas.microsoft.com/office/drawing/2014/main" id="{D5E8EE95-D785-3B2B-E43D-E9F1BE051FBB}"/>
              </a:ext>
            </a:extLst>
          </p:cNvPr>
          <p:cNvSpPr txBox="1"/>
          <p:nvPr/>
        </p:nvSpPr>
        <p:spPr>
          <a:xfrm>
            <a:off x="18704755" y="28476339"/>
            <a:ext cx="13539140" cy="521681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Maintainers of highly-depended packages should expect longer adoption periods for their major releases</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Consumers of highly maintained components should integrate automated dependency update tools</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Minor and patches are adopted at the same rate</a:t>
            </a:r>
          </a:p>
          <a:p>
            <a:pPr marL="1052109" lvl="1"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Tendencies to adopt minor changes?</a:t>
            </a:r>
          </a:p>
          <a:p>
            <a:pPr marL="571500"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Larger semantic version changes correlate to longer adoption lifespans</a:t>
            </a:r>
          </a:p>
          <a:p>
            <a:pPr marL="1052109" lvl="1" indent="-571500">
              <a:buFont typeface="Arial" panose="020B0604020202020204" pitchFamily="34" charset="0"/>
              <a:buChar char="•"/>
            </a:pPr>
            <a:r>
              <a:rPr lang="en-US" sz="3700" dirty="0">
                <a:solidFill>
                  <a:srgbClr val="000000"/>
                </a:solidFill>
                <a:latin typeface="Calibri" panose="020F0502020204030204" pitchFamily="34" charset="0"/>
                <a:cs typeface="Calibri" panose="020F0502020204030204" pitchFamily="34" charset="0"/>
              </a:rPr>
              <a:t>Measuring semantic change size by adoption latency</a:t>
            </a:r>
          </a:p>
        </p:txBody>
      </p:sp>
      <p:sp>
        <p:nvSpPr>
          <p:cNvPr id="60" name="TextBox 59">
            <a:extLst>
              <a:ext uri="{FF2B5EF4-FFF2-40B4-BE49-F238E27FC236}">
                <a16:creationId xmlns:a16="http://schemas.microsoft.com/office/drawing/2014/main" id="{AEF3B80B-0D41-CA26-5E0A-CFBD8E0E0879}"/>
              </a:ext>
            </a:extLst>
          </p:cNvPr>
          <p:cNvSpPr txBox="1"/>
          <p:nvPr/>
        </p:nvSpPr>
        <p:spPr>
          <a:xfrm>
            <a:off x="19029662" y="35790697"/>
            <a:ext cx="12889326" cy="3724096"/>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D. Jaime, J. E. Haddad, and P. </a:t>
            </a:r>
            <a:r>
              <a:rPr lang="en-US" sz="1800" dirty="0" err="1">
                <a:latin typeface="Calibri" panose="020F0502020204030204" pitchFamily="34" charset="0"/>
                <a:cs typeface="Calibri" panose="020F0502020204030204" pitchFamily="34" charset="0"/>
              </a:rPr>
              <a:t>Poizat</a:t>
            </a:r>
            <a:r>
              <a:rPr lang="en-US" sz="1800" dirty="0">
                <a:latin typeface="Calibri" panose="020F0502020204030204" pitchFamily="34" charset="0"/>
                <a:cs typeface="Calibri" panose="020F0502020204030204" pitchFamily="34" charset="0"/>
              </a:rPr>
              <a:t>, “Goblin: A framework for enriching and querying the Maven Central Dependency Graph,” in Proceedings of the 21st International Conference on Mining Software Repositories, ser. MSR ’24. Association for Computing Machinery, 2024, pp. 37–41. [Online]. Available: </a:t>
            </a:r>
            <a:r>
              <a:rPr lang="en-US" sz="1800" dirty="0">
                <a:latin typeface="Calibri" panose="020F0502020204030204" pitchFamily="34" charset="0"/>
                <a:cs typeface="Calibri" panose="020F0502020204030204" pitchFamily="34" charset="0"/>
                <a:hlinkClick r:id="rId9"/>
              </a:rPr>
              <a:t>https://dl.acm.org/doi/10.1145/3643991.3644879</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a:t>
            </a:r>
            <a:r>
              <a:rPr lang="en-US" sz="1800" dirty="0" err="1">
                <a:latin typeface="Calibri" panose="020F0502020204030204" pitchFamily="34" charset="0"/>
                <a:cs typeface="Calibri" panose="020F0502020204030204" pitchFamily="34" charset="0"/>
              </a:rPr>
              <a:t>Tsakpinis</a:t>
            </a:r>
            <a:r>
              <a:rPr lang="en-US" sz="1800" dirty="0">
                <a:latin typeface="Calibri" panose="020F0502020204030204" pitchFamily="34" charset="0"/>
                <a:cs typeface="Calibri" panose="020F0502020204030204" pitchFamily="34" charset="0"/>
              </a:rPr>
              <a:t>, “Analyzing maintenance activities of software libraries,” in Proceedings of the 27th International Conference on Evaluation and Assessment in Software Engineering, ser. EASE ’23. New York, NY, USA: Association for Computing Machinery, 2023, p. 313–318. [Online]. Available: https://</a:t>
            </a:r>
            <a:r>
              <a:rPr lang="en-US" sz="1800" dirty="0" err="1">
                <a:latin typeface="Calibri" panose="020F0502020204030204" pitchFamily="34" charset="0"/>
                <a:cs typeface="Calibri" panose="020F0502020204030204" pitchFamily="34" charset="0"/>
              </a:rPr>
              <a:t>doi.org</a:t>
            </a:r>
            <a:r>
              <a:rPr lang="en-US" sz="1800" dirty="0">
                <a:latin typeface="Calibri" panose="020F0502020204030204" pitchFamily="34" charset="0"/>
                <a:cs typeface="Calibri" panose="020F0502020204030204" pitchFamily="34" charset="0"/>
              </a:rPr>
              <a:t>/10.1145/3593434.3593474</a:t>
            </a:r>
          </a:p>
          <a:p>
            <a:endParaRPr kumimoji="0" lang="en-US" sz="1800" b="0" i="0" u="none" strike="noStrike" kern="1200" cap="none" spc="0" normalizeH="0" baseline="0" noProof="0" dirty="0">
              <a:ln>
                <a:noFill/>
              </a:ln>
              <a:uLnTx/>
              <a:uFillTx/>
              <a:latin typeface="Calibri" panose="020F0502020204030204" pitchFamily="34" charset="0"/>
              <a:cs typeface="Calibri" panose="020F0502020204030204" pitchFamily="34" charset="0"/>
            </a:endParaRPr>
          </a:p>
          <a:p>
            <a:r>
              <a:rPr kumimoji="0" lang="en-US" sz="1800" b="0" i="0" u="none" strike="noStrike" kern="1200" cap="none" spc="0" normalizeH="0" baseline="0" noProof="0" dirty="0">
                <a:ln>
                  <a:noFill/>
                </a:ln>
                <a:uLnTx/>
                <a:uFillTx/>
                <a:latin typeface="Calibri" panose="020F0502020204030204" pitchFamily="34" charset="0"/>
                <a:cs typeface="Calibri" panose="020F0502020204030204" pitchFamily="34" charset="0"/>
              </a:rPr>
              <a:t>H. He, R. He, H. Gu, and M. Zhou, “A large-scale empirical study on Java library migrations: prevalence, trends, and rationales,” in Proceedings of the 29th ACM Joint Meeting on European Software Engineering Conference and Symposium on the Foundations of Software Engineering, ser. ESEC/FSE 2021. New York, NY, USA: Association for Computing Machinery, 2021, pp. 478–490. :</a:t>
            </a:r>
          </a:p>
          <a:p>
            <a:r>
              <a:rPr kumimoji="0" lang="en-US" sz="1800" b="0" i="0" u="none" strike="noStrike" kern="1200" cap="none" spc="0" normalizeH="0" baseline="0" noProof="0" dirty="0">
                <a:ln>
                  <a:noFill/>
                </a:ln>
                <a:uLnTx/>
                <a:uFillTx/>
                <a:latin typeface="Calibri" panose="020F0502020204030204" pitchFamily="34" charset="0"/>
                <a:cs typeface="Calibri" panose="020F0502020204030204" pitchFamily="34" charset="0"/>
              </a:rPr>
              <a:t>https://</a:t>
            </a:r>
            <a:r>
              <a:rPr kumimoji="0" lang="en-US" sz="1800" b="0" i="0" u="none" strike="noStrike" kern="1200" cap="none" spc="0" normalizeH="0" baseline="0" noProof="0" dirty="0" err="1">
                <a:ln>
                  <a:noFill/>
                </a:ln>
                <a:uLnTx/>
                <a:uFillTx/>
                <a:latin typeface="Calibri" panose="020F0502020204030204" pitchFamily="34" charset="0"/>
                <a:cs typeface="Calibri" panose="020F0502020204030204" pitchFamily="34" charset="0"/>
              </a:rPr>
              <a:t>doi.org</a:t>
            </a:r>
            <a:r>
              <a:rPr kumimoji="0" lang="en-US" sz="1800" b="0" i="0" u="none" strike="noStrike" kern="1200" cap="none" spc="0" normalizeH="0" baseline="0" noProof="0" dirty="0">
                <a:ln>
                  <a:noFill/>
                </a:ln>
                <a:uLnTx/>
                <a:uFillTx/>
                <a:latin typeface="Calibri" panose="020F0502020204030204" pitchFamily="34" charset="0"/>
                <a:cs typeface="Calibri" panose="020F0502020204030204" pitchFamily="34" charset="0"/>
              </a:rPr>
              <a:t>/10.1145/3468264.3468571</a:t>
            </a:r>
          </a:p>
          <a:p>
            <a:endParaRPr kumimoji="0" lang="en-US" sz="20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61" name="TextBox 1">
            <a:extLst>
              <a:ext uri="{FF2B5EF4-FFF2-40B4-BE49-F238E27FC236}">
                <a16:creationId xmlns:a16="http://schemas.microsoft.com/office/drawing/2014/main" id="{35EB41F5-CD15-617C-488B-423B9B4DE382}"/>
              </a:ext>
            </a:extLst>
          </p:cNvPr>
          <p:cNvSpPr txBox="1"/>
          <p:nvPr/>
        </p:nvSpPr>
        <p:spPr>
          <a:xfrm>
            <a:off x="909222" y="40588169"/>
            <a:ext cx="3074874" cy="24006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Poster</a:t>
            </a:r>
          </a:p>
          <a:p>
            <a:pPr algn="ctr"/>
            <a:r>
              <a:rPr lang="en-US" sz="5000" b="1" dirty="0">
                <a:solidFill>
                  <a:srgbClr val="000000"/>
                </a:solidFill>
                <a:cs typeface="Calibri"/>
              </a:rPr>
              <a:t>Number</a:t>
            </a:r>
            <a:br>
              <a:rPr lang="en-US" sz="5000" b="1" dirty="0">
                <a:solidFill>
                  <a:srgbClr val="000000"/>
                </a:solidFill>
                <a:cs typeface="Calibri"/>
              </a:rPr>
            </a:br>
            <a:r>
              <a:rPr lang="en-US" sz="5000" b="1" dirty="0">
                <a:solidFill>
                  <a:srgbClr val="000000"/>
                </a:solidFill>
                <a:cs typeface="Calibri"/>
              </a:rPr>
              <a:t>12</a:t>
            </a:r>
          </a:p>
        </p:txBody>
      </p:sp>
      <p:sp>
        <p:nvSpPr>
          <p:cNvPr id="62" name="TextBox 1">
            <a:extLst>
              <a:ext uri="{FF2B5EF4-FFF2-40B4-BE49-F238E27FC236}">
                <a16:creationId xmlns:a16="http://schemas.microsoft.com/office/drawing/2014/main" id="{CE0E2714-7326-4D18-5088-3E925AD46766}"/>
              </a:ext>
            </a:extLst>
          </p:cNvPr>
          <p:cNvSpPr txBox="1"/>
          <p:nvPr/>
        </p:nvSpPr>
        <p:spPr>
          <a:xfrm>
            <a:off x="16037629" y="40588169"/>
            <a:ext cx="7751767"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61217" rtl="0" eaLnBrk="1" latinLnBrk="0" hangingPunct="1">
              <a:defRPr sz="1892" kern="1200">
                <a:solidFill>
                  <a:schemeClr val="tx1"/>
                </a:solidFill>
                <a:latin typeface="+mn-lt"/>
                <a:ea typeface="+mn-ea"/>
                <a:cs typeface="+mn-cs"/>
              </a:defRPr>
            </a:lvl1pPr>
            <a:lvl2pPr marL="480609" algn="l" defTabSz="961217" rtl="0" eaLnBrk="1" latinLnBrk="0" hangingPunct="1">
              <a:defRPr sz="1892" kern="1200">
                <a:solidFill>
                  <a:schemeClr val="tx1"/>
                </a:solidFill>
                <a:latin typeface="+mn-lt"/>
                <a:ea typeface="+mn-ea"/>
                <a:cs typeface="+mn-cs"/>
              </a:defRPr>
            </a:lvl2pPr>
            <a:lvl3pPr marL="961217" algn="l" defTabSz="961217" rtl="0" eaLnBrk="1" latinLnBrk="0" hangingPunct="1">
              <a:defRPr sz="1892" kern="1200">
                <a:solidFill>
                  <a:schemeClr val="tx1"/>
                </a:solidFill>
                <a:latin typeface="+mn-lt"/>
                <a:ea typeface="+mn-ea"/>
                <a:cs typeface="+mn-cs"/>
              </a:defRPr>
            </a:lvl3pPr>
            <a:lvl4pPr marL="1441826" algn="l" defTabSz="961217" rtl="0" eaLnBrk="1" latinLnBrk="0" hangingPunct="1">
              <a:defRPr sz="1892" kern="1200">
                <a:solidFill>
                  <a:schemeClr val="tx1"/>
                </a:solidFill>
                <a:latin typeface="+mn-lt"/>
                <a:ea typeface="+mn-ea"/>
                <a:cs typeface="+mn-cs"/>
              </a:defRPr>
            </a:lvl4pPr>
            <a:lvl5pPr marL="1922435" algn="l" defTabSz="961217" rtl="0" eaLnBrk="1" latinLnBrk="0" hangingPunct="1">
              <a:defRPr sz="1892" kern="1200">
                <a:solidFill>
                  <a:schemeClr val="tx1"/>
                </a:solidFill>
                <a:latin typeface="+mn-lt"/>
                <a:ea typeface="+mn-ea"/>
                <a:cs typeface="+mn-cs"/>
              </a:defRPr>
            </a:lvl5pPr>
            <a:lvl6pPr marL="2403043" algn="l" defTabSz="961217" rtl="0" eaLnBrk="1" latinLnBrk="0" hangingPunct="1">
              <a:defRPr sz="1892" kern="1200">
                <a:solidFill>
                  <a:schemeClr val="tx1"/>
                </a:solidFill>
                <a:latin typeface="+mn-lt"/>
                <a:ea typeface="+mn-ea"/>
                <a:cs typeface="+mn-cs"/>
              </a:defRPr>
            </a:lvl6pPr>
            <a:lvl7pPr marL="2883652" algn="l" defTabSz="961217" rtl="0" eaLnBrk="1" latinLnBrk="0" hangingPunct="1">
              <a:defRPr sz="1892" kern="1200">
                <a:solidFill>
                  <a:schemeClr val="tx1"/>
                </a:solidFill>
                <a:latin typeface="+mn-lt"/>
                <a:ea typeface="+mn-ea"/>
                <a:cs typeface="+mn-cs"/>
              </a:defRPr>
            </a:lvl7pPr>
            <a:lvl8pPr marL="3364260" algn="l" defTabSz="961217" rtl="0" eaLnBrk="1" latinLnBrk="0" hangingPunct="1">
              <a:defRPr sz="1892" kern="1200">
                <a:solidFill>
                  <a:schemeClr val="tx1"/>
                </a:solidFill>
                <a:latin typeface="+mn-lt"/>
                <a:ea typeface="+mn-ea"/>
                <a:cs typeface="+mn-cs"/>
              </a:defRPr>
            </a:lvl8pPr>
            <a:lvl9pPr marL="3844869" algn="l" defTabSz="961217" rtl="0" eaLnBrk="1" latinLnBrk="0" hangingPunct="1">
              <a:defRPr sz="1892" kern="1200">
                <a:solidFill>
                  <a:schemeClr val="tx1"/>
                </a:solidFill>
                <a:latin typeface="+mn-lt"/>
                <a:ea typeface="+mn-ea"/>
                <a:cs typeface="+mn-cs"/>
              </a:defRPr>
            </a:lvl9pPr>
          </a:lstStyle>
          <a:p>
            <a:pPr algn="ctr"/>
            <a:r>
              <a:rPr lang="en-US" sz="5000" b="1" dirty="0">
                <a:solidFill>
                  <a:srgbClr val="000000"/>
                </a:solidFill>
                <a:cs typeface="Calibri"/>
              </a:rPr>
              <a:t>Acknowledgements</a:t>
            </a:r>
          </a:p>
        </p:txBody>
      </p:sp>
      <p:pic>
        <p:nvPicPr>
          <p:cNvPr id="63" name="Graphic 62">
            <a:extLst>
              <a:ext uri="{FF2B5EF4-FFF2-40B4-BE49-F238E27FC236}">
                <a16:creationId xmlns:a16="http://schemas.microsoft.com/office/drawing/2014/main" id="{414403AC-FF97-2982-36CF-56F791EFE48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6388" y="40443634"/>
            <a:ext cx="2286000" cy="2952750"/>
          </a:xfrm>
          <a:prstGeom prst="rect">
            <a:avLst/>
          </a:prstGeom>
        </p:spPr>
      </p:pic>
      <p:sp>
        <p:nvSpPr>
          <p:cNvPr id="66" name="TextBox 65">
            <a:extLst>
              <a:ext uri="{FF2B5EF4-FFF2-40B4-BE49-F238E27FC236}">
                <a16:creationId xmlns:a16="http://schemas.microsoft.com/office/drawing/2014/main" id="{5895F8E7-8B71-F3C2-0080-DE05AE6F9CCC}"/>
              </a:ext>
            </a:extLst>
          </p:cNvPr>
          <p:cNvSpPr txBox="1"/>
          <p:nvPr/>
        </p:nvSpPr>
        <p:spPr>
          <a:xfrm>
            <a:off x="8063282" y="41615538"/>
            <a:ext cx="19686005" cy="1200329"/>
          </a:xfrm>
          <a:prstGeom prst="rect">
            <a:avLst/>
          </a:prstGeom>
          <a:noFill/>
        </p:spPr>
        <p:txBody>
          <a:bodyPr wrap="square" rtlCol="0">
            <a:spAutoFit/>
          </a:bodyPr>
          <a:lstStyle/>
          <a:p>
            <a:r>
              <a:rPr kumimoji="0" lang="en-US" sz="2400" b="0" i="0" u="none" strike="noStrike" kern="1200" cap="none" spc="0" normalizeH="0" baseline="0" noProof="0" dirty="0">
                <a:ln>
                  <a:noFill/>
                </a:ln>
                <a:effectLst/>
                <a:uLnTx/>
                <a:uFillTx/>
                <a:latin typeface="Calibri"/>
                <a:ea typeface="+mn-ea"/>
                <a:cs typeface="Calibri"/>
              </a:rPr>
              <a:t>Thank you to the Wooster Department of Mathematical and Computational Sciences, and the STEM Student Success </a:t>
            </a:r>
            <a:r>
              <a:rPr lang="en-US" sz="2400" dirty="0">
                <a:latin typeface="Calibri"/>
                <a:cs typeface="Calibri"/>
              </a:rPr>
              <a:t>I</a:t>
            </a:r>
            <a:r>
              <a:rPr kumimoji="0" lang="en-US" sz="2400" b="0" i="0" u="none" strike="noStrike" kern="1200" cap="none" spc="0" normalizeH="0" baseline="0" noProof="0" dirty="0" err="1">
                <a:ln>
                  <a:noFill/>
                </a:ln>
                <a:effectLst/>
                <a:uLnTx/>
                <a:uFillTx/>
                <a:latin typeface="Calibri"/>
                <a:ea typeface="+mn-ea"/>
                <a:cs typeface="Calibri"/>
              </a:rPr>
              <a:t>nitiative</a:t>
            </a:r>
            <a:r>
              <a:rPr kumimoji="0" lang="en-US" sz="2400" b="0" i="0" u="none" strike="noStrike" kern="1200" cap="none" spc="0" normalizeH="0" baseline="0" noProof="0" dirty="0">
                <a:ln>
                  <a:noFill/>
                </a:ln>
                <a:effectLst/>
                <a:uLnTx/>
                <a:uFillTx/>
                <a:latin typeface="Calibri"/>
                <a:ea typeface="+mn-ea"/>
                <a:cs typeface="Calibri"/>
              </a:rPr>
              <a:t> at Wooster for supporting  our participation in this conference. Thank you to our third author for graciously encouraging, advising, proof-reading, guiding and otherwise helping us with this project; we would not have our first conference paper without you!</a:t>
            </a:r>
          </a:p>
        </p:txBody>
      </p:sp>
    </p:spTree>
    <p:extLst>
      <p:ext uri="{BB962C8B-B14F-4D97-AF65-F5344CB8AC3E}">
        <p14:creationId xmlns:p14="http://schemas.microsoft.com/office/powerpoint/2010/main" val="707755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799</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Heather Guarnera</dc:creator>
  <cp:lastModifiedBy>Heather Guarnera</cp:lastModifiedBy>
  <cp:revision>1</cp:revision>
  <dcterms:created xsi:type="dcterms:W3CDTF">2025-04-14T18:58:20Z</dcterms:created>
  <dcterms:modified xsi:type="dcterms:W3CDTF">2025-06-30T16:12:28Z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6e8d42-b9a6-4554-b0cc-98af32c6b0e9_Enabled">
    <vt:lpwstr>true</vt:lpwstr>
  </property>
  <property fmtid="{D5CDD505-2E9C-101B-9397-08002B2CF9AE}" pid="3" name="MSIP_Label_b86e8d42-b9a6-4554-b0cc-98af32c6b0e9_SetDate">
    <vt:lpwstr>2025-04-14T20:06:56Z</vt:lpwstr>
  </property>
  <property fmtid="{D5CDD505-2E9C-101B-9397-08002B2CF9AE}" pid="4" name="MSIP_Label_b86e8d42-b9a6-4554-b0cc-98af32c6b0e9_Method">
    <vt:lpwstr>Standard</vt:lpwstr>
  </property>
  <property fmtid="{D5CDD505-2E9C-101B-9397-08002B2CF9AE}" pid="5" name="MSIP_Label_b86e8d42-b9a6-4554-b0cc-98af32c6b0e9_Name">
    <vt:lpwstr>defa4170-0d19-0005-0004-bc88714345d2</vt:lpwstr>
  </property>
  <property fmtid="{D5CDD505-2E9C-101B-9397-08002B2CF9AE}" pid="6" name="MSIP_Label_b86e8d42-b9a6-4554-b0cc-98af32c6b0e9_SiteId">
    <vt:lpwstr>9ef017d9-7f05-4225-9838-f92cff57b7ab</vt:lpwstr>
  </property>
  <property fmtid="{D5CDD505-2E9C-101B-9397-08002B2CF9AE}" pid="7" name="MSIP_Label_b86e8d42-b9a6-4554-b0cc-98af32c6b0e9_ActionId">
    <vt:lpwstr>82a0210b-4b67-4a73-914b-0992a4f12a01</vt:lpwstr>
  </property>
  <property fmtid="{D5CDD505-2E9C-101B-9397-08002B2CF9AE}" pid="8" name="MSIP_Label_b86e8d42-b9a6-4554-b0cc-98af32c6b0e9_ContentBits">
    <vt:lpwstr>0</vt:lpwstr>
  </property>
  <property fmtid="{D5CDD505-2E9C-101B-9397-08002B2CF9AE}" pid="9" name="MSIP_Label_b86e8d42-b9a6-4554-b0cc-98af32c6b0e9_Tag">
    <vt:lpwstr>50, 3, 0, 1</vt:lpwstr>
  </property>
</Properties>
</file>