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249A5-4603-3746-9473-81A86E802B5C}" v="699" dt="2025-04-28T01:59:19.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p:restoredTop sz="90730"/>
  </p:normalViewPr>
  <p:slideViewPr>
    <p:cSldViewPr snapToGrid="0">
      <p:cViewPr varScale="1">
        <p:scale>
          <a:sx n="107" d="100"/>
          <a:sy n="107" d="100"/>
        </p:scale>
        <p:origin x="1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29B1F-A688-ED42-8BDC-C76CF8203E83}" type="datetimeFigureOut">
              <a:rPr lang="en-US" smtClean="0"/>
              <a:t>6/30/25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98D04-6642-EE40-8DF8-A40A83EF050D}" type="slidenum">
              <a:rPr lang="en-US" smtClean="0"/>
              <a:t>‹#›</a:t>
            </a:fld>
            <a:endParaRPr lang="en-US"/>
          </a:p>
        </p:txBody>
      </p:sp>
    </p:spTree>
    <p:extLst>
      <p:ext uri="{BB962C8B-B14F-4D97-AF65-F5344CB8AC3E}">
        <p14:creationId xmlns:p14="http://schemas.microsoft.com/office/powerpoint/2010/main" val="27744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E98D04-6642-EE40-8DF8-A40A83EF050D}" type="slidenum">
              <a:rPr lang="en-US" smtClean="0"/>
              <a:t>4</a:t>
            </a:fld>
            <a:endParaRPr lang="en-US"/>
          </a:p>
        </p:txBody>
      </p:sp>
    </p:spTree>
    <p:extLst>
      <p:ext uri="{BB962C8B-B14F-4D97-AF65-F5344CB8AC3E}">
        <p14:creationId xmlns:p14="http://schemas.microsoft.com/office/powerpoint/2010/main" val="159603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E98D04-6642-EE40-8DF8-A40A83EF050D}" type="slidenum">
              <a:rPr lang="en-US" smtClean="0"/>
              <a:t>6</a:t>
            </a:fld>
            <a:endParaRPr lang="en-US"/>
          </a:p>
        </p:txBody>
      </p:sp>
    </p:spTree>
    <p:extLst>
      <p:ext uri="{BB962C8B-B14F-4D97-AF65-F5344CB8AC3E}">
        <p14:creationId xmlns:p14="http://schemas.microsoft.com/office/powerpoint/2010/main" val="269799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44092-20F7-0742-908C-071B281FCF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A3189D-6DA1-D0CF-E13F-4A6E20B15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9A41B0-2355-69C7-28C4-2B64C78A07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D92D22-1980-CCBF-31EE-47A086F3248C}"/>
              </a:ext>
            </a:extLst>
          </p:cNvPr>
          <p:cNvSpPr>
            <a:spLocks noGrp="1"/>
          </p:cNvSpPr>
          <p:nvPr>
            <p:ph type="sldNum" sz="quarter" idx="5"/>
          </p:nvPr>
        </p:nvSpPr>
        <p:spPr/>
        <p:txBody>
          <a:bodyPr/>
          <a:lstStyle/>
          <a:p>
            <a:fld id="{A7E98D04-6642-EE40-8DF8-A40A83EF050D}" type="slidenum">
              <a:rPr lang="en-US" smtClean="0"/>
              <a:t>8</a:t>
            </a:fld>
            <a:endParaRPr lang="en-US"/>
          </a:p>
        </p:txBody>
      </p:sp>
    </p:spTree>
    <p:extLst>
      <p:ext uri="{BB962C8B-B14F-4D97-AF65-F5344CB8AC3E}">
        <p14:creationId xmlns:p14="http://schemas.microsoft.com/office/powerpoint/2010/main" val="335228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3983-0F29-7A50-6E4C-7DE7FD4792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F34D60-C05A-03DF-29EB-DFA3A54172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96006-C91F-95A6-9587-63CD0A1DCE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2DEB53-54AB-4198-FC88-F2546F8EDA48}"/>
              </a:ext>
            </a:extLst>
          </p:cNvPr>
          <p:cNvSpPr>
            <a:spLocks noGrp="1"/>
          </p:cNvSpPr>
          <p:nvPr>
            <p:ph type="sldNum" sz="quarter" idx="5"/>
          </p:nvPr>
        </p:nvSpPr>
        <p:spPr/>
        <p:txBody>
          <a:bodyPr/>
          <a:lstStyle/>
          <a:p>
            <a:fld id="{A7E98D04-6642-EE40-8DF8-A40A83EF050D}" type="slidenum">
              <a:rPr lang="en-US" smtClean="0"/>
              <a:t>9</a:t>
            </a:fld>
            <a:endParaRPr lang="en-US"/>
          </a:p>
        </p:txBody>
      </p:sp>
    </p:spTree>
    <p:extLst>
      <p:ext uri="{BB962C8B-B14F-4D97-AF65-F5344CB8AC3E}">
        <p14:creationId xmlns:p14="http://schemas.microsoft.com/office/powerpoint/2010/main" val="180777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E777F-8C21-3140-1A98-0AAD6C37375B}"/>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334B716F-7CBC-C638-2848-D55CFDA1EC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B906511-3A3F-D1DC-3AF9-DD05B0ED9BF0}"/>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5" name="Footer Placeholder 4">
            <a:extLst>
              <a:ext uri="{FF2B5EF4-FFF2-40B4-BE49-F238E27FC236}">
                <a16:creationId xmlns:a16="http://schemas.microsoft.com/office/drawing/2014/main" id="{D176859A-A2CF-4EE8-8BD9-00A899EE9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4C801-1284-A952-DBE5-B2350F3E6FC9}"/>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328760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7A5D-5ECE-B9BB-D790-969C74E95CC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787A6E6-51CB-168A-9B88-1B905856C7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2319CD-B686-8F6B-53D7-190D13B126A9}"/>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5" name="Footer Placeholder 4">
            <a:extLst>
              <a:ext uri="{FF2B5EF4-FFF2-40B4-BE49-F238E27FC236}">
                <a16:creationId xmlns:a16="http://schemas.microsoft.com/office/drawing/2014/main" id="{E53DC381-5030-63E8-D1F2-63BC0FCEB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A6DFB-8FD7-01AB-46FA-DACE37AB3249}"/>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67697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12A55-A211-7B11-7FAC-0654DC6179D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2C4981-9A74-3968-1F5C-CBE303EEE5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A95DD65-65CE-692C-7E69-CE2C4FA9EFC3}"/>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5" name="Footer Placeholder 4">
            <a:extLst>
              <a:ext uri="{FF2B5EF4-FFF2-40B4-BE49-F238E27FC236}">
                <a16:creationId xmlns:a16="http://schemas.microsoft.com/office/drawing/2014/main" id="{F51D8013-2816-A324-959E-BECC07FF8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2C011-66FA-9231-C770-43DECDCE6317}"/>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238716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65A-E622-150C-0140-5F1491AD91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7229B6-B042-F077-1035-AD1ADACDF0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C5923D-7A69-FB35-FFF7-C8AAA9D2FF08}"/>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5" name="Footer Placeholder 4">
            <a:extLst>
              <a:ext uri="{FF2B5EF4-FFF2-40B4-BE49-F238E27FC236}">
                <a16:creationId xmlns:a16="http://schemas.microsoft.com/office/drawing/2014/main" id="{F4B74D19-9523-AB3A-4CC7-0C9DBF4CF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518DA-C3DF-078D-570A-C5534800C4F5}"/>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190942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0ED4-9D83-40D3-EE74-590BCDAEBA48}"/>
              </a:ext>
            </a:extLst>
          </p:cNvPr>
          <p:cNvSpPr>
            <a:spLocks noGrp="1"/>
          </p:cNvSpPr>
          <p:nvPr>
            <p:ph type="title" hasCustomPrompt="1"/>
          </p:nvPr>
        </p:nvSpPr>
        <p:spPr>
          <a:xfrm>
            <a:off x="831850" y="1709738"/>
            <a:ext cx="10515600" cy="2852737"/>
          </a:xfrm>
        </p:spPr>
        <p:txBody>
          <a:bodyPr anchor="b"/>
          <a:lstStyle>
            <a:lvl1pPr>
              <a:defRPr sz="6000"/>
            </a:lvl1pPr>
          </a:lstStyle>
          <a:p>
            <a:r>
              <a:rPr lang="en-GB" dirty="0" err="1"/>
              <a:t>Cltick</a:t>
            </a:r>
            <a:r>
              <a:rPr lang="en-GB" dirty="0"/>
              <a:t> to edit Master title style</a:t>
            </a:r>
            <a:endParaRPr lang="en-US" dirty="0"/>
          </a:p>
        </p:txBody>
      </p:sp>
      <p:sp>
        <p:nvSpPr>
          <p:cNvPr id="3" name="Text Placeholder 2">
            <a:extLst>
              <a:ext uri="{FF2B5EF4-FFF2-40B4-BE49-F238E27FC236}">
                <a16:creationId xmlns:a16="http://schemas.microsoft.com/office/drawing/2014/main" id="{3A490859-E23D-A034-70AB-28C55D897D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585803F-48C6-800F-9896-56FC84E150CF}"/>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5" name="Footer Placeholder 4">
            <a:extLst>
              <a:ext uri="{FF2B5EF4-FFF2-40B4-BE49-F238E27FC236}">
                <a16:creationId xmlns:a16="http://schemas.microsoft.com/office/drawing/2014/main" id="{D00EC053-7D61-AEDF-F2F0-1076E76B1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37BE7-177D-3339-F6A5-033161BE755A}"/>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7671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EF53-2B64-B2D6-0F7E-2B21118E8D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79B65A3-8FCB-E5DC-7858-CBEAF9955F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6C5AB5-C6E9-A8F0-1EDB-E545DA4112E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DE21F3B-3D15-825A-1B44-833C8032BBC3}"/>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6" name="Footer Placeholder 5">
            <a:extLst>
              <a:ext uri="{FF2B5EF4-FFF2-40B4-BE49-F238E27FC236}">
                <a16:creationId xmlns:a16="http://schemas.microsoft.com/office/drawing/2014/main" id="{D40B0474-C58F-2DD5-579B-27EAFAA42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78F8C-5BB1-CB4B-1ABA-281650E62E8D}"/>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186145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590A-C195-8ABC-1ED2-06E0F84216B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A22A02-D1CD-7D70-51FF-5A9E624E0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410CC0-EB31-CDC9-06E7-A863742744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D592A7E-00ED-5FA6-A25E-8F9287FA73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622E7D9-75AC-CD60-ED12-80910AC46F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5993195-0449-0EA2-E47F-4F0B6284FD73}"/>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8" name="Footer Placeholder 7">
            <a:extLst>
              <a:ext uri="{FF2B5EF4-FFF2-40B4-BE49-F238E27FC236}">
                <a16:creationId xmlns:a16="http://schemas.microsoft.com/office/drawing/2014/main" id="{67E95E4B-6F15-1EE8-B4CA-5FFDB4971A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F2EBE-93EA-846B-6364-321903666F47}"/>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30984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06EF-E16C-DB79-3B03-2C7254D7CC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8A397E1-7CD6-50E4-EB45-5EE78D018342}"/>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4" name="Footer Placeholder 3">
            <a:extLst>
              <a:ext uri="{FF2B5EF4-FFF2-40B4-BE49-F238E27FC236}">
                <a16:creationId xmlns:a16="http://schemas.microsoft.com/office/drawing/2014/main" id="{F766948B-6DA8-11E1-DE34-74292DE12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3AB4D2-4BDA-7062-8B78-95D7DE4C074D}"/>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1505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43380-3D4A-FC02-168C-70F1EE0F472B}"/>
              </a:ext>
            </a:extLst>
          </p:cNvPr>
          <p:cNvSpPr>
            <a:spLocks noGrp="1"/>
          </p:cNvSpPr>
          <p:nvPr>
            <p:ph type="dt" sz="half" idx="10"/>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fld id="{BD4F455D-FA6C-C34C-9C3A-CCD7E6C2F207}" type="datetimeFigureOut">
              <a:rPr lang="en-US" smtClean="0"/>
              <a:pPr/>
              <a:t>6/30/25</a:t>
            </a:fld>
            <a:endParaRPr lang="en-US" dirty="0"/>
          </a:p>
        </p:txBody>
      </p:sp>
      <p:sp>
        <p:nvSpPr>
          <p:cNvPr id="3" name="Footer Placeholder 2">
            <a:extLst>
              <a:ext uri="{FF2B5EF4-FFF2-40B4-BE49-F238E27FC236}">
                <a16:creationId xmlns:a16="http://schemas.microsoft.com/office/drawing/2014/main" id="{DFD8CCF8-5E85-30F4-B046-D7D963FE93A6}"/>
              </a:ext>
            </a:extLst>
          </p:cNvPr>
          <p:cNvSpPr>
            <a:spLocks noGrp="1"/>
          </p:cNvSpPr>
          <p:nvPr>
            <p:ph type="ftr" sz="quarter" idx="11"/>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4" name="Slide Number Placeholder 3">
            <a:extLst>
              <a:ext uri="{FF2B5EF4-FFF2-40B4-BE49-F238E27FC236}">
                <a16:creationId xmlns:a16="http://schemas.microsoft.com/office/drawing/2014/main" id="{097E4545-F0DE-90A3-DA9D-F5A5F1D86DB9}"/>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147635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C447-7C87-2BF4-2E80-A47B28AB3401}"/>
              </a:ext>
            </a:extLst>
          </p:cNvPr>
          <p:cNvSpPr>
            <a:spLocks noGrp="1"/>
          </p:cNvSpPr>
          <p:nvPr>
            <p:ph type="title" hasCustomPrompt="1"/>
          </p:nvPr>
        </p:nvSpPr>
        <p:spPr>
          <a:xfrm>
            <a:off x="839788" y="457200"/>
            <a:ext cx="3932237" cy="1600200"/>
          </a:xfrm>
        </p:spPr>
        <p:txBody>
          <a:bodyPr anchor="b"/>
          <a:lstStyle>
            <a:lvl1pPr>
              <a:defRPr sz="3200"/>
            </a:lvl1pPr>
          </a:lstStyle>
          <a:p>
            <a:r>
              <a:rPr lang="en-GB" dirty="0"/>
              <a:t>Click to edit Master title stylet</a:t>
            </a:r>
            <a:endParaRPr lang="en-US" dirty="0"/>
          </a:p>
        </p:txBody>
      </p:sp>
      <p:sp>
        <p:nvSpPr>
          <p:cNvPr id="3" name="Content Placeholder 2">
            <a:extLst>
              <a:ext uri="{FF2B5EF4-FFF2-40B4-BE49-F238E27FC236}">
                <a16:creationId xmlns:a16="http://schemas.microsoft.com/office/drawing/2014/main" id="{C6A22D58-776F-E4FC-0334-B5782470E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28058425-A662-5640-E802-4AAB5A3E4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D0923667-A776-B4E2-1632-470A1551BB91}"/>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6" name="Footer Placeholder 5">
            <a:extLst>
              <a:ext uri="{FF2B5EF4-FFF2-40B4-BE49-F238E27FC236}">
                <a16:creationId xmlns:a16="http://schemas.microsoft.com/office/drawing/2014/main" id="{E7E6F682-726A-33C2-36EB-56B223547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0278C-D806-30BD-B355-8D836FCBB905}"/>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191919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FAA0-BA11-AA3F-6C11-92E16DDA2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7C5C462-AEF5-591F-DD22-6405E917E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AF5530-4D8C-DBE8-5068-4E29085D8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DEE486-C8FD-840A-E35F-5EC737FC448D}"/>
              </a:ext>
            </a:extLst>
          </p:cNvPr>
          <p:cNvSpPr>
            <a:spLocks noGrp="1"/>
          </p:cNvSpPr>
          <p:nvPr>
            <p:ph type="dt" sz="half" idx="10"/>
          </p:nvPr>
        </p:nvSpPr>
        <p:spPr/>
        <p:txBody>
          <a:bodyPr/>
          <a:lstStyle/>
          <a:p>
            <a:fld id="{BD4F455D-FA6C-C34C-9C3A-CCD7E6C2F207}" type="datetimeFigureOut">
              <a:rPr lang="en-US" smtClean="0"/>
              <a:t>6/30/25</a:t>
            </a:fld>
            <a:endParaRPr lang="en-US"/>
          </a:p>
        </p:txBody>
      </p:sp>
      <p:sp>
        <p:nvSpPr>
          <p:cNvPr id="6" name="Footer Placeholder 5">
            <a:extLst>
              <a:ext uri="{FF2B5EF4-FFF2-40B4-BE49-F238E27FC236}">
                <a16:creationId xmlns:a16="http://schemas.microsoft.com/office/drawing/2014/main" id="{2CE97685-F166-FFD7-D47B-7092D45AE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0A0AD-0DF4-B759-944C-008C1B79C8E0}"/>
              </a:ext>
            </a:extLst>
          </p:cNvPr>
          <p:cNvSpPr>
            <a:spLocks noGrp="1"/>
          </p:cNvSpPr>
          <p:nvPr>
            <p:ph type="sldNum" sz="quarter" idx="12"/>
          </p:nvPr>
        </p:nvSpPr>
        <p:spPr/>
        <p:txBody>
          <a:bodyPr/>
          <a:lstStyle/>
          <a:p>
            <a:fld id="{9FF9229B-5D4C-9F4E-B498-32D64F38E8A0}" type="slidenum">
              <a:rPr lang="en-US" smtClean="0"/>
              <a:t>‹#›</a:t>
            </a:fld>
            <a:endParaRPr lang="en-US"/>
          </a:p>
        </p:txBody>
      </p:sp>
    </p:spTree>
    <p:extLst>
      <p:ext uri="{BB962C8B-B14F-4D97-AF65-F5344CB8AC3E}">
        <p14:creationId xmlns:p14="http://schemas.microsoft.com/office/powerpoint/2010/main" val="165945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A02E8-84F0-66A2-16AA-555EF67AC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FE8FCF1-DEB5-D8F6-3F79-9EAF91C73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305AB54-FE75-2B75-7D62-B4305F45E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4F455D-FA6C-C34C-9C3A-CCD7E6C2F207}" type="datetimeFigureOut">
              <a:rPr lang="en-US" smtClean="0"/>
              <a:t>6/30/25</a:t>
            </a:fld>
            <a:endParaRPr lang="en-US"/>
          </a:p>
        </p:txBody>
      </p:sp>
      <p:sp>
        <p:nvSpPr>
          <p:cNvPr id="5" name="Footer Placeholder 4">
            <a:extLst>
              <a:ext uri="{FF2B5EF4-FFF2-40B4-BE49-F238E27FC236}">
                <a16:creationId xmlns:a16="http://schemas.microsoft.com/office/drawing/2014/main" id="{7D2C39B2-9DEB-4B30-E838-3014FEE39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6C4168-EB9E-6A05-FE77-805C54E8DF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F9229B-5D4C-9F4E-B498-32D64F38E8A0}" type="slidenum">
              <a:rPr lang="en-US" smtClean="0"/>
              <a:t>‹#›</a:t>
            </a:fld>
            <a:endParaRPr lang="en-US"/>
          </a:p>
        </p:txBody>
      </p:sp>
    </p:spTree>
    <p:extLst>
      <p:ext uri="{BB962C8B-B14F-4D97-AF65-F5344CB8AC3E}">
        <p14:creationId xmlns:p14="http://schemas.microsoft.com/office/powerpoint/2010/main" val="161780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l.acm.org/doi/10.1145/3643991.364487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9C4120A-374D-A7DE-E5E7-2519D73F8240}"/>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Dependency Update Latency in the Maven Software</a:t>
            </a:r>
            <a:br>
              <a:rPr lang="en-US" sz="4800">
                <a:solidFill>
                  <a:srgbClr val="FFFFFF"/>
                </a:solidFill>
              </a:rPr>
            </a:br>
            <a:r>
              <a:rPr lang="en-US" sz="4800">
                <a:solidFill>
                  <a:srgbClr val="FFFFFF"/>
                </a:solidFill>
              </a:rPr>
              <a:t>Ecosystem</a:t>
            </a:r>
          </a:p>
        </p:txBody>
      </p:sp>
      <p:sp>
        <p:nvSpPr>
          <p:cNvPr id="3" name="Subtitle 2">
            <a:extLst>
              <a:ext uri="{FF2B5EF4-FFF2-40B4-BE49-F238E27FC236}">
                <a16:creationId xmlns:a16="http://schemas.microsoft.com/office/drawing/2014/main" id="{12789199-4893-40D5-AEBC-585E0244D2AE}"/>
              </a:ext>
            </a:extLst>
          </p:cNvPr>
          <p:cNvSpPr>
            <a:spLocks noGrp="1"/>
          </p:cNvSpPr>
          <p:nvPr>
            <p:ph type="subTitle" idx="1"/>
          </p:nvPr>
        </p:nvSpPr>
        <p:spPr>
          <a:xfrm>
            <a:off x="1350682" y="4870824"/>
            <a:ext cx="10005951" cy="1458258"/>
          </a:xfrm>
        </p:spPr>
        <p:txBody>
          <a:bodyPr anchor="ctr">
            <a:normAutofit/>
          </a:bodyPr>
          <a:lstStyle/>
          <a:p>
            <a:pPr algn="l"/>
            <a:r>
              <a:rPr lang="en-US"/>
              <a:t>Authors: Baltasar Berretta, Gus Thomas, Heather Guarnera</a:t>
            </a:r>
          </a:p>
        </p:txBody>
      </p:sp>
    </p:spTree>
    <p:extLst>
      <p:ext uri="{BB962C8B-B14F-4D97-AF65-F5344CB8AC3E}">
        <p14:creationId xmlns:p14="http://schemas.microsoft.com/office/powerpoint/2010/main" val="101324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04977-5359-407E-DCA2-B4E575D79B10}"/>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Insights</a:t>
            </a:r>
          </a:p>
        </p:txBody>
      </p:sp>
      <p:pic>
        <p:nvPicPr>
          <p:cNvPr id="5" name="Picture 4">
            <a:extLst>
              <a:ext uri="{FF2B5EF4-FFF2-40B4-BE49-F238E27FC236}">
                <a16:creationId xmlns:a16="http://schemas.microsoft.com/office/drawing/2014/main" id="{229CC34F-17FE-3D89-7E12-AD9DCC64EABC}"/>
              </a:ext>
            </a:extLst>
          </p:cNvPr>
          <p:cNvPicPr>
            <a:picLocks noChangeAspect="1"/>
          </p:cNvPicPr>
          <p:nvPr/>
        </p:nvPicPr>
        <p:blipFill>
          <a:blip r:embed="rId2"/>
          <a:stretch>
            <a:fillRect/>
          </a:stretch>
        </p:blipFill>
        <p:spPr>
          <a:xfrm>
            <a:off x="-4" y="1622745"/>
            <a:ext cx="12192003" cy="1511235"/>
          </a:xfrm>
          <a:prstGeom prst="rect">
            <a:avLst/>
          </a:prstGeom>
        </p:spPr>
      </p:pic>
    </p:spTree>
    <p:extLst>
      <p:ext uri="{BB962C8B-B14F-4D97-AF65-F5344CB8AC3E}">
        <p14:creationId xmlns:p14="http://schemas.microsoft.com/office/powerpoint/2010/main" val="414232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B957D4-31EC-BC13-685B-26BA4EEA2E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D3587A-CF1E-B717-59F2-B6191EC5C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F98756-48BF-C777-125E-F96591600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F9DCD6-E23C-0DFF-023A-25B407C6F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EBB3DB-F66F-7DB3-0236-E3BC80E7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AD7D91-DE6A-1C0E-A8B6-31A83F8596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D64DE-9DAF-C526-389E-F56AAA9EFCED}"/>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Insights</a:t>
            </a:r>
          </a:p>
        </p:txBody>
      </p:sp>
      <p:pic>
        <p:nvPicPr>
          <p:cNvPr id="5" name="Picture 4">
            <a:extLst>
              <a:ext uri="{FF2B5EF4-FFF2-40B4-BE49-F238E27FC236}">
                <a16:creationId xmlns:a16="http://schemas.microsoft.com/office/drawing/2014/main" id="{6F0EBC28-3356-6833-79CB-4E2061E5C6A5}"/>
              </a:ext>
            </a:extLst>
          </p:cNvPr>
          <p:cNvPicPr>
            <a:picLocks noChangeAspect="1"/>
          </p:cNvPicPr>
          <p:nvPr/>
        </p:nvPicPr>
        <p:blipFill>
          <a:blip r:embed="rId2"/>
          <a:stretch>
            <a:fillRect/>
          </a:stretch>
        </p:blipFill>
        <p:spPr>
          <a:xfrm>
            <a:off x="-796709" y="1775644"/>
            <a:ext cx="19782265" cy="2452071"/>
          </a:xfrm>
          <a:prstGeom prst="rect">
            <a:avLst/>
          </a:prstGeom>
        </p:spPr>
      </p:pic>
      <p:sp>
        <p:nvSpPr>
          <p:cNvPr id="4" name="TextBox 3">
            <a:extLst>
              <a:ext uri="{FF2B5EF4-FFF2-40B4-BE49-F238E27FC236}">
                <a16:creationId xmlns:a16="http://schemas.microsoft.com/office/drawing/2014/main" id="{3338C2FA-69F0-4477-AFAE-3F57A4D103A6}"/>
              </a:ext>
            </a:extLst>
          </p:cNvPr>
          <p:cNvSpPr txBox="1"/>
          <p:nvPr/>
        </p:nvSpPr>
        <p:spPr>
          <a:xfrm>
            <a:off x="550844" y="4649118"/>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Major changes are most common (</a:t>
            </a:r>
            <a:r>
              <a:rPr lang="en-US" sz="2500" b="1" dirty="0">
                <a:latin typeface="Helvetica Neue" panose="02000503000000020004" pitchFamily="2" charset="0"/>
                <a:ea typeface="Helvetica Neue" panose="02000503000000020004" pitchFamily="2" charset="0"/>
                <a:cs typeface="Helvetica Neue" panose="02000503000000020004" pitchFamily="2" charset="0"/>
              </a:rPr>
              <a:t>84%</a:t>
            </a:r>
            <a:r>
              <a:rPr lang="en-US" sz="25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6" name="TextBox 5">
            <a:extLst>
              <a:ext uri="{FF2B5EF4-FFF2-40B4-BE49-F238E27FC236}">
                <a16:creationId xmlns:a16="http://schemas.microsoft.com/office/drawing/2014/main" id="{EB56D979-440D-B122-0339-C90A3DC0DA80}"/>
              </a:ext>
            </a:extLst>
          </p:cNvPr>
          <p:cNvSpPr txBox="1"/>
          <p:nvPr/>
        </p:nvSpPr>
        <p:spPr>
          <a:xfrm>
            <a:off x="550844" y="5126172"/>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Have highest # of average dependents (17)</a:t>
            </a:r>
          </a:p>
        </p:txBody>
      </p:sp>
      <p:sp>
        <p:nvSpPr>
          <p:cNvPr id="7" name="TextBox 6">
            <a:extLst>
              <a:ext uri="{FF2B5EF4-FFF2-40B4-BE49-F238E27FC236}">
                <a16:creationId xmlns:a16="http://schemas.microsoft.com/office/drawing/2014/main" id="{CFF2681D-FDC0-1926-FDD9-ED935364FF31}"/>
              </a:ext>
            </a:extLst>
          </p:cNvPr>
          <p:cNvSpPr txBox="1"/>
          <p:nvPr/>
        </p:nvSpPr>
        <p:spPr>
          <a:xfrm>
            <a:off x="550844" y="5603226"/>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And longest average adoption lifespan (34 days)</a:t>
            </a:r>
          </a:p>
        </p:txBody>
      </p:sp>
      <p:sp>
        <p:nvSpPr>
          <p:cNvPr id="9" name="Rectangle 8">
            <a:extLst>
              <a:ext uri="{FF2B5EF4-FFF2-40B4-BE49-F238E27FC236}">
                <a16:creationId xmlns:a16="http://schemas.microsoft.com/office/drawing/2014/main" id="{706D488F-38F1-DA95-F746-1CFB775C2FA2}"/>
              </a:ext>
            </a:extLst>
          </p:cNvPr>
          <p:cNvSpPr/>
          <p:nvPr/>
        </p:nvSpPr>
        <p:spPr>
          <a:xfrm>
            <a:off x="5155894" y="2225408"/>
            <a:ext cx="2247441" cy="194998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3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FE5F5B-0F9B-223C-9FFC-824AA52338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104651-2194-8B74-CFA4-020DB7195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50CEF5-8C11-740F-3FFF-ABDB5A4BA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C5A19B-14BB-1AC8-F03A-CBF0C3B07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64B223-80E8-A23D-5364-D0AFF07F5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1D01E2-E1A1-66A8-0092-BCE324AAE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B3CF3-F3FD-BECB-8533-A2152A9EAF3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Insights</a:t>
            </a:r>
          </a:p>
        </p:txBody>
      </p:sp>
      <p:pic>
        <p:nvPicPr>
          <p:cNvPr id="5" name="Picture 4">
            <a:extLst>
              <a:ext uri="{FF2B5EF4-FFF2-40B4-BE49-F238E27FC236}">
                <a16:creationId xmlns:a16="http://schemas.microsoft.com/office/drawing/2014/main" id="{AAE63BE7-72F1-FFE7-6012-6E1DDC90F741}"/>
              </a:ext>
            </a:extLst>
          </p:cNvPr>
          <p:cNvPicPr>
            <a:picLocks noChangeAspect="1"/>
          </p:cNvPicPr>
          <p:nvPr/>
        </p:nvPicPr>
        <p:blipFill>
          <a:blip r:embed="rId2"/>
          <a:stretch>
            <a:fillRect/>
          </a:stretch>
        </p:blipFill>
        <p:spPr>
          <a:xfrm>
            <a:off x="-3133617" y="1768953"/>
            <a:ext cx="19782265" cy="2452071"/>
          </a:xfrm>
          <a:prstGeom prst="rect">
            <a:avLst/>
          </a:prstGeom>
        </p:spPr>
      </p:pic>
      <p:sp>
        <p:nvSpPr>
          <p:cNvPr id="3" name="Rectangle 2">
            <a:extLst>
              <a:ext uri="{FF2B5EF4-FFF2-40B4-BE49-F238E27FC236}">
                <a16:creationId xmlns:a16="http://schemas.microsoft.com/office/drawing/2014/main" id="{8BE7887F-EB8E-6638-1ACC-28AE500F18C2}"/>
              </a:ext>
            </a:extLst>
          </p:cNvPr>
          <p:cNvSpPr/>
          <p:nvPr/>
        </p:nvSpPr>
        <p:spPr>
          <a:xfrm>
            <a:off x="5233011" y="2225408"/>
            <a:ext cx="2060155" cy="194998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677786-51C6-A4B7-C51D-2376E7E69C87}"/>
              </a:ext>
            </a:extLst>
          </p:cNvPr>
          <p:cNvSpPr txBox="1"/>
          <p:nvPr/>
        </p:nvSpPr>
        <p:spPr>
          <a:xfrm>
            <a:off x="550844" y="4649118"/>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Minor Changes are less common (</a:t>
            </a:r>
            <a:r>
              <a:rPr lang="en-US" sz="2500" b="1" dirty="0">
                <a:latin typeface="Helvetica Neue" panose="02000503000000020004" pitchFamily="2" charset="0"/>
                <a:ea typeface="Helvetica Neue" panose="02000503000000020004" pitchFamily="2" charset="0"/>
                <a:cs typeface="Helvetica Neue" panose="02000503000000020004" pitchFamily="2" charset="0"/>
              </a:rPr>
              <a:t>14%</a:t>
            </a:r>
            <a:r>
              <a:rPr lang="en-US" sz="25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6" name="TextBox 5">
            <a:extLst>
              <a:ext uri="{FF2B5EF4-FFF2-40B4-BE49-F238E27FC236}">
                <a16:creationId xmlns:a16="http://schemas.microsoft.com/office/drawing/2014/main" id="{991BA7AE-2E62-3B7B-E6FC-DE3411555444}"/>
              </a:ext>
            </a:extLst>
          </p:cNvPr>
          <p:cNvSpPr txBox="1"/>
          <p:nvPr/>
        </p:nvSpPr>
        <p:spPr>
          <a:xfrm>
            <a:off x="550844" y="5126172"/>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Have fewer average dependents (8)</a:t>
            </a:r>
          </a:p>
        </p:txBody>
      </p:sp>
      <p:sp>
        <p:nvSpPr>
          <p:cNvPr id="7" name="TextBox 6">
            <a:extLst>
              <a:ext uri="{FF2B5EF4-FFF2-40B4-BE49-F238E27FC236}">
                <a16:creationId xmlns:a16="http://schemas.microsoft.com/office/drawing/2014/main" id="{07D99661-323C-D47D-F09D-A47B38F59059}"/>
              </a:ext>
            </a:extLst>
          </p:cNvPr>
          <p:cNvSpPr txBox="1"/>
          <p:nvPr/>
        </p:nvSpPr>
        <p:spPr>
          <a:xfrm>
            <a:off x="550844" y="5603226"/>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With a shorter average adoption lifespan (25 days)</a:t>
            </a:r>
          </a:p>
        </p:txBody>
      </p:sp>
    </p:spTree>
    <p:extLst>
      <p:ext uri="{BB962C8B-B14F-4D97-AF65-F5344CB8AC3E}">
        <p14:creationId xmlns:p14="http://schemas.microsoft.com/office/powerpoint/2010/main" val="2963829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1477F2-BDFC-27D7-756D-432E33BC643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8A6AB1-6BF9-CF28-D2B4-DACE68653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7681C2-B9C8-7503-1E27-CD13F3505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9A2965-1214-1B6F-75E8-E1EECA637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DA81EF-A660-E902-794A-BAE5EDBEC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FC09617-8F70-27CB-A950-551623089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E3F42-9B78-B532-BD42-AE5F7DF8C7B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Insights</a:t>
            </a:r>
          </a:p>
        </p:txBody>
      </p:sp>
      <p:pic>
        <p:nvPicPr>
          <p:cNvPr id="5" name="Picture 4">
            <a:extLst>
              <a:ext uri="{FF2B5EF4-FFF2-40B4-BE49-F238E27FC236}">
                <a16:creationId xmlns:a16="http://schemas.microsoft.com/office/drawing/2014/main" id="{1F3829DB-3ADC-E8D0-BA40-50C7663DE832}"/>
              </a:ext>
            </a:extLst>
          </p:cNvPr>
          <p:cNvPicPr>
            <a:picLocks noChangeAspect="1"/>
          </p:cNvPicPr>
          <p:nvPr/>
        </p:nvPicPr>
        <p:blipFill>
          <a:blip r:embed="rId2"/>
          <a:stretch>
            <a:fillRect/>
          </a:stretch>
        </p:blipFill>
        <p:spPr>
          <a:xfrm>
            <a:off x="-5127672" y="1768953"/>
            <a:ext cx="19782265" cy="2452071"/>
          </a:xfrm>
          <a:prstGeom prst="rect">
            <a:avLst/>
          </a:prstGeom>
        </p:spPr>
      </p:pic>
      <p:sp>
        <p:nvSpPr>
          <p:cNvPr id="3" name="Rectangle 2">
            <a:extLst>
              <a:ext uri="{FF2B5EF4-FFF2-40B4-BE49-F238E27FC236}">
                <a16:creationId xmlns:a16="http://schemas.microsoft.com/office/drawing/2014/main" id="{32F0B6DE-B311-224E-AE3E-E432F41C3803}"/>
              </a:ext>
            </a:extLst>
          </p:cNvPr>
          <p:cNvSpPr/>
          <p:nvPr/>
        </p:nvSpPr>
        <p:spPr>
          <a:xfrm>
            <a:off x="5233011" y="2225408"/>
            <a:ext cx="2060155" cy="194998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B64C6C-1A18-1733-EF39-01652E9B7936}"/>
              </a:ext>
            </a:extLst>
          </p:cNvPr>
          <p:cNvSpPr txBox="1"/>
          <p:nvPr/>
        </p:nvSpPr>
        <p:spPr>
          <a:xfrm>
            <a:off x="550844" y="4649118"/>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Patch Changes are rarest (</a:t>
            </a:r>
            <a:r>
              <a:rPr lang="en-US" sz="2500" b="1" dirty="0">
                <a:latin typeface="Helvetica Neue" panose="02000503000000020004" pitchFamily="2" charset="0"/>
                <a:ea typeface="Helvetica Neue" panose="02000503000000020004" pitchFamily="2" charset="0"/>
                <a:cs typeface="Helvetica Neue" panose="02000503000000020004" pitchFamily="2" charset="0"/>
              </a:rPr>
              <a:t>2%</a:t>
            </a:r>
            <a:r>
              <a:rPr lang="en-US" sz="25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6" name="TextBox 5">
            <a:extLst>
              <a:ext uri="{FF2B5EF4-FFF2-40B4-BE49-F238E27FC236}">
                <a16:creationId xmlns:a16="http://schemas.microsoft.com/office/drawing/2014/main" id="{C26C3562-3DAF-2F9D-80AC-F00773DCB7B8}"/>
              </a:ext>
            </a:extLst>
          </p:cNvPr>
          <p:cNvSpPr txBox="1"/>
          <p:nvPr/>
        </p:nvSpPr>
        <p:spPr>
          <a:xfrm>
            <a:off x="550844" y="5126172"/>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Have the least amount of dependents (</a:t>
            </a:r>
            <a:r>
              <a:rPr lang="en-US" sz="2500" b="1" dirty="0">
                <a:latin typeface="Helvetica Neue" panose="02000503000000020004" pitchFamily="2" charset="0"/>
                <a:ea typeface="Helvetica Neue" panose="02000503000000020004" pitchFamily="2" charset="0"/>
                <a:cs typeface="Helvetica Neue" panose="02000503000000020004" pitchFamily="2" charset="0"/>
              </a:rPr>
              <a:t>4%</a:t>
            </a:r>
            <a:r>
              <a:rPr lang="en-US" sz="25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 name="TextBox 6">
            <a:extLst>
              <a:ext uri="{FF2B5EF4-FFF2-40B4-BE49-F238E27FC236}">
                <a16:creationId xmlns:a16="http://schemas.microsoft.com/office/drawing/2014/main" id="{1DDF178C-D59F-9E6C-3ADE-B707AA56715F}"/>
              </a:ext>
            </a:extLst>
          </p:cNvPr>
          <p:cNvSpPr txBox="1"/>
          <p:nvPr/>
        </p:nvSpPr>
        <p:spPr>
          <a:xfrm>
            <a:off x="550844" y="5603226"/>
            <a:ext cx="9049264" cy="477054"/>
          </a:xfrm>
          <a:prstGeom prst="rect">
            <a:avLst/>
          </a:prstGeom>
          <a:noFill/>
        </p:spPr>
        <p:txBody>
          <a:bodyPr wrap="square" rtlCol="0">
            <a:spAutoFit/>
          </a:bodyPr>
          <a:lstStyle/>
          <a:p>
            <a:pPr marL="285750" indent="-285750" algn="l">
              <a:buFont typeface="Arial" panose="020B0604020202020204" pitchFamily="34" charset="0"/>
              <a:buChar char="•"/>
            </a:pPr>
            <a:r>
              <a:rPr lang="en-US" sz="2500" dirty="0">
                <a:latin typeface="Helvetica Neue" panose="02000503000000020004" pitchFamily="2" charset="0"/>
                <a:ea typeface="Helvetica Neue" panose="02000503000000020004" pitchFamily="2" charset="0"/>
                <a:cs typeface="Helvetica Neue" panose="02000503000000020004" pitchFamily="2" charset="0"/>
              </a:rPr>
              <a:t>And the shortest adoption lifespan (</a:t>
            </a:r>
            <a:r>
              <a:rPr lang="en-US" sz="2500" b="1" dirty="0">
                <a:latin typeface="Helvetica Neue" panose="02000503000000020004" pitchFamily="2" charset="0"/>
                <a:ea typeface="Helvetica Neue" panose="02000503000000020004" pitchFamily="2" charset="0"/>
                <a:cs typeface="Helvetica Neue" panose="02000503000000020004" pitchFamily="2" charset="0"/>
              </a:rPr>
              <a:t>19 days</a:t>
            </a:r>
            <a:r>
              <a:rPr lang="en-US" sz="25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60307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FA844E-0F3E-1A1C-7140-D815FD6193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028304-0C88-E03A-2989-30138C736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E8CFA9-B900-59DA-3806-80C914AD3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DE2030-1F42-9A3D-BCC2-C12C508F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920E4C-97CE-A4A4-BB5F-847E8499E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78BF0D-7DFA-5E62-AAB4-20FBCB2AC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71125-49DF-B722-1873-EC3B22819C59}"/>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Insights</a:t>
            </a:r>
          </a:p>
        </p:txBody>
      </p:sp>
      <p:pic>
        <p:nvPicPr>
          <p:cNvPr id="5" name="Picture 4">
            <a:extLst>
              <a:ext uri="{FF2B5EF4-FFF2-40B4-BE49-F238E27FC236}">
                <a16:creationId xmlns:a16="http://schemas.microsoft.com/office/drawing/2014/main" id="{464368F4-F191-D06C-AFC8-E3E4240B275F}"/>
              </a:ext>
            </a:extLst>
          </p:cNvPr>
          <p:cNvPicPr>
            <a:picLocks noChangeAspect="1"/>
          </p:cNvPicPr>
          <p:nvPr/>
        </p:nvPicPr>
        <p:blipFill>
          <a:blip r:embed="rId2"/>
          <a:stretch>
            <a:fillRect/>
          </a:stretch>
        </p:blipFill>
        <p:spPr>
          <a:xfrm>
            <a:off x="-7590265" y="1731828"/>
            <a:ext cx="19782265" cy="2452071"/>
          </a:xfrm>
          <a:prstGeom prst="rect">
            <a:avLst/>
          </a:prstGeom>
        </p:spPr>
      </p:pic>
      <p:sp>
        <p:nvSpPr>
          <p:cNvPr id="3" name="Rectangle 2">
            <a:extLst>
              <a:ext uri="{FF2B5EF4-FFF2-40B4-BE49-F238E27FC236}">
                <a16:creationId xmlns:a16="http://schemas.microsoft.com/office/drawing/2014/main" id="{512E76B0-6557-6EFB-7B6E-8542ED45FDFE}"/>
              </a:ext>
            </a:extLst>
          </p:cNvPr>
          <p:cNvSpPr/>
          <p:nvPr/>
        </p:nvSpPr>
        <p:spPr>
          <a:xfrm>
            <a:off x="4879355" y="2181226"/>
            <a:ext cx="2324100" cy="192404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431D98E-A008-D595-3228-B5599B58D838}"/>
              </a:ext>
            </a:extLst>
          </p:cNvPr>
          <p:cNvSpPr txBox="1"/>
          <p:nvPr/>
        </p:nvSpPr>
        <p:spPr>
          <a:xfrm>
            <a:off x="550844" y="4649118"/>
            <a:ext cx="10716706" cy="523220"/>
          </a:xfrm>
          <a:prstGeom prst="rect">
            <a:avLst/>
          </a:prstGeom>
          <a:noFill/>
        </p:spPr>
        <p:txBody>
          <a:bodyPr wrap="square" rtlCol="0">
            <a:spAutoFit/>
          </a:bodyPr>
          <a:lstStyle/>
          <a:p>
            <a:pPr marL="457200" indent="-457200" algn="l">
              <a:buFont typeface="Arial" panose="020B0604020202020204" pitchFamily="34" charset="0"/>
              <a:buChar char="•"/>
            </a:pPr>
            <a:r>
              <a:rPr lang="en-GB" sz="2800" dirty="0"/>
              <a:t>More than one update every 10 days</a:t>
            </a: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A7DBCBA0-5BE1-8340-828A-3631E864ECF1}"/>
              </a:ext>
            </a:extLst>
          </p:cNvPr>
          <p:cNvSpPr txBox="1"/>
          <p:nvPr/>
        </p:nvSpPr>
        <p:spPr>
          <a:xfrm>
            <a:off x="550844" y="5126172"/>
            <a:ext cx="9049264" cy="523220"/>
          </a:xfrm>
          <a:prstGeom prst="rect">
            <a:avLst/>
          </a:prstGeom>
          <a:noFill/>
        </p:spPr>
        <p:txBody>
          <a:bodyPr wrap="square" rtlCol="0">
            <a:spAutoFit/>
          </a:bodyPr>
          <a:lstStyle/>
          <a:p>
            <a:pPr marL="457200" indent="-457200" algn="l">
              <a:buFont typeface="Arial" panose="020B0604020202020204" pitchFamily="34" charset="0"/>
              <a:buChar char="•"/>
            </a:pPr>
            <a:r>
              <a:rPr lang="en-GB" sz="2800" dirty="0"/>
              <a:t>44% of packages are high maintenance</a:t>
            </a: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861A3122-D8A6-EE0A-E2BB-5C406D013D7A}"/>
              </a:ext>
            </a:extLst>
          </p:cNvPr>
          <p:cNvSpPr txBox="1"/>
          <p:nvPr/>
        </p:nvSpPr>
        <p:spPr>
          <a:xfrm>
            <a:off x="550844" y="5603226"/>
            <a:ext cx="9049264" cy="954107"/>
          </a:xfrm>
          <a:prstGeom prst="rect">
            <a:avLst/>
          </a:prstGeom>
          <a:noFill/>
        </p:spPr>
        <p:txBody>
          <a:bodyPr wrap="square" rtlCol="0">
            <a:spAutoFit/>
          </a:bodyPr>
          <a:lstStyle/>
          <a:p>
            <a:pPr marL="457200" indent="-457200">
              <a:buFont typeface="Arial" panose="020B0604020202020204" pitchFamily="34" charset="0"/>
              <a:buChar char="•"/>
            </a:pPr>
            <a:r>
              <a:rPr lang="en-GB" sz="2800" dirty="0"/>
              <a:t>Average 8.58 dependents and 0.36-day adoption lifespan.</a:t>
            </a:r>
          </a:p>
        </p:txBody>
      </p:sp>
    </p:spTree>
    <p:extLst>
      <p:ext uri="{BB962C8B-B14F-4D97-AF65-F5344CB8AC3E}">
        <p14:creationId xmlns:p14="http://schemas.microsoft.com/office/powerpoint/2010/main" val="1355516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1D0555-FF71-859C-8BDA-F5DB98E058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5C81B9-300F-0F4B-1033-99661A90B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407B1B-C102-A56B-6D5C-EACE0F1DD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DF97CB-77B7-4C17-3DA2-F59480877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9E348AB-25E5-A662-1920-8E0283A20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1F1A08-673F-7EF1-7156-038D987A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A1B7D-97ED-2E6A-2EC0-FF714094DAF4}"/>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Insights</a:t>
            </a:r>
          </a:p>
        </p:txBody>
      </p:sp>
      <p:pic>
        <p:nvPicPr>
          <p:cNvPr id="5" name="Picture 4">
            <a:extLst>
              <a:ext uri="{FF2B5EF4-FFF2-40B4-BE49-F238E27FC236}">
                <a16:creationId xmlns:a16="http://schemas.microsoft.com/office/drawing/2014/main" id="{B5A27148-D14C-1679-8B11-F9968AAE05EA}"/>
              </a:ext>
            </a:extLst>
          </p:cNvPr>
          <p:cNvPicPr>
            <a:picLocks noChangeAspect="1"/>
          </p:cNvPicPr>
          <p:nvPr/>
        </p:nvPicPr>
        <p:blipFill>
          <a:blip r:embed="rId2"/>
          <a:stretch>
            <a:fillRect/>
          </a:stretch>
        </p:blipFill>
        <p:spPr>
          <a:xfrm>
            <a:off x="-9891133" y="1731828"/>
            <a:ext cx="19782265" cy="2452071"/>
          </a:xfrm>
          <a:prstGeom prst="rect">
            <a:avLst/>
          </a:prstGeom>
        </p:spPr>
      </p:pic>
      <p:sp>
        <p:nvSpPr>
          <p:cNvPr id="3" name="Rectangle 2">
            <a:extLst>
              <a:ext uri="{FF2B5EF4-FFF2-40B4-BE49-F238E27FC236}">
                <a16:creationId xmlns:a16="http://schemas.microsoft.com/office/drawing/2014/main" id="{43B2F8C0-92F4-E9D0-1346-C8DD2F5BDFE1}"/>
              </a:ext>
            </a:extLst>
          </p:cNvPr>
          <p:cNvSpPr/>
          <p:nvPr/>
        </p:nvSpPr>
        <p:spPr>
          <a:xfrm>
            <a:off x="4879355" y="2181226"/>
            <a:ext cx="2324100" cy="192404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4A2E258-7DF7-DBC5-9F72-1868B2686A1C}"/>
              </a:ext>
            </a:extLst>
          </p:cNvPr>
          <p:cNvSpPr txBox="1"/>
          <p:nvPr/>
        </p:nvSpPr>
        <p:spPr>
          <a:xfrm>
            <a:off x="550844" y="4649118"/>
            <a:ext cx="10716706"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One update every 10 to 100 days.</a:t>
            </a:r>
          </a:p>
        </p:txBody>
      </p:sp>
      <p:sp>
        <p:nvSpPr>
          <p:cNvPr id="6" name="TextBox 5">
            <a:extLst>
              <a:ext uri="{FF2B5EF4-FFF2-40B4-BE49-F238E27FC236}">
                <a16:creationId xmlns:a16="http://schemas.microsoft.com/office/drawing/2014/main" id="{6178B3E7-31CE-96F4-1427-60E060096234}"/>
              </a:ext>
            </a:extLst>
          </p:cNvPr>
          <p:cNvSpPr txBox="1"/>
          <p:nvPr/>
        </p:nvSpPr>
        <p:spPr>
          <a:xfrm>
            <a:off x="550844" y="5126172"/>
            <a:ext cx="9049264"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4% of packages are medium maintenance.</a:t>
            </a:r>
          </a:p>
        </p:txBody>
      </p:sp>
      <p:sp>
        <p:nvSpPr>
          <p:cNvPr id="7" name="TextBox 6">
            <a:extLst>
              <a:ext uri="{FF2B5EF4-FFF2-40B4-BE49-F238E27FC236}">
                <a16:creationId xmlns:a16="http://schemas.microsoft.com/office/drawing/2014/main" id="{8D75767A-E325-7EA0-9E1B-86E4F34A3B5C}"/>
              </a:ext>
            </a:extLst>
          </p:cNvPr>
          <p:cNvSpPr txBox="1"/>
          <p:nvPr/>
        </p:nvSpPr>
        <p:spPr>
          <a:xfrm>
            <a:off x="550844" y="5603226"/>
            <a:ext cx="9049264"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Average 19 dependents and 40-day adoption lifespan.</a:t>
            </a:r>
          </a:p>
        </p:txBody>
      </p:sp>
    </p:spTree>
    <p:extLst>
      <p:ext uri="{BB962C8B-B14F-4D97-AF65-F5344CB8AC3E}">
        <p14:creationId xmlns:p14="http://schemas.microsoft.com/office/powerpoint/2010/main" val="414693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A3896D-ED20-BE2F-4814-2F56DDCB54A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5E51D4-35A2-AFEC-B08E-3B1984CC0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952EA2-100F-F8AB-E1E3-4CF3F2155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BAD4F5-92F2-E7B6-3E4B-5D66F2BE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F7BAA2F-E44F-873A-CBC5-B32395995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BF71BD-1960-8ABF-E88D-511627F20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4EFAC-9671-7B8F-A970-BBEF55B77CDC}"/>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Insights</a:t>
            </a:r>
          </a:p>
        </p:txBody>
      </p:sp>
      <p:pic>
        <p:nvPicPr>
          <p:cNvPr id="5" name="Picture 4">
            <a:extLst>
              <a:ext uri="{FF2B5EF4-FFF2-40B4-BE49-F238E27FC236}">
                <a16:creationId xmlns:a16="http://schemas.microsoft.com/office/drawing/2014/main" id="{07562062-4A4E-1771-7970-344D7E204EA7}"/>
              </a:ext>
            </a:extLst>
          </p:cNvPr>
          <p:cNvPicPr>
            <a:picLocks noChangeAspect="1"/>
          </p:cNvPicPr>
          <p:nvPr/>
        </p:nvPicPr>
        <p:blipFill>
          <a:blip r:embed="rId2"/>
          <a:stretch>
            <a:fillRect/>
          </a:stretch>
        </p:blipFill>
        <p:spPr>
          <a:xfrm>
            <a:off x="-12360013" y="1731828"/>
            <a:ext cx="19782265" cy="2452071"/>
          </a:xfrm>
          <a:prstGeom prst="rect">
            <a:avLst/>
          </a:prstGeom>
        </p:spPr>
      </p:pic>
      <p:sp>
        <p:nvSpPr>
          <p:cNvPr id="3" name="Rectangle 2">
            <a:extLst>
              <a:ext uri="{FF2B5EF4-FFF2-40B4-BE49-F238E27FC236}">
                <a16:creationId xmlns:a16="http://schemas.microsoft.com/office/drawing/2014/main" id="{F218FDD8-B2C0-EDE0-0F98-6312CD839F9E}"/>
              </a:ext>
            </a:extLst>
          </p:cNvPr>
          <p:cNvSpPr/>
          <p:nvPr/>
        </p:nvSpPr>
        <p:spPr>
          <a:xfrm>
            <a:off x="4879355" y="2181226"/>
            <a:ext cx="2324100" cy="192404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F60048F-C98B-8108-6FC6-88C5EB73457B}"/>
              </a:ext>
            </a:extLst>
          </p:cNvPr>
          <p:cNvSpPr txBox="1"/>
          <p:nvPr/>
        </p:nvSpPr>
        <p:spPr>
          <a:xfrm>
            <a:off x="550844" y="4649118"/>
            <a:ext cx="10716706"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Fewer than one update every 100 days</a:t>
            </a:r>
          </a:p>
        </p:txBody>
      </p:sp>
      <p:sp>
        <p:nvSpPr>
          <p:cNvPr id="6" name="TextBox 5">
            <a:extLst>
              <a:ext uri="{FF2B5EF4-FFF2-40B4-BE49-F238E27FC236}">
                <a16:creationId xmlns:a16="http://schemas.microsoft.com/office/drawing/2014/main" id="{F2731DA2-9129-A8CF-C48C-F63FB3CE3AE4}"/>
              </a:ext>
            </a:extLst>
          </p:cNvPr>
          <p:cNvSpPr txBox="1"/>
          <p:nvPr/>
        </p:nvSpPr>
        <p:spPr>
          <a:xfrm>
            <a:off x="550844" y="5126172"/>
            <a:ext cx="9049264"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52% of packages are low maintenance</a:t>
            </a:r>
          </a:p>
        </p:txBody>
      </p:sp>
      <p:sp>
        <p:nvSpPr>
          <p:cNvPr id="7" name="TextBox 6">
            <a:extLst>
              <a:ext uri="{FF2B5EF4-FFF2-40B4-BE49-F238E27FC236}">
                <a16:creationId xmlns:a16="http://schemas.microsoft.com/office/drawing/2014/main" id="{5F23E76A-72A3-AD98-259A-FE23785793F9}"/>
              </a:ext>
            </a:extLst>
          </p:cNvPr>
          <p:cNvSpPr txBox="1"/>
          <p:nvPr/>
        </p:nvSpPr>
        <p:spPr>
          <a:xfrm>
            <a:off x="550844" y="5603226"/>
            <a:ext cx="9049264"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Average 22 dependents and 60-day adoption lifespan</a:t>
            </a:r>
          </a:p>
        </p:txBody>
      </p:sp>
    </p:spTree>
    <p:extLst>
      <p:ext uri="{BB962C8B-B14F-4D97-AF65-F5344CB8AC3E}">
        <p14:creationId xmlns:p14="http://schemas.microsoft.com/office/powerpoint/2010/main" val="651799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801276-FF9F-C495-4818-2738757D75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BA7994-167C-AFAC-B04A-67B606D53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556688-20D5-A259-F36F-ACCBC1FB0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079268-D3C5-44AB-D594-CADC82F6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A24455-672A-C294-6D89-E9D826CC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55119CC-0299-A79C-CDA0-F2965EA5B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DD683-176A-6A40-74AC-162DB4F033E6}"/>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Maven Trends</a:t>
            </a:r>
          </a:p>
        </p:txBody>
      </p:sp>
      <p:pic>
        <p:nvPicPr>
          <p:cNvPr id="3" name="Picture 2" descr="A graph of adoption latency&#10;&#10;AI-generated content may be incorrect.">
            <a:extLst>
              <a:ext uri="{FF2B5EF4-FFF2-40B4-BE49-F238E27FC236}">
                <a16:creationId xmlns:a16="http://schemas.microsoft.com/office/drawing/2014/main" id="{83FB8264-E008-66BA-7789-08D40F22E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514" y="2002139"/>
            <a:ext cx="8848968" cy="3728498"/>
          </a:xfrm>
          <a:prstGeom prst="rect">
            <a:avLst/>
          </a:prstGeom>
        </p:spPr>
      </p:pic>
      <p:sp>
        <p:nvSpPr>
          <p:cNvPr id="6" name="TextBox 5">
            <a:extLst>
              <a:ext uri="{FF2B5EF4-FFF2-40B4-BE49-F238E27FC236}">
                <a16:creationId xmlns:a16="http://schemas.microsoft.com/office/drawing/2014/main" id="{F3A7A81D-87A7-F105-5CA7-D55D0E4C9DD5}"/>
              </a:ext>
            </a:extLst>
          </p:cNvPr>
          <p:cNvSpPr txBox="1"/>
          <p:nvPr/>
        </p:nvSpPr>
        <p:spPr>
          <a:xfrm>
            <a:off x="3047080" y="5971153"/>
            <a:ext cx="6097836" cy="646331"/>
          </a:xfrm>
          <a:prstGeom prst="rect">
            <a:avLst/>
          </a:prstGeom>
          <a:noFill/>
        </p:spPr>
        <p:txBody>
          <a:bodyPr wrap="square">
            <a:spAutoFit/>
          </a:bodyPr>
          <a:lstStyle/>
          <a:p>
            <a:r>
              <a:rPr lang="en-US" sz="1800" b="1" dirty="0">
                <a:solidFill>
                  <a:srgbClr val="000000"/>
                </a:solidFill>
                <a:latin typeface="Calibri" panose="020F0502020204030204" pitchFamily="34" charset="0"/>
                <a:cs typeface="Calibri" panose="020F0502020204030204" pitchFamily="34" charset="0"/>
              </a:rPr>
              <a:t>Adoption Latencies</a:t>
            </a:r>
          </a:p>
          <a:p>
            <a:r>
              <a:rPr lang="en-US" sz="1800" dirty="0">
                <a:solidFill>
                  <a:srgbClr val="000000"/>
                </a:solidFill>
                <a:latin typeface="Calibri" panose="020F0502020204030204" pitchFamily="34" charset="0"/>
                <a:cs typeface="Calibri" panose="020F0502020204030204" pitchFamily="34" charset="0"/>
              </a:rPr>
              <a:t>Time between first and last adoption of a package</a:t>
            </a:r>
          </a:p>
        </p:txBody>
      </p:sp>
      <p:sp>
        <p:nvSpPr>
          <p:cNvPr id="7" name="TextBox 6">
            <a:extLst>
              <a:ext uri="{FF2B5EF4-FFF2-40B4-BE49-F238E27FC236}">
                <a16:creationId xmlns:a16="http://schemas.microsoft.com/office/drawing/2014/main" id="{48A342DD-C10A-D275-AE94-6C58E656795C}"/>
              </a:ext>
            </a:extLst>
          </p:cNvPr>
          <p:cNvSpPr txBox="1"/>
          <p:nvPr/>
        </p:nvSpPr>
        <p:spPr>
          <a:xfrm>
            <a:off x="872381" y="1851835"/>
            <a:ext cx="10447233" cy="400110"/>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Figure 1: P</a:t>
            </a:r>
            <a:r>
              <a:rPr lang="en-US" sz="2000" dirty="0">
                <a:latin typeface="Calibri" panose="020F0502020204030204" pitchFamily="34" charset="0"/>
                <a:cs typeface="Calibri" panose="020F0502020204030204" pitchFamily="34" charset="0"/>
              </a:rPr>
              <a:t>robability distribution of adoption lifespan across a sample of Maven packages (N=1,000)</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499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B912CB-4FBA-0BE6-2967-8478C9473C1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EB616E-FE67-0EBB-3483-142D5B984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5CFD85-69AA-88C7-975A-C4A455B79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197145-8B05-EC88-3EBE-A97B6304F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5547BF-39D8-F519-ADFF-AF961770B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D13CFC9-894C-E897-89B0-0FED29962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5C763-F081-0780-5834-C53221CEA8D5}"/>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Maven Trends</a:t>
            </a:r>
          </a:p>
        </p:txBody>
      </p:sp>
      <p:pic>
        <p:nvPicPr>
          <p:cNvPr id="3" name="Picture 2" descr="A graph of adoption latency&#10;&#10;AI-generated content may be incorrect.">
            <a:extLst>
              <a:ext uri="{FF2B5EF4-FFF2-40B4-BE49-F238E27FC236}">
                <a16:creationId xmlns:a16="http://schemas.microsoft.com/office/drawing/2014/main" id="{39A5074B-ED2A-E1D0-62C7-01C5E94AE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514" y="2002139"/>
            <a:ext cx="8848968" cy="3728498"/>
          </a:xfrm>
          <a:prstGeom prst="rect">
            <a:avLst/>
          </a:prstGeom>
        </p:spPr>
      </p:pic>
      <p:sp>
        <p:nvSpPr>
          <p:cNvPr id="4" name="Rectangle: Rounded Corners 30">
            <a:extLst>
              <a:ext uri="{FF2B5EF4-FFF2-40B4-BE49-F238E27FC236}">
                <a16:creationId xmlns:a16="http://schemas.microsoft.com/office/drawing/2014/main" id="{A133DA39-473C-2810-B64C-8A1949DEF6BD}"/>
              </a:ext>
            </a:extLst>
          </p:cNvPr>
          <p:cNvSpPr/>
          <p:nvPr/>
        </p:nvSpPr>
        <p:spPr>
          <a:xfrm>
            <a:off x="3084931" y="5940400"/>
            <a:ext cx="6022133" cy="69924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Modal adoption latency  ~ 2 years</a:t>
            </a:r>
          </a:p>
        </p:txBody>
      </p:sp>
      <p:sp>
        <p:nvSpPr>
          <p:cNvPr id="5" name="TextBox 4">
            <a:extLst>
              <a:ext uri="{FF2B5EF4-FFF2-40B4-BE49-F238E27FC236}">
                <a16:creationId xmlns:a16="http://schemas.microsoft.com/office/drawing/2014/main" id="{DBC46DC1-4D1E-08E7-C3FA-EC9A77C539B1}"/>
              </a:ext>
            </a:extLst>
          </p:cNvPr>
          <p:cNvSpPr txBox="1"/>
          <p:nvPr/>
        </p:nvSpPr>
        <p:spPr>
          <a:xfrm>
            <a:off x="872381" y="1851835"/>
            <a:ext cx="10447233" cy="400110"/>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Figure 1: P</a:t>
            </a:r>
            <a:r>
              <a:rPr lang="en-US" sz="2000" dirty="0">
                <a:latin typeface="Calibri" panose="020F0502020204030204" pitchFamily="34" charset="0"/>
                <a:cs typeface="Calibri" panose="020F0502020204030204" pitchFamily="34" charset="0"/>
              </a:rPr>
              <a:t>robability distribution of adoption lifespan across a sample of Maven packages (N=1,000)</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666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A6011-9000-32F0-7BE0-0C9A98AAD67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692D05-4C95-F7D0-DA4C-63F95705C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0ADD70-9860-BAD6-3972-D6768BD35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F8DFB8-F7B8-19FE-5F10-E074F6436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B70CA6-A0D2-D097-8668-135CB0D6D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0132DF-1484-CB80-9477-1ADFEA227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427EF-A743-D94C-CBF6-D7295F2C625F}"/>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Maven Trends</a:t>
            </a:r>
          </a:p>
        </p:txBody>
      </p:sp>
      <p:sp>
        <p:nvSpPr>
          <p:cNvPr id="4" name="Rectangle: Rounded Corners 30">
            <a:extLst>
              <a:ext uri="{FF2B5EF4-FFF2-40B4-BE49-F238E27FC236}">
                <a16:creationId xmlns:a16="http://schemas.microsoft.com/office/drawing/2014/main" id="{4378D0D5-0D2C-DD63-75EE-464FB562DBBC}"/>
              </a:ext>
            </a:extLst>
          </p:cNvPr>
          <p:cNvSpPr/>
          <p:nvPr/>
        </p:nvSpPr>
        <p:spPr>
          <a:xfrm>
            <a:off x="297441" y="5805102"/>
            <a:ext cx="6022133" cy="69924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dirty="0">
                <a:latin typeface="Calibri" panose="020F0502020204030204" pitchFamily="34" charset="0"/>
                <a:cs typeface="Calibri" panose="020F0502020204030204" pitchFamily="34" charset="0"/>
              </a:rPr>
              <a:t>Number of dependents is exponentially distributed</a:t>
            </a:r>
          </a:p>
        </p:txBody>
      </p:sp>
      <p:sp>
        <p:nvSpPr>
          <p:cNvPr id="5" name="TextBox 4">
            <a:extLst>
              <a:ext uri="{FF2B5EF4-FFF2-40B4-BE49-F238E27FC236}">
                <a16:creationId xmlns:a16="http://schemas.microsoft.com/office/drawing/2014/main" id="{290FF4E3-77B0-DBD2-6B9A-C54983289676}"/>
              </a:ext>
            </a:extLst>
          </p:cNvPr>
          <p:cNvSpPr txBox="1"/>
          <p:nvPr/>
        </p:nvSpPr>
        <p:spPr>
          <a:xfrm>
            <a:off x="360219" y="1851835"/>
            <a:ext cx="11554690" cy="400110"/>
          </a:xfrm>
          <a:prstGeom prst="rect">
            <a:avLst/>
          </a:prstGeom>
          <a:noFill/>
        </p:spPr>
        <p:txBody>
          <a:bodyPr wrap="square" rtlCol="0">
            <a:spAutoFit/>
          </a:bodyPr>
          <a:lstStyle/>
          <a:p>
            <a:pPr algn="just"/>
            <a:r>
              <a:rPr lang="en-US" sz="2000" b="1" dirty="0">
                <a:latin typeface="Calibri" panose="020F0502020204030204" pitchFamily="34" charset="0"/>
                <a:cs typeface="Calibri" panose="020F0502020204030204" pitchFamily="34" charset="0"/>
              </a:rPr>
              <a:t>Figure 2</a:t>
            </a:r>
            <a:r>
              <a:rPr lang="en-US" sz="2000" dirty="0">
                <a:latin typeface="Calibri" panose="020F0502020204030204" pitchFamily="34" charset="0"/>
                <a:cs typeface="Calibri" panose="020F0502020204030204" pitchFamily="34" charset="0"/>
              </a:rPr>
              <a:t>: Probability distribution of number of dependents across a sample of Maven packages (N=1,000)</a:t>
            </a:r>
          </a:p>
        </p:txBody>
      </p:sp>
      <p:pic>
        <p:nvPicPr>
          <p:cNvPr id="6" name="Picture 5" descr="A graph with numbers and text&#10;&#10;AI-generated content may be incorrect.">
            <a:extLst>
              <a:ext uri="{FF2B5EF4-FFF2-40B4-BE49-F238E27FC236}">
                <a16:creationId xmlns:a16="http://schemas.microsoft.com/office/drawing/2014/main" id="{2B8DBEDB-913E-53DB-0F8D-30BCBB8DD5CA}"/>
              </a:ext>
            </a:extLst>
          </p:cNvPr>
          <p:cNvPicPr>
            <a:picLocks noChangeAspect="1"/>
          </p:cNvPicPr>
          <p:nvPr/>
        </p:nvPicPr>
        <p:blipFill>
          <a:blip r:embed="rId2">
            <a:extLst>
              <a:ext uri="{28A0092B-C50C-407E-A947-70E740481C1C}">
                <a14:useLocalDpi xmlns:a14="http://schemas.microsoft.com/office/drawing/2010/main" val="0"/>
              </a:ext>
            </a:extLst>
          </a:blip>
          <a:srcRect t="-6313" r="7481" b="-1"/>
          <a:stretch/>
        </p:blipFill>
        <p:spPr>
          <a:xfrm>
            <a:off x="2639118" y="2104027"/>
            <a:ext cx="6913758" cy="3347422"/>
          </a:xfrm>
          <a:prstGeom prst="rect">
            <a:avLst/>
          </a:prstGeom>
        </p:spPr>
      </p:pic>
      <p:sp>
        <p:nvSpPr>
          <p:cNvPr id="7" name="TextBox 6">
            <a:extLst>
              <a:ext uri="{FF2B5EF4-FFF2-40B4-BE49-F238E27FC236}">
                <a16:creationId xmlns:a16="http://schemas.microsoft.com/office/drawing/2014/main" id="{DED0E22B-EF0A-9C00-7F90-417F34B74FEB}"/>
              </a:ext>
            </a:extLst>
          </p:cNvPr>
          <p:cNvSpPr txBox="1"/>
          <p:nvPr/>
        </p:nvSpPr>
        <p:spPr>
          <a:xfrm>
            <a:off x="6479450" y="5897772"/>
            <a:ext cx="5552674" cy="923330"/>
          </a:xfrm>
          <a:prstGeom prst="rect">
            <a:avLst/>
          </a:prstGeom>
          <a:noFill/>
        </p:spPr>
        <p:txBody>
          <a:bodyPr wrap="none" rtlCol="0">
            <a:spAutoFit/>
          </a:bodyPr>
          <a:lstStyle/>
          <a:p>
            <a:r>
              <a:rPr lang="en-US" sz="1800" b="1" dirty="0">
                <a:solidFill>
                  <a:srgbClr val="000000"/>
                </a:solidFill>
                <a:latin typeface="Calibri" panose="020F0502020204030204" pitchFamily="34" charset="0"/>
                <a:cs typeface="Calibri" panose="020F0502020204030204" pitchFamily="34" charset="0"/>
              </a:rPr>
              <a:t>Number of Dependents</a:t>
            </a:r>
          </a:p>
          <a:p>
            <a:r>
              <a:rPr lang="en-US" sz="1800" dirty="0">
                <a:solidFill>
                  <a:srgbClr val="000000"/>
                </a:solidFill>
                <a:latin typeface="Calibri" panose="020F0502020204030204" pitchFamily="34" charset="0"/>
                <a:cs typeface="Calibri" panose="020F0502020204030204" pitchFamily="34" charset="0"/>
              </a:rPr>
              <a:t>Total number of releases that are dependent on a project</a:t>
            </a:r>
          </a:p>
          <a:p>
            <a:pPr algn="l"/>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88009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3BD8-3674-1583-AE30-3B429B0B2DD9}"/>
              </a:ext>
            </a:extLst>
          </p:cNvPr>
          <p:cNvSpPr>
            <a:spLocks noGrp="1"/>
          </p:cNvSpPr>
          <p:nvPr>
            <p:ph type="title"/>
          </p:nvPr>
        </p:nvSpPr>
        <p:spPr/>
        <p:txBody>
          <a:bodyPr/>
          <a:lstStyle/>
          <a:p>
            <a:r>
              <a:rPr lang="en-US" b="1" dirty="0"/>
              <a:t>Context</a:t>
            </a:r>
          </a:p>
        </p:txBody>
      </p:sp>
      <p:sp>
        <p:nvSpPr>
          <p:cNvPr id="3" name="Content Placeholder 2">
            <a:extLst>
              <a:ext uri="{FF2B5EF4-FFF2-40B4-BE49-F238E27FC236}">
                <a16:creationId xmlns:a16="http://schemas.microsoft.com/office/drawing/2014/main" id="{27ED4E47-5209-FDA9-1CED-A87613CAA426}"/>
              </a:ext>
            </a:extLst>
          </p:cNvPr>
          <p:cNvSpPr>
            <a:spLocks noGrp="1"/>
          </p:cNvSpPr>
          <p:nvPr>
            <p:ph idx="1"/>
          </p:nvPr>
        </p:nvSpPr>
        <p:spPr>
          <a:xfrm>
            <a:off x="838200" y="1825625"/>
            <a:ext cx="10515600" cy="565035"/>
          </a:xfrm>
        </p:spPr>
        <p:txBody>
          <a:bodyPr>
            <a:noAutofit/>
          </a:bodyPr>
          <a:lstStyle/>
          <a:p>
            <a:pPr marL="0" indent="0">
              <a:buNone/>
            </a:pPr>
            <a:r>
              <a:rPr lang="en-US" sz="2800" dirty="0">
                <a:latin typeface="Calibri" panose="020F0502020204030204" pitchFamily="34" charset="0"/>
                <a:ea typeface="Calibri"/>
                <a:cs typeface="Calibri" panose="020F0502020204030204" pitchFamily="34" charset="0"/>
              </a:rPr>
              <a:t>Regular dependency updates protect dependent software components</a:t>
            </a:r>
            <a:endParaRPr lang="en-US" dirty="0"/>
          </a:p>
        </p:txBody>
      </p:sp>
      <p:sp>
        <p:nvSpPr>
          <p:cNvPr id="4" name="Content Placeholder 2">
            <a:extLst>
              <a:ext uri="{FF2B5EF4-FFF2-40B4-BE49-F238E27FC236}">
                <a16:creationId xmlns:a16="http://schemas.microsoft.com/office/drawing/2014/main" id="{B353E5BD-1FE1-4E4D-3568-E9D697B4F535}"/>
              </a:ext>
            </a:extLst>
          </p:cNvPr>
          <p:cNvSpPr txBox="1">
            <a:spLocks/>
          </p:cNvSpPr>
          <p:nvPr/>
        </p:nvSpPr>
        <p:spPr>
          <a:xfrm>
            <a:off x="838200" y="2605709"/>
            <a:ext cx="10515600" cy="565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ea typeface="Calibri"/>
                <a:cs typeface="Calibri" panose="020F0502020204030204" pitchFamily="34" charset="0"/>
              </a:rPr>
              <a:t>U</a:t>
            </a:r>
            <a:r>
              <a:rPr lang="en-US" sz="2800" dirty="0">
                <a:latin typeface="Calibri" panose="020F0502020204030204" pitchFamily="34" charset="0"/>
                <a:ea typeface="Calibri"/>
                <a:cs typeface="Calibri" panose="020F0502020204030204" pitchFamily="34" charset="0"/>
              </a:rPr>
              <a:t>pstream bugs</a:t>
            </a:r>
            <a:endParaRPr lang="en-US" dirty="0"/>
          </a:p>
        </p:txBody>
      </p:sp>
      <p:pic>
        <p:nvPicPr>
          <p:cNvPr id="1026" name="Picture 2" descr="22,200+ Software Bug Icon Stock Illustrations, Royalty-Free Vector Graphics  &amp; Clip Art - iStock">
            <a:extLst>
              <a:ext uri="{FF2B5EF4-FFF2-40B4-BE49-F238E27FC236}">
                <a16:creationId xmlns:a16="http://schemas.microsoft.com/office/drawing/2014/main" id="{C404CACB-28CC-D1F7-CBDE-5D0DC9AFFE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5" t="7149" r="5556" b="5323"/>
          <a:stretch/>
        </p:blipFill>
        <p:spPr bwMode="auto">
          <a:xfrm>
            <a:off x="3511643" y="2411861"/>
            <a:ext cx="787062" cy="78008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9EBD56A-63E8-0C2A-A7F6-F8B6719DB045}"/>
              </a:ext>
            </a:extLst>
          </p:cNvPr>
          <p:cNvSpPr txBox="1">
            <a:spLocks/>
          </p:cNvSpPr>
          <p:nvPr/>
        </p:nvSpPr>
        <p:spPr>
          <a:xfrm>
            <a:off x="838200" y="3429000"/>
            <a:ext cx="10515600" cy="565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latin typeface="Calibri" panose="020F0502020204030204" pitchFamily="34" charset="0"/>
                <a:ea typeface="Calibri"/>
                <a:cs typeface="Calibri" panose="020F0502020204030204" pitchFamily="34" charset="0"/>
              </a:rPr>
              <a:t>Security vulnerabilities</a:t>
            </a:r>
            <a:endParaRPr lang="en-US" dirty="0"/>
          </a:p>
        </p:txBody>
      </p:sp>
      <p:pic>
        <p:nvPicPr>
          <p:cNvPr id="1028" name="Picture 4" descr="Vulnerability - Free security icons">
            <a:extLst>
              <a:ext uri="{FF2B5EF4-FFF2-40B4-BE49-F238E27FC236}">
                <a16:creationId xmlns:a16="http://schemas.microsoft.com/office/drawing/2014/main" id="{6382EDD2-EFB0-3415-8568-6CA790BF0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190" y="3191945"/>
            <a:ext cx="826052" cy="8260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3CD9622-F11E-46A9-0286-3B1FC0490958}"/>
              </a:ext>
            </a:extLst>
          </p:cNvPr>
          <p:cNvSpPr txBox="1">
            <a:spLocks/>
          </p:cNvSpPr>
          <p:nvPr/>
        </p:nvSpPr>
        <p:spPr>
          <a:xfrm>
            <a:off x="838200" y="4252290"/>
            <a:ext cx="10515600" cy="565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ea typeface="Calibri"/>
                <a:cs typeface="Calibri" panose="020F0502020204030204" pitchFamily="34" charset="0"/>
              </a:rPr>
              <a:t>P</a:t>
            </a:r>
            <a:r>
              <a:rPr lang="en-US" sz="2800" dirty="0">
                <a:latin typeface="Calibri" panose="020F0502020204030204" pitchFamily="34" charset="0"/>
                <a:ea typeface="Calibri"/>
                <a:cs typeface="Calibri" panose="020F0502020204030204" pitchFamily="34" charset="0"/>
              </a:rPr>
              <a:t>oor Code Quality</a:t>
            </a:r>
            <a:endParaRPr lang="en-US" dirty="0"/>
          </a:p>
        </p:txBody>
      </p:sp>
      <p:pic>
        <p:nvPicPr>
          <p:cNvPr id="1030" name="Picture 6" descr="Code Quality Icons - Free SVG &amp; PNG Code Quality Images - Noun Project">
            <a:extLst>
              <a:ext uri="{FF2B5EF4-FFF2-40B4-BE49-F238E27FC236}">
                <a16:creationId xmlns:a16="http://schemas.microsoft.com/office/drawing/2014/main" id="{2479C715-09EE-8690-C633-9CBE32E3CD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382" y="4052841"/>
            <a:ext cx="826052" cy="82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8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7CF02-7BAB-952D-32C3-96FD0BABAA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B7F56-74EB-DFFB-C843-9B2FA2EB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C49515-46B5-3DA6-5F60-8E2AB9E49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1D747-47D4-E833-92D2-F2B08C3EB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76729F-D013-B30B-C35C-87058DF5D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75DD6-8B30-F961-9DA8-F999A5B8F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92B98-E573-DB17-1284-325657FDEA33}"/>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Maven Trends</a:t>
            </a:r>
          </a:p>
        </p:txBody>
      </p:sp>
      <p:sp>
        <p:nvSpPr>
          <p:cNvPr id="4" name="Rectangle: Rounded Corners 30">
            <a:extLst>
              <a:ext uri="{FF2B5EF4-FFF2-40B4-BE49-F238E27FC236}">
                <a16:creationId xmlns:a16="http://schemas.microsoft.com/office/drawing/2014/main" id="{5ED1C4A3-2871-AC1C-98E2-7B7DA1E7A54E}"/>
              </a:ext>
            </a:extLst>
          </p:cNvPr>
          <p:cNvSpPr/>
          <p:nvPr/>
        </p:nvSpPr>
        <p:spPr>
          <a:xfrm>
            <a:off x="297441" y="5805102"/>
            <a:ext cx="6022133" cy="69924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panose="020F0502020204030204" pitchFamily="34" charset="0"/>
                <a:cs typeface="Calibri" panose="020F0502020204030204" pitchFamily="34" charset="0"/>
              </a:rPr>
              <a:t>Adoption latency is loosely correlated with number of dependents</a:t>
            </a:r>
          </a:p>
        </p:txBody>
      </p:sp>
      <p:sp>
        <p:nvSpPr>
          <p:cNvPr id="5" name="TextBox 4">
            <a:extLst>
              <a:ext uri="{FF2B5EF4-FFF2-40B4-BE49-F238E27FC236}">
                <a16:creationId xmlns:a16="http://schemas.microsoft.com/office/drawing/2014/main" id="{89B69AAB-0453-43B1-0270-800F4AD03CA2}"/>
              </a:ext>
            </a:extLst>
          </p:cNvPr>
          <p:cNvSpPr txBox="1"/>
          <p:nvPr/>
        </p:nvSpPr>
        <p:spPr>
          <a:xfrm>
            <a:off x="318655" y="1851835"/>
            <a:ext cx="11554690" cy="400110"/>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Figure 4: </a:t>
            </a:r>
            <a:r>
              <a:rPr lang="en-US" sz="2000" dirty="0">
                <a:latin typeface="Calibri" panose="020F0502020204030204" pitchFamily="34" charset="0"/>
                <a:cs typeface="Calibri" panose="020F0502020204030204" pitchFamily="34" charset="0"/>
              </a:rPr>
              <a:t>Logarithm of dependent number as a function of the logarithm of adoption lifespan</a:t>
            </a:r>
            <a:endParaRPr lang="en-US" sz="20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379BC4D-039F-14D2-1FC0-11ADEEFCF9AF}"/>
              </a:ext>
            </a:extLst>
          </p:cNvPr>
          <p:cNvSpPr txBox="1"/>
          <p:nvPr/>
        </p:nvSpPr>
        <p:spPr>
          <a:xfrm>
            <a:off x="6479450" y="5897772"/>
            <a:ext cx="5505290" cy="923330"/>
          </a:xfrm>
          <a:prstGeom prst="rect">
            <a:avLst/>
          </a:prstGeom>
          <a:noFill/>
        </p:spPr>
        <p:txBody>
          <a:bodyPr wrap="none" rtlCol="0">
            <a:spAutoFit/>
          </a:bodyPr>
          <a:lstStyle/>
          <a:p>
            <a:r>
              <a:rPr lang="en-US" sz="1800" b="1" dirty="0">
                <a:solidFill>
                  <a:srgbClr val="000000"/>
                </a:solidFill>
                <a:latin typeface="Calibri" panose="020F0502020204030204" pitchFamily="34" charset="0"/>
                <a:cs typeface="Calibri" panose="020F0502020204030204" pitchFamily="34" charset="0"/>
              </a:rPr>
              <a:t>Dependent-Latency Correlation</a:t>
            </a:r>
          </a:p>
          <a:p>
            <a:r>
              <a:rPr lang="en-US" sz="1800" dirty="0">
                <a:solidFill>
                  <a:srgbClr val="000000"/>
                </a:solidFill>
                <a:latin typeface="Calibri" panose="020F0502020204030204" pitchFamily="34" charset="0"/>
                <a:cs typeface="Calibri" panose="020F0502020204030204" pitchFamily="34" charset="0"/>
              </a:rPr>
              <a:t>Number of dependents as a function of adoption latency</a:t>
            </a:r>
          </a:p>
          <a:p>
            <a:endParaRPr lang="en-US" sz="1800" dirty="0">
              <a:solidFill>
                <a:srgbClr val="000000"/>
              </a:solidFill>
              <a:latin typeface="Calibri" panose="020F0502020204030204" pitchFamily="34" charset="0"/>
              <a:cs typeface="Calibri" panose="020F0502020204030204" pitchFamily="34" charset="0"/>
            </a:endParaRPr>
          </a:p>
        </p:txBody>
      </p:sp>
      <p:pic>
        <p:nvPicPr>
          <p:cNvPr id="3" name="Picture 2" descr="A graph with blue dots&#10;&#10;AI-generated content may be incorrect.">
            <a:extLst>
              <a:ext uri="{FF2B5EF4-FFF2-40B4-BE49-F238E27FC236}">
                <a16:creationId xmlns:a16="http://schemas.microsoft.com/office/drawing/2014/main" id="{4F3EEA75-BA5A-0102-268A-8E613F280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620" y="2399852"/>
            <a:ext cx="7730761" cy="3257343"/>
          </a:xfrm>
          <a:prstGeom prst="rect">
            <a:avLst/>
          </a:prstGeom>
        </p:spPr>
      </p:pic>
    </p:spTree>
    <p:extLst>
      <p:ext uri="{BB962C8B-B14F-4D97-AF65-F5344CB8AC3E}">
        <p14:creationId xmlns:p14="http://schemas.microsoft.com/office/powerpoint/2010/main" val="130298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DB85E0-D4C2-BCF6-1DC6-9CF67EC0FEB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196581-7395-A500-7283-8558EDA3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6BD0A7-4D6D-4D40-C0F9-7899DE649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C0DE5D-F9D2-BB44-9B20-EE14CC346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349E7BF-1822-F755-28BE-2E38C9598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513660-E822-C755-F45E-4FD03BE79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46392-61AA-FB1E-7359-3CD2B48C7917}"/>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Threats to Validity</a:t>
            </a:r>
          </a:p>
        </p:txBody>
      </p:sp>
      <p:sp>
        <p:nvSpPr>
          <p:cNvPr id="4" name="Rectangle: Rounded Corners 30">
            <a:extLst>
              <a:ext uri="{FF2B5EF4-FFF2-40B4-BE49-F238E27FC236}">
                <a16:creationId xmlns:a16="http://schemas.microsoft.com/office/drawing/2014/main" id="{7F47C9D1-F47D-BCA3-D176-BC0D985AE823}"/>
              </a:ext>
            </a:extLst>
          </p:cNvPr>
          <p:cNvSpPr/>
          <p:nvPr/>
        </p:nvSpPr>
        <p:spPr>
          <a:xfrm>
            <a:off x="318656" y="2560007"/>
            <a:ext cx="5226400" cy="287338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Calibri" panose="020F0502020204030204" pitchFamily="34" charset="0"/>
                <a:cs typeface="Calibri" panose="020F0502020204030204" pitchFamily="34" charset="0"/>
              </a:rPr>
              <a:t>Dataset sampling</a:t>
            </a:r>
            <a:r>
              <a:rPr lang="en-US" sz="2400" dirty="0">
                <a:solidFill>
                  <a:schemeClr val="bg1"/>
                </a:solidFill>
                <a:latin typeface="Calibri" panose="020F0502020204030204" pitchFamily="34" charset="0"/>
                <a:cs typeface="Calibri" panose="020F0502020204030204" pitchFamily="34" charset="0"/>
              </a:rPr>
              <a:t>: due to infrastructure &amp; query-time constraints for “Maven trends” we only analyzed the 1,000 packages with the highest number of dependents</a:t>
            </a:r>
          </a:p>
        </p:txBody>
      </p:sp>
      <p:sp>
        <p:nvSpPr>
          <p:cNvPr id="6" name="Rectangle: Rounded Corners 30">
            <a:extLst>
              <a:ext uri="{FF2B5EF4-FFF2-40B4-BE49-F238E27FC236}">
                <a16:creationId xmlns:a16="http://schemas.microsoft.com/office/drawing/2014/main" id="{CDF391AF-A05E-79C9-7CAB-A73C20769FB8}"/>
              </a:ext>
            </a:extLst>
          </p:cNvPr>
          <p:cNvSpPr/>
          <p:nvPr/>
        </p:nvSpPr>
        <p:spPr>
          <a:xfrm>
            <a:off x="6646946" y="2566373"/>
            <a:ext cx="5232648" cy="287338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Calibri" panose="020F0502020204030204" pitchFamily="34" charset="0"/>
                <a:cs typeface="Calibri" panose="020F0502020204030204" pitchFamily="34" charset="0"/>
              </a:rPr>
              <a:t>Semantic versioning </a:t>
            </a:r>
            <a:r>
              <a:rPr lang="en-US" sz="2400" dirty="0">
                <a:solidFill>
                  <a:schemeClr val="bg1"/>
                </a:solidFill>
                <a:latin typeface="Calibri" panose="020F0502020204030204" pitchFamily="34" charset="0"/>
                <a:cs typeface="Calibri" panose="020F0502020204030204" pitchFamily="34" charset="0"/>
              </a:rPr>
              <a:t>compliance the change caused by a release may not be represented according to the versioning convention (i.e. some “patches” may change APIs causing longer adoption times)</a:t>
            </a:r>
          </a:p>
        </p:txBody>
      </p:sp>
    </p:spTree>
    <p:extLst>
      <p:ext uri="{BB962C8B-B14F-4D97-AF65-F5344CB8AC3E}">
        <p14:creationId xmlns:p14="http://schemas.microsoft.com/office/powerpoint/2010/main" val="394764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E021F6-C86B-1F41-3D1C-4915A2AD446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95521D5-D02D-F8E2-C45D-2CAF78EE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3E54DE-7D89-4B94-80C4-35528137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8F32ED-49E6-9C55-2982-DBD5924F9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D70815-6632-CF68-6C10-8B4EAFC5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E26620-2CE6-D60C-DA0F-AC0442F04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2A253-6C36-1672-1773-2BEE87A32BED}"/>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cs typeface="Calibri"/>
              </a:rPr>
              <a:t>Conclusion &amp; Future Work</a:t>
            </a:r>
          </a:p>
        </p:txBody>
      </p:sp>
      <p:sp>
        <p:nvSpPr>
          <p:cNvPr id="3" name="TextBox 2">
            <a:extLst>
              <a:ext uri="{FF2B5EF4-FFF2-40B4-BE49-F238E27FC236}">
                <a16:creationId xmlns:a16="http://schemas.microsoft.com/office/drawing/2014/main" id="{820B1E93-3C3E-BB87-A88E-7077C25A9403}"/>
              </a:ext>
            </a:extLst>
          </p:cNvPr>
          <p:cNvSpPr txBox="1"/>
          <p:nvPr/>
        </p:nvSpPr>
        <p:spPr>
          <a:xfrm>
            <a:off x="596348" y="2156409"/>
            <a:ext cx="10972799" cy="861774"/>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rgbClr val="000000"/>
                </a:solidFill>
                <a:latin typeface="Calibri" panose="020F0502020204030204" pitchFamily="34" charset="0"/>
                <a:cs typeface="Calibri" panose="020F0502020204030204" pitchFamily="34" charset="0"/>
              </a:rPr>
              <a:t>Maintainers of highly-depended packages should expect longer adoption periods for their major releases</a:t>
            </a:r>
          </a:p>
        </p:txBody>
      </p:sp>
      <p:sp>
        <p:nvSpPr>
          <p:cNvPr id="7" name="TextBox 6">
            <a:extLst>
              <a:ext uri="{FF2B5EF4-FFF2-40B4-BE49-F238E27FC236}">
                <a16:creationId xmlns:a16="http://schemas.microsoft.com/office/drawing/2014/main" id="{142209F3-E6DC-620B-2692-F5219A40F11A}"/>
              </a:ext>
            </a:extLst>
          </p:cNvPr>
          <p:cNvSpPr txBox="1"/>
          <p:nvPr/>
        </p:nvSpPr>
        <p:spPr>
          <a:xfrm>
            <a:off x="596347" y="3018183"/>
            <a:ext cx="10972799" cy="861774"/>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rgbClr val="000000"/>
                </a:solidFill>
                <a:latin typeface="Calibri" panose="020F0502020204030204" pitchFamily="34" charset="0"/>
                <a:cs typeface="Calibri" panose="020F0502020204030204" pitchFamily="34" charset="0"/>
              </a:rPr>
              <a:t>Consumers of highly maintained components should integrate automated dependency update tools</a:t>
            </a:r>
          </a:p>
        </p:txBody>
      </p:sp>
      <p:sp>
        <p:nvSpPr>
          <p:cNvPr id="9" name="TextBox 8">
            <a:extLst>
              <a:ext uri="{FF2B5EF4-FFF2-40B4-BE49-F238E27FC236}">
                <a16:creationId xmlns:a16="http://schemas.microsoft.com/office/drawing/2014/main" id="{7D984C90-3B28-0B5C-449D-6DB8CB15EA6E}"/>
              </a:ext>
            </a:extLst>
          </p:cNvPr>
          <p:cNvSpPr txBox="1"/>
          <p:nvPr/>
        </p:nvSpPr>
        <p:spPr>
          <a:xfrm>
            <a:off x="545823" y="3987977"/>
            <a:ext cx="10972799"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rgbClr val="000000"/>
                </a:solidFill>
                <a:latin typeface="Calibri" panose="020F0502020204030204" pitchFamily="34" charset="0"/>
                <a:cs typeface="Calibri" panose="020F0502020204030204" pitchFamily="34" charset="0"/>
              </a:rPr>
              <a:t>Minor and patches are adopted at the same rate</a:t>
            </a:r>
          </a:p>
        </p:txBody>
      </p:sp>
      <p:sp>
        <p:nvSpPr>
          <p:cNvPr id="17" name="TextBox 16">
            <a:extLst>
              <a:ext uri="{FF2B5EF4-FFF2-40B4-BE49-F238E27FC236}">
                <a16:creationId xmlns:a16="http://schemas.microsoft.com/office/drawing/2014/main" id="{06543A16-AEC9-7EE3-08E2-5279C93A88C8}"/>
              </a:ext>
            </a:extLst>
          </p:cNvPr>
          <p:cNvSpPr txBox="1"/>
          <p:nvPr/>
        </p:nvSpPr>
        <p:spPr>
          <a:xfrm>
            <a:off x="882512" y="4465031"/>
            <a:ext cx="10972799"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rgbClr val="000000"/>
                </a:solidFill>
                <a:latin typeface="Calibri" panose="020F0502020204030204" pitchFamily="34" charset="0"/>
                <a:cs typeface="Calibri" panose="020F0502020204030204" pitchFamily="34" charset="0"/>
              </a:rPr>
              <a:t>Tendencies to adopt minor changes?</a:t>
            </a:r>
          </a:p>
        </p:txBody>
      </p:sp>
      <p:sp>
        <p:nvSpPr>
          <p:cNvPr id="18" name="TextBox 17">
            <a:extLst>
              <a:ext uri="{FF2B5EF4-FFF2-40B4-BE49-F238E27FC236}">
                <a16:creationId xmlns:a16="http://schemas.microsoft.com/office/drawing/2014/main" id="{4DC06F42-1D7E-186D-A653-13FFF9BD7E5A}"/>
              </a:ext>
            </a:extLst>
          </p:cNvPr>
          <p:cNvSpPr txBox="1"/>
          <p:nvPr/>
        </p:nvSpPr>
        <p:spPr>
          <a:xfrm>
            <a:off x="459350" y="4942085"/>
            <a:ext cx="10972799"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rgbClr val="000000"/>
                </a:solidFill>
                <a:latin typeface="Calibri" panose="020F0502020204030204" pitchFamily="34" charset="0"/>
                <a:cs typeface="Calibri" panose="020F0502020204030204" pitchFamily="34" charset="0"/>
              </a:rPr>
              <a:t>Larger semantic version changes correlate to longer adoption lifespans</a:t>
            </a:r>
          </a:p>
        </p:txBody>
      </p:sp>
      <p:sp>
        <p:nvSpPr>
          <p:cNvPr id="19" name="TextBox 18">
            <a:extLst>
              <a:ext uri="{FF2B5EF4-FFF2-40B4-BE49-F238E27FC236}">
                <a16:creationId xmlns:a16="http://schemas.microsoft.com/office/drawing/2014/main" id="{CF4A22C6-E536-6E40-80FC-3C736CF1D101}"/>
              </a:ext>
            </a:extLst>
          </p:cNvPr>
          <p:cNvSpPr txBox="1"/>
          <p:nvPr/>
        </p:nvSpPr>
        <p:spPr>
          <a:xfrm>
            <a:off x="833174" y="5456107"/>
            <a:ext cx="10972799"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rgbClr val="000000"/>
                </a:solidFill>
                <a:latin typeface="Calibri" panose="020F0502020204030204" pitchFamily="34" charset="0"/>
                <a:cs typeface="Calibri" panose="020F0502020204030204" pitchFamily="34" charset="0"/>
              </a:rPr>
              <a:t>Measuring semantic change size by adoption latency</a:t>
            </a:r>
          </a:p>
        </p:txBody>
      </p:sp>
    </p:spTree>
    <p:extLst>
      <p:ext uri="{BB962C8B-B14F-4D97-AF65-F5344CB8AC3E}">
        <p14:creationId xmlns:p14="http://schemas.microsoft.com/office/powerpoint/2010/main" val="63600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543F77-7CB6-CCD6-1337-D158DF76703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660C61-73FC-81DA-4A1C-710A26A7B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D7FCF6-89E1-2BF8-81CA-2F87A4F33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08B174-0717-05B4-DFDB-14C6825DC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76CC3B-FA8E-DE5E-C3D0-78D806C21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667516-458F-7016-2A80-6884AC5D5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0A518-E03F-ED47-8CC2-5403A48F56EC}"/>
              </a:ext>
            </a:extLst>
          </p:cNvPr>
          <p:cNvSpPr>
            <a:spLocks noGrp="1"/>
          </p:cNvSpPr>
          <p:nvPr>
            <p:ph type="title"/>
          </p:nvPr>
        </p:nvSpPr>
        <p:spPr>
          <a:xfrm>
            <a:off x="1371599" y="294538"/>
            <a:ext cx="9895951" cy="1033669"/>
          </a:xfrm>
        </p:spPr>
        <p:txBody>
          <a:bodyPr>
            <a:normAutofit/>
          </a:bodyPr>
          <a:lstStyle/>
          <a:p>
            <a:pPr algn="ctr"/>
            <a:r>
              <a:rPr lang="en-US" sz="4000" b="1" dirty="0">
                <a:solidFill>
                  <a:schemeClr val="bg1"/>
                </a:solidFill>
                <a:cs typeface="Calibri"/>
              </a:rPr>
              <a:t>References</a:t>
            </a:r>
          </a:p>
        </p:txBody>
      </p:sp>
      <p:sp>
        <p:nvSpPr>
          <p:cNvPr id="3" name="TextBox 2">
            <a:extLst>
              <a:ext uri="{FF2B5EF4-FFF2-40B4-BE49-F238E27FC236}">
                <a16:creationId xmlns:a16="http://schemas.microsoft.com/office/drawing/2014/main" id="{0D111D6E-6F76-8F72-DDB0-931C15B02540}"/>
              </a:ext>
            </a:extLst>
          </p:cNvPr>
          <p:cNvSpPr txBox="1"/>
          <p:nvPr/>
        </p:nvSpPr>
        <p:spPr>
          <a:xfrm>
            <a:off x="596348" y="2567226"/>
            <a:ext cx="10972799" cy="3093154"/>
          </a:xfrm>
          <a:prstGeom prst="rect">
            <a:avLst/>
          </a:prstGeom>
          <a:noFill/>
        </p:spPr>
        <p:txBody>
          <a:bodyPr wrap="square" rtlCol="0">
            <a:spAutoFit/>
          </a:bodyPr>
          <a:lstStyle/>
          <a:p>
            <a:r>
              <a:rPr lang="en-US" sz="1500" dirty="0">
                <a:latin typeface="Calibri" panose="020F0502020204030204" pitchFamily="34" charset="0"/>
                <a:cs typeface="Calibri" panose="020F0502020204030204" pitchFamily="34" charset="0"/>
              </a:rPr>
              <a:t>D. Jaime, J. E. Haddad, and P. </a:t>
            </a:r>
            <a:r>
              <a:rPr lang="en-US" sz="1500" dirty="0" err="1">
                <a:latin typeface="Calibri" panose="020F0502020204030204" pitchFamily="34" charset="0"/>
                <a:cs typeface="Calibri" panose="020F0502020204030204" pitchFamily="34" charset="0"/>
              </a:rPr>
              <a:t>Poizat</a:t>
            </a:r>
            <a:r>
              <a:rPr lang="en-US" sz="1500" dirty="0">
                <a:latin typeface="Calibri" panose="020F0502020204030204" pitchFamily="34" charset="0"/>
                <a:cs typeface="Calibri" panose="020F0502020204030204" pitchFamily="34" charset="0"/>
              </a:rPr>
              <a:t>, “Goblin: A framework for enriching and querying the Maven Central Dependency Graph,” in Proceedings of the 21st International Conference on Mining Software Repositories, ser. MSR ’24. Association for Computing Machinery, 2024, pp. 37–41. [Online]. Available: </a:t>
            </a:r>
            <a:r>
              <a:rPr lang="en-US" sz="1500" dirty="0">
                <a:latin typeface="Calibri" panose="020F0502020204030204" pitchFamily="34" charset="0"/>
                <a:cs typeface="Calibri" panose="020F0502020204030204" pitchFamily="34" charset="0"/>
                <a:hlinkClick r:id="rId2"/>
              </a:rPr>
              <a:t>https://dl.acm.org/doi/10.1145/3643991.3644879</a:t>
            </a:r>
            <a:endParaRPr lang="en-US" sz="1500" dirty="0">
              <a:latin typeface="Calibri" panose="020F0502020204030204" pitchFamily="34" charset="0"/>
              <a:cs typeface="Calibri" panose="020F0502020204030204" pitchFamily="34" charset="0"/>
            </a:endParaRPr>
          </a:p>
          <a:p>
            <a:endParaRPr lang="en-US" sz="1500" dirty="0">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rPr>
              <a:t>A. </a:t>
            </a:r>
            <a:r>
              <a:rPr lang="en-US" sz="1500" dirty="0" err="1">
                <a:latin typeface="Calibri" panose="020F0502020204030204" pitchFamily="34" charset="0"/>
                <a:cs typeface="Calibri" panose="020F0502020204030204" pitchFamily="34" charset="0"/>
              </a:rPr>
              <a:t>Tsakpinis</a:t>
            </a:r>
            <a:r>
              <a:rPr lang="en-US" sz="1500" dirty="0">
                <a:latin typeface="Calibri" panose="020F0502020204030204" pitchFamily="34" charset="0"/>
                <a:cs typeface="Calibri" panose="020F0502020204030204" pitchFamily="34" charset="0"/>
              </a:rPr>
              <a:t>, “Analyzing maintenance activities of software libraries,” in Proceedings of the 27th International Conference on Evaluation and Assessment in Software Engineering, ser. EASE ’23. New York, NY, USA: Association for Computing Machinery, 2023, p. 313–318. [Online]. Available: https://</a:t>
            </a:r>
            <a:r>
              <a:rPr lang="en-US" sz="1500" dirty="0" err="1">
                <a:latin typeface="Calibri" panose="020F0502020204030204" pitchFamily="34" charset="0"/>
                <a:cs typeface="Calibri" panose="020F0502020204030204" pitchFamily="34" charset="0"/>
              </a:rPr>
              <a:t>doi.org</a:t>
            </a:r>
            <a:r>
              <a:rPr lang="en-US" sz="1500" dirty="0">
                <a:latin typeface="Calibri" panose="020F0502020204030204" pitchFamily="34" charset="0"/>
                <a:cs typeface="Calibri" panose="020F0502020204030204" pitchFamily="34" charset="0"/>
              </a:rPr>
              <a:t>/10.1145/3593434.3593474</a:t>
            </a:r>
          </a:p>
          <a:p>
            <a:endParaRPr kumimoji="0" lang="en-US" sz="1500" b="0" i="0" u="none" strike="noStrike" kern="1200" cap="none" spc="0" normalizeH="0" baseline="0" noProof="0" dirty="0">
              <a:ln>
                <a:noFill/>
              </a:ln>
              <a:uLnTx/>
              <a:uFillTx/>
              <a:latin typeface="Calibri" panose="020F0502020204030204" pitchFamily="34" charset="0"/>
              <a:cs typeface="Calibri" panose="020F0502020204030204" pitchFamily="34" charset="0"/>
            </a:endParaRPr>
          </a:p>
          <a:p>
            <a:r>
              <a:rPr kumimoji="0" lang="en-US" sz="1500" b="0" i="0" u="none" strike="noStrike" kern="1200" cap="none" spc="0" normalizeH="0" baseline="0" noProof="0" dirty="0">
                <a:ln>
                  <a:noFill/>
                </a:ln>
                <a:uLnTx/>
                <a:uFillTx/>
                <a:latin typeface="Calibri" panose="020F0502020204030204" pitchFamily="34" charset="0"/>
                <a:cs typeface="Calibri" panose="020F0502020204030204" pitchFamily="34" charset="0"/>
              </a:rPr>
              <a:t>H. He, R. He, H. Gu, and M. Zhou, “A large-scale empirical study on Java library migrations: prevalence, trends, and rationales,” in Proceedings of the 29th ACM Joint Meeting on European Software Engineering Conference and Symposium on the Foundations of Software Engineering, ser. ESEC/FSE 2021. New York, NY, USA: Association for Computing Machinery, 2021, pp. 478–490. :</a:t>
            </a:r>
          </a:p>
          <a:p>
            <a:r>
              <a:rPr kumimoji="0" lang="en-US" sz="1500" b="0" i="0" u="none" strike="noStrike" kern="1200" cap="none" spc="0" normalizeH="0" baseline="0" noProof="0" dirty="0">
                <a:ln>
                  <a:noFill/>
                </a:ln>
                <a:uLnTx/>
                <a:uFillTx/>
                <a:latin typeface="Calibri" panose="020F0502020204030204" pitchFamily="34" charset="0"/>
                <a:cs typeface="Calibri" panose="020F0502020204030204" pitchFamily="34" charset="0"/>
              </a:rPr>
              <a:t>https://</a:t>
            </a:r>
            <a:r>
              <a:rPr kumimoji="0" lang="en-US" sz="1500" b="0" i="0" u="none" strike="noStrike" kern="1200" cap="none" spc="0" normalizeH="0" baseline="0" noProof="0" dirty="0" err="1">
                <a:ln>
                  <a:noFill/>
                </a:ln>
                <a:uLnTx/>
                <a:uFillTx/>
                <a:latin typeface="Calibri" panose="020F0502020204030204" pitchFamily="34" charset="0"/>
                <a:cs typeface="Calibri" panose="020F0502020204030204" pitchFamily="34" charset="0"/>
              </a:rPr>
              <a:t>doi.org</a:t>
            </a:r>
            <a:r>
              <a:rPr kumimoji="0" lang="en-US" sz="1500" b="0" i="0" u="none" strike="noStrike" kern="1200" cap="none" spc="0" normalizeH="0" baseline="0" noProof="0" dirty="0">
                <a:ln>
                  <a:noFill/>
                </a:ln>
                <a:uLnTx/>
                <a:uFillTx/>
                <a:latin typeface="Calibri" panose="020F0502020204030204" pitchFamily="34" charset="0"/>
                <a:cs typeface="Calibri" panose="020F0502020204030204" pitchFamily="34" charset="0"/>
              </a:rPr>
              <a:t>/10.1145/3468264.3468571</a:t>
            </a:r>
          </a:p>
          <a:p>
            <a:endParaRPr kumimoji="0" lang="en-US" sz="15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647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D51C4-6A3F-1584-E590-95F4F08DBA09}"/>
              </a:ext>
            </a:extLst>
          </p:cNvPr>
          <p:cNvSpPr>
            <a:spLocks noGrp="1"/>
          </p:cNvSpPr>
          <p:nvPr>
            <p:ph type="title"/>
          </p:nvPr>
        </p:nvSpPr>
        <p:spPr>
          <a:xfrm>
            <a:off x="1371599" y="294538"/>
            <a:ext cx="9895951" cy="1033669"/>
          </a:xfrm>
        </p:spPr>
        <p:txBody>
          <a:bodyPr>
            <a:normAutofit fontScale="90000"/>
          </a:bodyPr>
          <a:lstStyle/>
          <a:p>
            <a:pPr algn="ctr"/>
            <a:r>
              <a:rPr lang="en-GB" sz="4000" b="1" dirty="0">
                <a:solidFill>
                  <a:srgbClr val="FFFFFF"/>
                </a:solidFill>
              </a:rPr>
              <a:t>How do we measure dependency updates?</a:t>
            </a:r>
            <a:endParaRPr lang="en-US" sz="4000" b="1" dirty="0">
              <a:solidFill>
                <a:srgbClr val="FFFFFF"/>
              </a:solidFill>
            </a:endParaRPr>
          </a:p>
        </p:txBody>
      </p:sp>
      <p:sp>
        <p:nvSpPr>
          <p:cNvPr id="3" name="Content Placeholder 2">
            <a:extLst>
              <a:ext uri="{FF2B5EF4-FFF2-40B4-BE49-F238E27FC236}">
                <a16:creationId xmlns:a16="http://schemas.microsoft.com/office/drawing/2014/main" id="{CEDDD757-8E99-4EFF-6A10-95A2E6288C0E}"/>
              </a:ext>
            </a:extLst>
          </p:cNvPr>
          <p:cNvSpPr>
            <a:spLocks noGrp="1"/>
          </p:cNvSpPr>
          <p:nvPr>
            <p:ph idx="1"/>
          </p:nvPr>
        </p:nvSpPr>
        <p:spPr>
          <a:xfrm>
            <a:off x="775258" y="2335010"/>
            <a:ext cx="4949688" cy="380936"/>
          </a:xfrm>
        </p:spPr>
        <p:txBody>
          <a:bodyPr anchor="ctr">
            <a:noAutofit/>
          </a:bodyPr>
          <a:lstStyle/>
          <a:p>
            <a:pPr marL="0" indent="0" algn="ctr">
              <a:buNone/>
            </a:pPr>
            <a:r>
              <a:rPr lang="en-US" sz="3000" b="1" dirty="0"/>
              <a:t>Adoption Lifespan</a:t>
            </a:r>
          </a:p>
        </p:txBody>
      </p:sp>
      <p:sp>
        <p:nvSpPr>
          <p:cNvPr id="5" name="Content Placeholder 2">
            <a:extLst>
              <a:ext uri="{FF2B5EF4-FFF2-40B4-BE49-F238E27FC236}">
                <a16:creationId xmlns:a16="http://schemas.microsoft.com/office/drawing/2014/main" id="{CE7DAB73-1E94-7280-2FBC-B564E1699B4C}"/>
              </a:ext>
            </a:extLst>
          </p:cNvPr>
          <p:cNvSpPr txBox="1">
            <a:spLocks/>
          </p:cNvSpPr>
          <p:nvPr/>
        </p:nvSpPr>
        <p:spPr>
          <a:xfrm>
            <a:off x="6317862" y="2311506"/>
            <a:ext cx="4949688" cy="36833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p:txBody>
      </p:sp>
      <p:sp>
        <p:nvSpPr>
          <p:cNvPr id="6" name="Content Placeholder 2">
            <a:extLst>
              <a:ext uri="{FF2B5EF4-FFF2-40B4-BE49-F238E27FC236}">
                <a16:creationId xmlns:a16="http://schemas.microsoft.com/office/drawing/2014/main" id="{3B39E57D-7EE3-C86C-9CED-A8F7FABE859B}"/>
              </a:ext>
            </a:extLst>
          </p:cNvPr>
          <p:cNvSpPr txBox="1">
            <a:spLocks/>
          </p:cNvSpPr>
          <p:nvPr/>
        </p:nvSpPr>
        <p:spPr>
          <a:xfrm>
            <a:off x="6782962" y="2318197"/>
            <a:ext cx="4949688" cy="3809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latin typeface="Helvetica Neue" panose="02000503000000020004" pitchFamily="2" charset="0"/>
                <a:ea typeface="Helvetica Neue" panose="02000503000000020004" pitchFamily="2" charset="0"/>
                <a:cs typeface="Helvetica Neue" panose="02000503000000020004" pitchFamily="2" charset="0"/>
              </a:rPr>
              <a:t>Adoption Reach</a:t>
            </a:r>
          </a:p>
        </p:txBody>
      </p:sp>
      <p:sp>
        <p:nvSpPr>
          <p:cNvPr id="7" name="Content Placeholder 2">
            <a:extLst>
              <a:ext uri="{FF2B5EF4-FFF2-40B4-BE49-F238E27FC236}">
                <a16:creationId xmlns:a16="http://schemas.microsoft.com/office/drawing/2014/main" id="{55EFC4AE-4AEA-8176-8E67-DE9C076F3B65}"/>
              </a:ext>
            </a:extLst>
          </p:cNvPr>
          <p:cNvSpPr txBox="1">
            <a:spLocks/>
          </p:cNvSpPr>
          <p:nvPr/>
        </p:nvSpPr>
        <p:spPr>
          <a:xfrm>
            <a:off x="821313" y="2785604"/>
            <a:ext cx="4949688" cy="137326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The time span during which a release is being newly adopted</a:t>
            </a:r>
            <a:endParaRPr lang="en-US" sz="25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Content Placeholder 2">
            <a:extLst>
              <a:ext uri="{FF2B5EF4-FFF2-40B4-BE49-F238E27FC236}">
                <a16:creationId xmlns:a16="http://schemas.microsoft.com/office/drawing/2014/main" id="{294AB7ED-A3D0-EF22-27BA-2BC14AD22C4A}"/>
              </a:ext>
            </a:extLst>
          </p:cNvPr>
          <p:cNvSpPr txBox="1">
            <a:spLocks/>
          </p:cNvSpPr>
          <p:nvPr/>
        </p:nvSpPr>
        <p:spPr>
          <a:xfrm>
            <a:off x="6782962" y="2785604"/>
            <a:ext cx="4949688" cy="84739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The extent of adoption across the ecosystem</a:t>
            </a:r>
            <a:endParaRPr lang="en-US" sz="25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Rectangle 10">
            <a:extLst>
              <a:ext uri="{FF2B5EF4-FFF2-40B4-BE49-F238E27FC236}">
                <a16:creationId xmlns:a16="http://schemas.microsoft.com/office/drawing/2014/main" id="{44D810F8-C703-7131-ACB7-FC2817FC2357}"/>
              </a:ext>
            </a:extLst>
          </p:cNvPr>
          <p:cNvSpPr/>
          <p:nvPr/>
        </p:nvSpPr>
        <p:spPr>
          <a:xfrm>
            <a:off x="5771002" y="1590741"/>
            <a:ext cx="649996" cy="526725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363A9CF7-73E9-F0D9-FB19-7AE8D5E13914}"/>
              </a:ext>
            </a:extLst>
          </p:cNvPr>
          <p:cNvCxnSpPr/>
          <p:nvPr/>
        </p:nvCxnSpPr>
        <p:spPr>
          <a:xfrm>
            <a:off x="894080" y="5181600"/>
            <a:ext cx="4145280" cy="0"/>
          </a:xfrm>
          <a:prstGeom prst="straightConnector1">
            <a:avLst/>
          </a:prstGeom>
          <a:ln w="571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7" name="Oval 16">
            <a:extLst>
              <a:ext uri="{FF2B5EF4-FFF2-40B4-BE49-F238E27FC236}">
                <a16:creationId xmlns:a16="http://schemas.microsoft.com/office/drawing/2014/main" id="{FF9BDE8F-880F-3C42-BD6E-17C25E535958}"/>
              </a:ext>
            </a:extLst>
          </p:cNvPr>
          <p:cNvSpPr/>
          <p:nvPr/>
        </p:nvSpPr>
        <p:spPr>
          <a:xfrm>
            <a:off x="1311088" y="5096435"/>
            <a:ext cx="201706" cy="194983"/>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637D96-314C-C978-4FC4-7A9D7B51A579}"/>
              </a:ext>
            </a:extLst>
          </p:cNvPr>
          <p:cNvSpPr/>
          <p:nvPr/>
        </p:nvSpPr>
        <p:spPr>
          <a:xfrm>
            <a:off x="3440192" y="5084108"/>
            <a:ext cx="201706" cy="19498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C7E47AF8-DB33-5082-A3BB-CE8179EC7E65}"/>
              </a:ext>
            </a:extLst>
          </p:cNvPr>
          <p:cNvSpPr txBox="1"/>
          <p:nvPr/>
        </p:nvSpPr>
        <p:spPr>
          <a:xfrm>
            <a:off x="892407" y="5348533"/>
            <a:ext cx="1039067" cy="646331"/>
          </a:xfrm>
          <a:prstGeom prst="rect">
            <a:avLst/>
          </a:prstGeom>
          <a:noFill/>
        </p:spPr>
        <p:txBody>
          <a:bodyPr wrap="non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Original </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Release</a:t>
            </a:r>
          </a:p>
        </p:txBody>
      </p:sp>
      <p:sp>
        <p:nvSpPr>
          <p:cNvPr id="22" name="TextBox 21">
            <a:extLst>
              <a:ext uri="{FF2B5EF4-FFF2-40B4-BE49-F238E27FC236}">
                <a16:creationId xmlns:a16="http://schemas.microsoft.com/office/drawing/2014/main" id="{9E90B274-9447-CC95-C5B4-8355FF5B129D}"/>
              </a:ext>
            </a:extLst>
          </p:cNvPr>
          <p:cNvSpPr txBox="1"/>
          <p:nvPr/>
        </p:nvSpPr>
        <p:spPr>
          <a:xfrm>
            <a:off x="3005571" y="5364256"/>
            <a:ext cx="1071126" cy="646331"/>
          </a:xfrm>
          <a:prstGeom prst="rect">
            <a:avLst/>
          </a:prstGeom>
          <a:noFill/>
        </p:spPr>
        <p:txBody>
          <a:bodyPr wrap="non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Version </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Adopted</a:t>
            </a:r>
          </a:p>
        </p:txBody>
      </p:sp>
      <p:sp>
        <p:nvSpPr>
          <p:cNvPr id="25" name="TextBox 24">
            <a:extLst>
              <a:ext uri="{FF2B5EF4-FFF2-40B4-BE49-F238E27FC236}">
                <a16:creationId xmlns:a16="http://schemas.microsoft.com/office/drawing/2014/main" id="{47BA17D6-0CA2-3D7C-04B5-C6163573AFD4}"/>
              </a:ext>
            </a:extLst>
          </p:cNvPr>
          <p:cNvSpPr txBox="1"/>
          <p:nvPr/>
        </p:nvSpPr>
        <p:spPr>
          <a:xfrm>
            <a:off x="1702884" y="4548623"/>
            <a:ext cx="1547218" cy="292388"/>
          </a:xfrm>
          <a:prstGeom prst="rect">
            <a:avLst/>
          </a:prstGeom>
          <a:noFill/>
        </p:spPr>
        <p:txBody>
          <a:bodyPr wrap="none" rtlCol="0">
            <a:spAutoFit/>
          </a:bodyPr>
          <a:lstStyle/>
          <a:p>
            <a:pPr algn="ctr"/>
            <a:r>
              <a:rPr lang="en-US" sz="1300" dirty="0">
                <a:latin typeface="Helvetica Neue" panose="02000503000000020004" pitchFamily="2" charset="0"/>
                <a:ea typeface="Helvetica Neue" panose="02000503000000020004" pitchFamily="2" charset="0"/>
                <a:cs typeface="Helvetica Neue" panose="02000503000000020004" pitchFamily="2" charset="0"/>
              </a:rPr>
              <a:t>Adoption Lifespan</a:t>
            </a:r>
          </a:p>
        </p:txBody>
      </p:sp>
      <p:pic>
        <p:nvPicPr>
          <p:cNvPr id="32" name="Graphic 31" descr="Social network outline">
            <a:extLst>
              <a:ext uri="{FF2B5EF4-FFF2-40B4-BE49-F238E27FC236}">
                <a16:creationId xmlns:a16="http://schemas.microsoft.com/office/drawing/2014/main" id="{E200F7DF-5506-04F7-44D8-57E4606993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83886" y="3865360"/>
            <a:ext cx="2145227" cy="2145227"/>
          </a:xfrm>
          <a:prstGeom prst="rect">
            <a:avLst/>
          </a:prstGeom>
        </p:spPr>
      </p:pic>
      <p:pic>
        <p:nvPicPr>
          <p:cNvPr id="33" name="Graphic 32" descr="Social network outline">
            <a:extLst>
              <a:ext uri="{FF2B5EF4-FFF2-40B4-BE49-F238E27FC236}">
                <a16:creationId xmlns:a16="http://schemas.microsoft.com/office/drawing/2014/main" id="{0282C1E0-AA46-BC59-E7C1-7C30CA582B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8986" y="5003927"/>
            <a:ext cx="1366987" cy="1366987"/>
          </a:xfrm>
          <a:prstGeom prst="rect">
            <a:avLst/>
          </a:prstGeom>
        </p:spPr>
      </p:pic>
      <p:sp>
        <p:nvSpPr>
          <p:cNvPr id="34" name="Oval 33">
            <a:extLst>
              <a:ext uri="{FF2B5EF4-FFF2-40B4-BE49-F238E27FC236}">
                <a16:creationId xmlns:a16="http://schemas.microsoft.com/office/drawing/2014/main" id="{9C07F4B7-025E-5E0B-7285-05DE960B21DA}"/>
              </a:ext>
            </a:extLst>
          </p:cNvPr>
          <p:cNvSpPr/>
          <p:nvPr/>
        </p:nvSpPr>
        <p:spPr>
          <a:xfrm>
            <a:off x="8913382" y="5348533"/>
            <a:ext cx="435161" cy="42065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onnections outline">
            <a:extLst>
              <a:ext uri="{FF2B5EF4-FFF2-40B4-BE49-F238E27FC236}">
                <a16:creationId xmlns:a16="http://schemas.microsoft.com/office/drawing/2014/main" id="{558C3555-DD8D-A74D-38DD-DD8F20342F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2726" y="4821891"/>
            <a:ext cx="914400" cy="914400"/>
          </a:xfrm>
          <a:prstGeom prst="rect">
            <a:avLst/>
          </a:prstGeom>
        </p:spPr>
      </p:pic>
      <p:sp>
        <p:nvSpPr>
          <p:cNvPr id="37" name="Oval 36">
            <a:extLst>
              <a:ext uri="{FF2B5EF4-FFF2-40B4-BE49-F238E27FC236}">
                <a16:creationId xmlns:a16="http://schemas.microsoft.com/office/drawing/2014/main" id="{2A61E898-9082-EF2A-3640-9DD0832F1C77}"/>
              </a:ext>
            </a:extLst>
          </p:cNvPr>
          <p:cNvSpPr/>
          <p:nvPr/>
        </p:nvSpPr>
        <p:spPr>
          <a:xfrm>
            <a:off x="9866520" y="5438584"/>
            <a:ext cx="277443" cy="26819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5BA57E6-AD03-0F0C-FD81-51E6136E7051}"/>
              </a:ext>
            </a:extLst>
          </p:cNvPr>
          <p:cNvSpPr/>
          <p:nvPr/>
        </p:nvSpPr>
        <p:spPr>
          <a:xfrm>
            <a:off x="9393421" y="5573443"/>
            <a:ext cx="367243" cy="35500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5A37DBF-E668-4D71-F0E4-A22658757D1C}"/>
              </a:ext>
            </a:extLst>
          </p:cNvPr>
          <p:cNvSpPr/>
          <p:nvPr/>
        </p:nvSpPr>
        <p:spPr>
          <a:xfrm>
            <a:off x="8396344" y="4801533"/>
            <a:ext cx="506776" cy="489885"/>
          </a:xfrm>
          <a:prstGeom prst="ellipse">
            <a:avLst/>
          </a:prstGeom>
          <a:gradFill flip="none" rotWithShape="1">
            <a:gsLst>
              <a:gs pos="0">
                <a:srgbClr val="FF0000">
                  <a:tint val="66000"/>
                  <a:satMod val="160000"/>
                  <a:alpha val="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474A4B5-3D59-F672-5BE0-6BF991CCEDDA}"/>
              </a:ext>
            </a:extLst>
          </p:cNvPr>
          <p:cNvSpPr/>
          <p:nvPr/>
        </p:nvSpPr>
        <p:spPr>
          <a:xfrm>
            <a:off x="7744906" y="4548623"/>
            <a:ext cx="435161" cy="420657"/>
          </a:xfrm>
          <a:prstGeom prst="ellipse">
            <a:avLst/>
          </a:prstGeom>
          <a:gradFill flip="none" rotWithShape="1">
            <a:gsLst>
              <a:gs pos="0">
                <a:srgbClr val="FF0000">
                  <a:tint val="66000"/>
                  <a:satMod val="160000"/>
                  <a:alpha val="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ACF06860-0A94-713E-3DA7-D9B3DC31983D}"/>
              </a:ext>
            </a:extLst>
          </p:cNvPr>
          <p:cNvSpPr/>
          <p:nvPr/>
        </p:nvSpPr>
        <p:spPr>
          <a:xfrm rot="10800000">
            <a:off x="10112892" y="5279090"/>
            <a:ext cx="275661" cy="266473"/>
          </a:xfrm>
          <a:prstGeom prst="ellipse">
            <a:avLst/>
          </a:prstGeom>
          <a:gradFill flip="none" rotWithShape="1">
            <a:gsLst>
              <a:gs pos="0">
                <a:srgbClr val="FF0000">
                  <a:tint val="66000"/>
                  <a:satMod val="160000"/>
                  <a:alpha val="0"/>
                </a:srgbClr>
              </a:gs>
              <a:gs pos="50000">
                <a:srgbClr val="FF0000">
                  <a:tint val="44500"/>
                  <a:satMod val="160000"/>
                </a:srgbClr>
              </a:gs>
              <a:gs pos="100000">
                <a:srgbClr val="FF0000">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Graphic 42" descr="Programmer male with solid fill">
            <a:extLst>
              <a:ext uri="{FF2B5EF4-FFF2-40B4-BE49-F238E27FC236}">
                <a16:creationId xmlns:a16="http://schemas.microsoft.com/office/drawing/2014/main" id="{13A2E2D2-B83C-FCE8-553D-663EDCFC0C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68757" y="5383359"/>
            <a:ext cx="324410" cy="324410"/>
          </a:xfrm>
          <a:prstGeom prst="rect">
            <a:avLst/>
          </a:prstGeom>
        </p:spPr>
      </p:pic>
      <p:pic>
        <p:nvPicPr>
          <p:cNvPr id="44" name="Graphic 43" descr="Programmer male with solid fill">
            <a:extLst>
              <a:ext uri="{FF2B5EF4-FFF2-40B4-BE49-F238E27FC236}">
                <a16:creationId xmlns:a16="http://schemas.microsoft.com/office/drawing/2014/main" id="{C3B246F8-A06B-346B-C78B-823C4A91D7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12210" y="5557720"/>
            <a:ext cx="324410" cy="324410"/>
          </a:xfrm>
          <a:prstGeom prst="rect">
            <a:avLst/>
          </a:prstGeom>
        </p:spPr>
      </p:pic>
      <p:pic>
        <p:nvPicPr>
          <p:cNvPr id="45" name="Graphic 44" descr="Programmer male with solid fill">
            <a:extLst>
              <a:ext uri="{FF2B5EF4-FFF2-40B4-BE49-F238E27FC236}">
                <a16:creationId xmlns:a16="http://schemas.microsoft.com/office/drawing/2014/main" id="{EA3735E3-F30C-7453-2292-096E7E4A6C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95749" y="5439060"/>
            <a:ext cx="229292" cy="229292"/>
          </a:xfrm>
          <a:prstGeom prst="rect">
            <a:avLst/>
          </a:prstGeom>
        </p:spPr>
      </p:pic>
      <p:sp>
        <p:nvSpPr>
          <p:cNvPr id="46" name="Left Bracket 45">
            <a:extLst>
              <a:ext uri="{FF2B5EF4-FFF2-40B4-BE49-F238E27FC236}">
                <a16:creationId xmlns:a16="http://schemas.microsoft.com/office/drawing/2014/main" id="{CEEE9E38-275A-82D9-887D-E346ABE23009}"/>
              </a:ext>
            </a:extLst>
          </p:cNvPr>
          <p:cNvSpPr/>
          <p:nvPr/>
        </p:nvSpPr>
        <p:spPr>
          <a:xfrm rot="5400000">
            <a:off x="2431007" y="3879063"/>
            <a:ext cx="88489" cy="2126626"/>
          </a:xfrm>
          <a:prstGeom prst="leftBracket">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00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7" grpId="0" animBg="1"/>
      <p:bldP spid="18" grpId="0" animBg="1"/>
      <p:bldP spid="21" grpId="0"/>
      <p:bldP spid="22" grpId="0"/>
      <p:bldP spid="25" grpId="0"/>
      <p:bldP spid="34" grpId="0" animBg="1"/>
      <p:bldP spid="37" grpId="0" animBg="1"/>
      <p:bldP spid="38" grpId="0" animBg="1"/>
      <p:bldP spid="39" grpId="0" animBg="1"/>
      <p:bldP spid="40" grpId="0" animBg="1"/>
      <p:bldP spid="41"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8212F-A052-6E91-60C2-1B26C8B4A6F0}"/>
              </a:ext>
            </a:extLst>
          </p:cNvPr>
          <p:cNvSpPr>
            <a:spLocks noGrp="1"/>
          </p:cNvSpPr>
          <p:nvPr>
            <p:ph type="title"/>
          </p:nvPr>
        </p:nvSpPr>
        <p:spPr>
          <a:xfrm>
            <a:off x="459346" y="294538"/>
            <a:ext cx="11273303" cy="1033669"/>
          </a:xfrm>
        </p:spPr>
        <p:txBody>
          <a:bodyPr>
            <a:normAutofit/>
          </a:bodyPr>
          <a:lstStyle/>
          <a:p>
            <a:pPr algn="ctr"/>
            <a:r>
              <a:rPr lang="en-US" sz="3400" b="1" dirty="0">
                <a:solidFill>
                  <a:srgbClr val="FFFFFF"/>
                </a:solidFill>
              </a:rPr>
              <a:t>How do we examine correlations between adoption patterns?</a:t>
            </a:r>
          </a:p>
        </p:txBody>
      </p:sp>
      <p:sp>
        <p:nvSpPr>
          <p:cNvPr id="4" name="Rectangle 3">
            <a:extLst>
              <a:ext uri="{FF2B5EF4-FFF2-40B4-BE49-F238E27FC236}">
                <a16:creationId xmlns:a16="http://schemas.microsoft.com/office/drawing/2014/main" id="{9E34BF16-2B7B-A2EF-1C54-B2093D2DA8AC}"/>
              </a:ext>
            </a:extLst>
          </p:cNvPr>
          <p:cNvSpPr/>
          <p:nvPr/>
        </p:nvSpPr>
        <p:spPr>
          <a:xfrm>
            <a:off x="5771002" y="1590741"/>
            <a:ext cx="649996" cy="526725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15DA299-FFEC-C883-5C96-2A1D53A932C9}"/>
              </a:ext>
            </a:extLst>
          </p:cNvPr>
          <p:cNvSpPr>
            <a:spLocks noGrp="1"/>
          </p:cNvSpPr>
          <p:nvPr>
            <p:ph idx="1"/>
          </p:nvPr>
        </p:nvSpPr>
        <p:spPr>
          <a:xfrm>
            <a:off x="775258" y="2335010"/>
            <a:ext cx="4949688" cy="380936"/>
          </a:xfrm>
        </p:spPr>
        <p:txBody>
          <a:bodyPr anchor="ctr">
            <a:noAutofit/>
          </a:bodyPr>
          <a:lstStyle/>
          <a:p>
            <a:pPr marL="0" indent="0" algn="ctr">
              <a:buNone/>
            </a:pPr>
            <a:r>
              <a:rPr lang="en-US" sz="3200" b="1" dirty="0"/>
              <a:t>Semantic Change</a:t>
            </a:r>
            <a:endParaRPr lang="en-US" sz="3000" b="1" dirty="0"/>
          </a:p>
        </p:txBody>
      </p:sp>
      <p:pic>
        <p:nvPicPr>
          <p:cNvPr id="15" name="Picture 14">
            <a:extLst>
              <a:ext uri="{FF2B5EF4-FFF2-40B4-BE49-F238E27FC236}">
                <a16:creationId xmlns:a16="http://schemas.microsoft.com/office/drawing/2014/main" id="{1A6C9784-785C-5BB7-686A-6A93AF07E71A}"/>
              </a:ext>
            </a:extLst>
          </p:cNvPr>
          <p:cNvPicPr>
            <a:picLocks noChangeAspect="1"/>
          </p:cNvPicPr>
          <p:nvPr/>
        </p:nvPicPr>
        <p:blipFill>
          <a:blip r:embed="rId3"/>
          <a:srcRect b="13821"/>
          <a:stretch/>
        </p:blipFill>
        <p:spPr>
          <a:xfrm>
            <a:off x="0" y="4709387"/>
            <a:ext cx="5774204" cy="1224201"/>
          </a:xfrm>
          <a:prstGeom prst="rect">
            <a:avLst/>
          </a:prstGeom>
        </p:spPr>
      </p:pic>
      <p:sp>
        <p:nvSpPr>
          <p:cNvPr id="18" name="Content Placeholder 2">
            <a:extLst>
              <a:ext uri="{FF2B5EF4-FFF2-40B4-BE49-F238E27FC236}">
                <a16:creationId xmlns:a16="http://schemas.microsoft.com/office/drawing/2014/main" id="{A04F8399-E21A-0F45-1D8E-5A19C9A8AC5D}"/>
              </a:ext>
            </a:extLst>
          </p:cNvPr>
          <p:cNvSpPr txBox="1">
            <a:spLocks/>
          </p:cNvSpPr>
          <p:nvPr/>
        </p:nvSpPr>
        <p:spPr>
          <a:xfrm>
            <a:off x="637120" y="2879670"/>
            <a:ext cx="5225963" cy="123641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Helvetica Neue" panose="02000503000000020004" pitchFamily="2" charset="0"/>
                <a:ea typeface="Helvetica Neue" panose="02000503000000020004" pitchFamily="2" charset="0"/>
                <a:cs typeface="Helvetica Neue" panose="02000503000000020004" pitchFamily="2" charset="0"/>
              </a:rPr>
              <a:t>The extent of modifications affecting the meaning or behavior of the code</a:t>
            </a:r>
            <a:endParaRPr lang="en-US" sz="25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Content Placeholder 2">
            <a:extLst>
              <a:ext uri="{FF2B5EF4-FFF2-40B4-BE49-F238E27FC236}">
                <a16:creationId xmlns:a16="http://schemas.microsoft.com/office/drawing/2014/main" id="{D4CE5C08-1DDD-DC36-071D-08F9B1F997C7}"/>
              </a:ext>
            </a:extLst>
          </p:cNvPr>
          <p:cNvSpPr txBox="1">
            <a:spLocks/>
          </p:cNvSpPr>
          <p:nvPr/>
        </p:nvSpPr>
        <p:spPr>
          <a:xfrm>
            <a:off x="911356" y="4293190"/>
            <a:ext cx="4407641" cy="41619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Helvetica Neue" panose="02000503000000020004" pitchFamily="2" charset="0"/>
                <a:ea typeface="Helvetica Neue" panose="02000503000000020004" pitchFamily="2" charset="0"/>
                <a:cs typeface="Helvetica Neue" panose="02000503000000020004" pitchFamily="2" charset="0"/>
              </a:rPr>
              <a:t>Version 1.0.</a:t>
            </a:r>
            <a:r>
              <a:rPr lang="en-US"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1</a:t>
            </a:r>
            <a:endParaRPr lang="en-US" sz="25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22" name="Straight Connector 21">
            <a:extLst>
              <a:ext uri="{FF2B5EF4-FFF2-40B4-BE49-F238E27FC236}">
                <a16:creationId xmlns:a16="http://schemas.microsoft.com/office/drawing/2014/main" id="{5228C9B7-F6A5-4D7E-8B60-882F74B82D34}"/>
              </a:ext>
            </a:extLst>
          </p:cNvPr>
          <p:cNvCxnSpPr/>
          <p:nvPr/>
        </p:nvCxnSpPr>
        <p:spPr>
          <a:xfrm>
            <a:off x="459346" y="5488104"/>
            <a:ext cx="4681877"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39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A0D623-AEC3-FC1F-C34F-AA907239E9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190A2B-4EE7-7859-869E-F50D27D0D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A927EB-A96D-6D71-9240-1ACC0623E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E2B776-B8D9-4413-69D2-160D2E00A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4C601F9-66AD-5C1D-B3C3-5CDA91D8E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FFB3BF-2457-32AA-65F1-190C8D106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6A56D-D34D-9129-9414-6B20C4814ED2}"/>
              </a:ext>
            </a:extLst>
          </p:cNvPr>
          <p:cNvSpPr>
            <a:spLocks noGrp="1"/>
          </p:cNvSpPr>
          <p:nvPr>
            <p:ph type="title"/>
          </p:nvPr>
        </p:nvSpPr>
        <p:spPr>
          <a:xfrm>
            <a:off x="459346" y="294538"/>
            <a:ext cx="11273303" cy="1033669"/>
          </a:xfrm>
        </p:spPr>
        <p:txBody>
          <a:bodyPr>
            <a:normAutofit/>
          </a:bodyPr>
          <a:lstStyle/>
          <a:p>
            <a:pPr algn="ctr"/>
            <a:r>
              <a:rPr lang="en-US" sz="3400" b="1" dirty="0">
                <a:solidFill>
                  <a:srgbClr val="FFFFFF"/>
                </a:solidFill>
              </a:rPr>
              <a:t>How do we examine correlations between adoption patterns?</a:t>
            </a:r>
          </a:p>
        </p:txBody>
      </p:sp>
      <p:sp>
        <p:nvSpPr>
          <p:cNvPr id="4" name="Rectangle 3">
            <a:extLst>
              <a:ext uri="{FF2B5EF4-FFF2-40B4-BE49-F238E27FC236}">
                <a16:creationId xmlns:a16="http://schemas.microsoft.com/office/drawing/2014/main" id="{6D918CFB-CC2E-D504-7DA0-717E2182B5FA}"/>
              </a:ext>
            </a:extLst>
          </p:cNvPr>
          <p:cNvSpPr/>
          <p:nvPr/>
        </p:nvSpPr>
        <p:spPr>
          <a:xfrm>
            <a:off x="5771002" y="1590741"/>
            <a:ext cx="649996" cy="526725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2EC558C3-4A86-4894-3C90-C0F6CF72E02C}"/>
              </a:ext>
            </a:extLst>
          </p:cNvPr>
          <p:cNvSpPr>
            <a:spLocks noGrp="1"/>
          </p:cNvSpPr>
          <p:nvPr>
            <p:ph idx="1"/>
          </p:nvPr>
        </p:nvSpPr>
        <p:spPr>
          <a:xfrm>
            <a:off x="775258" y="2335010"/>
            <a:ext cx="4949688" cy="380936"/>
          </a:xfrm>
        </p:spPr>
        <p:txBody>
          <a:bodyPr anchor="ctr">
            <a:noAutofit/>
          </a:bodyPr>
          <a:lstStyle/>
          <a:p>
            <a:pPr marL="0" indent="0" algn="ctr">
              <a:buNone/>
            </a:pPr>
            <a:r>
              <a:rPr lang="en-US" sz="3200" b="1" dirty="0"/>
              <a:t>Semantic Change</a:t>
            </a:r>
            <a:endParaRPr lang="en-US" sz="3000" b="1" dirty="0"/>
          </a:p>
        </p:txBody>
      </p:sp>
      <p:sp>
        <p:nvSpPr>
          <p:cNvPr id="7" name="Content Placeholder 2">
            <a:extLst>
              <a:ext uri="{FF2B5EF4-FFF2-40B4-BE49-F238E27FC236}">
                <a16:creationId xmlns:a16="http://schemas.microsoft.com/office/drawing/2014/main" id="{F617DE41-04E2-B009-BA4D-95781FA418A0}"/>
              </a:ext>
            </a:extLst>
          </p:cNvPr>
          <p:cNvSpPr txBox="1">
            <a:spLocks/>
          </p:cNvSpPr>
          <p:nvPr/>
        </p:nvSpPr>
        <p:spPr>
          <a:xfrm>
            <a:off x="6782962" y="2318197"/>
            <a:ext cx="4949688" cy="3809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latin typeface="Helvetica Neue" panose="02000503000000020004" pitchFamily="2" charset="0"/>
                <a:ea typeface="Helvetica Neue" panose="02000503000000020004" pitchFamily="2" charset="0"/>
                <a:cs typeface="Helvetica Neue" panose="02000503000000020004" pitchFamily="2" charset="0"/>
              </a:rPr>
              <a:t>Adoption Patterns</a:t>
            </a:r>
          </a:p>
        </p:txBody>
      </p:sp>
      <p:sp>
        <p:nvSpPr>
          <p:cNvPr id="3" name="Content Placeholder 2">
            <a:extLst>
              <a:ext uri="{FF2B5EF4-FFF2-40B4-BE49-F238E27FC236}">
                <a16:creationId xmlns:a16="http://schemas.microsoft.com/office/drawing/2014/main" id="{0B62DFD6-9BF2-68EB-3AC7-F97B60873C67}"/>
              </a:ext>
            </a:extLst>
          </p:cNvPr>
          <p:cNvSpPr txBox="1">
            <a:spLocks/>
          </p:cNvSpPr>
          <p:nvPr/>
        </p:nvSpPr>
        <p:spPr>
          <a:xfrm>
            <a:off x="637120" y="2879670"/>
            <a:ext cx="5225963" cy="123641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Helvetica Neue" panose="02000503000000020004" pitchFamily="2" charset="0"/>
                <a:ea typeface="Helvetica Neue" panose="02000503000000020004" pitchFamily="2" charset="0"/>
                <a:cs typeface="Helvetica Neue" panose="02000503000000020004" pitchFamily="2" charset="0"/>
              </a:rPr>
              <a:t>The extent of modifications affecting the meaning or behavior of the code</a:t>
            </a:r>
            <a:endParaRPr lang="en-US" sz="25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Content Placeholder 2">
            <a:extLst>
              <a:ext uri="{FF2B5EF4-FFF2-40B4-BE49-F238E27FC236}">
                <a16:creationId xmlns:a16="http://schemas.microsoft.com/office/drawing/2014/main" id="{12B068CD-38DF-9AC8-A0D0-8EA3EC274E6F}"/>
              </a:ext>
            </a:extLst>
          </p:cNvPr>
          <p:cNvSpPr txBox="1">
            <a:spLocks/>
          </p:cNvSpPr>
          <p:nvPr/>
        </p:nvSpPr>
        <p:spPr>
          <a:xfrm>
            <a:off x="911356" y="4293190"/>
            <a:ext cx="4407641" cy="41619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Helvetica Neue" panose="02000503000000020004" pitchFamily="2" charset="0"/>
                <a:ea typeface="Helvetica Neue" panose="02000503000000020004" pitchFamily="2" charset="0"/>
                <a:cs typeface="Helvetica Neue" panose="02000503000000020004" pitchFamily="2" charset="0"/>
              </a:rPr>
              <a:t>Version 1.0.</a:t>
            </a:r>
            <a:r>
              <a:rPr lang="en-US"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2</a:t>
            </a:r>
            <a:endParaRPr lang="en-US" sz="25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1" name="Picture 10">
            <a:extLst>
              <a:ext uri="{FF2B5EF4-FFF2-40B4-BE49-F238E27FC236}">
                <a16:creationId xmlns:a16="http://schemas.microsoft.com/office/drawing/2014/main" id="{3342F343-E1F7-E4F4-7766-64D043FE8B7B}"/>
              </a:ext>
            </a:extLst>
          </p:cNvPr>
          <p:cNvPicPr>
            <a:picLocks noChangeAspect="1"/>
          </p:cNvPicPr>
          <p:nvPr/>
        </p:nvPicPr>
        <p:blipFill>
          <a:blip r:embed="rId2"/>
          <a:stretch>
            <a:fillRect/>
          </a:stretch>
        </p:blipFill>
        <p:spPr>
          <a:xfrm>
            <a:off x="-4" y="4730629"/>
            <a:ext cx="5782317" cy="1209634"/>
          </a:xfrm>
          <a:prstGeom prst="rect">
            <a:avLst/>
          </a:prstGeom>
        </p:spPr>
      </p:pic>
      <p:cxnSp>
        <p:nvCxnSpPr>
          <p:cNvPr id="21" name="Straight Connector 20">
            <a:extLst>
              <a:ext uri="{FF2B5EF4-FFF2-40B4-BE49-F238E27FC236}">
                <a16:creationId xmlns:a16="http://schemas.microsoft.com/office/drawing/2014/main" id="{D810EB37-A2B5-A3DF-456F-11983FE29060}"/>
              </a:ext>
            </a:extLst>
          </p:cNvPr>
          <p:cNvCxnSpPr/>
          <p:nvPr/>
        </p:nvCxnSpPr>
        <p:spPr>
          <a:xfrm>
            <a:off x="637120" y="5486400"/>
            <a:ext cx="4681877"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sp>
        <p:nvSpPr>
          <p:cNvPr id="22" name="Content Placeholder 2">
            <a:extLst>
              <a:ext uri="{FF2B5EF4-FFF2-40B4-BE49-F238E27FC236}">
                <a16:creationId xmlns:a16="http://schemas.microsoft.com/office/drawing/2014/main" id="{DCB7C7D1-2888-8C4C-55B7-1E7D8963464E}"/>
              </a:ext>
            </a:extLst>
          </p:cNvPr>
          <p:cNvSpPr txBox="1">
            <a:spLocks/>
          </p:cNvSpPr>
          <p:nvPr/>
        </p:nvSpPr>
        <p:spPr>
          <a:xfrm>
            <a:off x="6693515" y="2879669"/>
            <a:ext cx="5225963" cy="123641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We have fulfilled the criteria to state </a:t>
            </a:r>
            <a:r>
              <a:rPr lang="en-US" sz="2500" b="1" dirty="0">
                <a:latin typeface="Helvetica Neue" panose="02000503000000020004" pitchFamily="2" charset="0"/>
                <a:ea typeface="Helvetica Neue" panose="02000503000000020004" pitchFamily="2" charset="0"/>
                <a:cs typeface="Helvetica Neue" panose="02000503000000020004" pitchFamily="2" charset="0"/>
              </a:rPr>
              <a:t>research question 1</a:t>
            </a:r>
          </a:p>
        </p:txBody>
      </p:sp>
      <p:sp>
        <p:nvSpPr>
          <p:cNvPr id="23" name="Content Placeholder 2">
            <a:extLst>
              <a:ext uri="{FF2B5EF4-FFF2-40B4-BE49-F238E27FC236}">
                <a16:creationId xmlns:a16="http://schemas.microsoft.com/office/drawing/2014/main" id="{08512055-5696-9218-CFDC-2BA68D652697}"/>
              </a:ext>
            </a:extLst>
          </p:cNvPr>
          <p:cNvSpPr txBox="1">
            <a:spLocks/>
          </p:cNvSpPr>
          <p:nvPr/>
        </p:nvSpPr>
        <p:spPr>
          <a:xfrm>
            <a:off x="6644824" y="3883080"/>
            <a:ext cx="5225963" cy="123641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050" name="Picture 2" descr="Loading progress bar downloading bar loading screen pix elated progress  animation. Status bar, processing from 0 to 100 transfer on black  background.">
            <a:extLst>
              <a:ext uri="{FF2B5EF4-FFF2-40B4-BE49-F238E27FC236}">
                <a16:creationId xmlns:a16="http://schemas.microsoft.com/office/drawing/2014/main" id="{1B5C8FF8-9C06-EE6A-5C24-B42242B4F4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81" t="32599" r="12998" b="40851"/>
          <a:stretch/>
        </p:blipFill>
        <p:spPr bwMode="auto">
          <a:xfrm>
            <a:off x="6409689" y="4730629"/>
            <a:ext cx="5810833" cy="120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2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E90DC4-4D94-6518-C8A4-B6E5EF8F76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13AB73-F812-BC0A-F3D6-E97B3090D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12DC28-619E-51D9-AED3-C434D7812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376246-6838-FFFA-2436-D88FAFBF9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41A8A-B497-CD98-1C68-085CD6FD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FB56C6-A96B-CB35-6A9D-F2FAA3BCB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6CDD5-74A5-8566-1715-C679D1D01849}"/>
              </a:ext>
            </a:extLst>
          </p:cNvPr>
          <p:cNvSpPr>
            <a:spLocks noGrp="1"/>
          </p:cNvSpPr>
          <p:nvPr>
            <p:ph type="title"/>
          </p:nvPr>
        </p:nvSpPr>
        <p:spPr>
          <a:xfrm>
            <a:off x="459346" y="294538"/>
            <a:ext cx="11273303" cy="1033669"/>
          </a:xfrm>
        </p:spPr>
        <p:txBody>
          <a:bodyPr>
            <a:normAutofit/>
          </a:bodyPr>
          <a:lstStyle/>
          <a:p>
            <a:pPr algn="ctr"/>
            <a:r>
              <a:rPr lang="en-US" sz="3400" b="1" dirty="0">
                <a:solidFill>
                  <a:srgbClr val="FFFFFF"/>
                </a:solidFill>
              </a:rPr>
              <a:t>Research Question 1</a:t>
            </a:r>
          </a:p>
        </p:txBody>
      </p:sp>
      <p:sp>
        <p:nvSpPr>
          <p:cNvPr id="15" name="Content Placeholder 2">
            <a:extLst>
              <a:ext uri="{FF2B5EF4-FFF2-40B4-BE49-F238E27FC236}">
                <a16:creationId xmlns:a16="http://schemas.microsoft.com/office/drawing/2014/main" id="{BAA41F21-263A-6A89-56EE-07BD9A73AEB1}"/>
              </a:ext>
            </a:extLst>
          </p:cNvPr>
          <p:cNvSpPr txBox="1">
            <a:spLocks/>
          </p:cNvSpPr>
          <p:nvPr/>
        </p:nvSpPr>
        <p:spPr>
          <a:xfrm>
            <a:off x="1262999" y="2227157"/>
            <a:ext cx="1768959" cy="61820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How does</a:t>
            </a:r>
          </a:p>
        </p:txBody>
      </p:sp>
      <p:sp>
        <p:nvSpPr>
          <p:cNvPr id="23" name="Content Placeholder 2">
            <a:extLst>
              <a:ext uri="{FF2B5EF4-FFF2-40B4-BE49-F238E27FC236}">
                <a16:creationId xmlns:a16="http://schemas.microsoft.com/office/drawing/2014/main" id="{9A0DB5D9-B980-CDC3-73EB-52D5588F55E3}"/>
              </a:ext>
            </a:extLst>
          </p:cNvPr>
          <p:cNvSpPr>
            <a:spLocks noGrp="1"/>
          </p:cNvSpPr>
          <p:nvPr>
            <p:ph idx="1"/>
          </p:nvPr>
        </p:nvSpPr>
        <p:spPr>
          <a:xfrm>
            <a:off x="2304216" y="2329751"/>
            <a:ext cx="4949688" cy="380936"/>
          </a:xfrm>
        </p:spPr>
        <p:txBody>
          <a:bodyPr anchor="ctr">
            <a:noAutofit/>
          </a:bodyPr>
          <a:lstStyle/>
          <a:p>
            <a:pPr marL="0" indent="0" algn="ctr">
              <a:buNone/>
            </a:pPr>
            <a:r>
              <a:rPr lang="en-US" sz="3200" b="1" dirty="0"/>
              <a:t>Semantic Change</a:t>
            </a:r>
            <a:endParaRPr lang="en-US" sz="3000" b="1" dirty="0"/>
          </a:p>
        </p:txBody>
      </p:sp>
      <p:sp>
        <p:nvSpPr>
          <p:cNvPr id="24" name="Content Placeholder 2">
            <a:extLst>
              <a:ext uri="{FF2B5EF4-FFF2-40B4-BE49-F238E27FC236}">
                <a16:creationId xmlns:a16="http://schemas.microsoft.com/office/drawing/2014/main" id="{05366596-267F-DD11-1394-4C6A9A8B51CD}"/>
              </a:ext>
            </a:extLst>
          </p:cNvPr>
          <p:cNvSpPr txBox="1">
            <a:spLocks/>
          </p:cNvSpPr>
          <p:nvPr/>
        </p:nvSpPr>
        <p:spPr>
          <a:xfrm>
            <a:off x="6532494" y="2227157"/>
            <a:ext cx="3865666" cy="61820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size correlate with</a:t>
            </a:r>
          </a:p>
        </p:txBody>
      </p:sp>
      <p:sp>
        <p:nvSpPr>
          <p:cNvPr id="27" name="Content Placeholder 2">
            <a:extLst>
              <a:ext uri="{FF2B5EF4-FFF2-40B4-BE49-F238E27FC236}">
                <a16:creationId xmlns:a16="http://schemas.microsoft.com/office/drawing/2014/main" id="{EB7CF3CE-120E-323E-70A6-A23C99FAC3EB}"/>
              </a:ext>
            </a:extLst>
          </p:cNvPr>
          <p:cNvSpPr txBox="1">
            <a:spLocks/>
          </p:cNvSpPr>
          <p:nvPr/>
        </p:nvSpPr>
        <p:spPr>
          <a:xfrm>
            <a:off x="3621153" y="2877020"/>
            <a:ext cx="4949688" cy="3809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latin typeface="Helvetica Neue" panose="02000503000000020004" pitchFamily="2" charset="0"/>
                <a:ea typeface="Helvetica Neue" panose="02000503000000020004" pitchFamily="2" charset="0"/>
                <a:cs typeface="Helvetica Neue" panose="02000503000000020004" pitchFamily="2" charset="0"/>
              </a:rPr>
              <a:t>Adoption Patterns</a:t>
            </a:r>
          </a:p>
        </p:txBody>
      </p:sp>
      <p:sp>
        <p:nvSpPr>
          <p:cNvPr id="28" name="Content Placeholder 2">
            <a:extLst>
              <a:ext uri="{FF2B5EF4-FFF2-40B4-BE49-F238E27FC236}">
                <a16:creationId xmlns:a16="http://schemas.microsoft.com/office/drawing/2014/main" id="{7A79E333-3933-7409-A1D7-0F4728D56946}"/>
              </a:ext>
            </a:extLst>
          </p:cNvPr>
          <p:cNvSpPr txBox="1">
            <a:spLocks/>
          </p:cNvSpPr>
          <p:nvPr/>
        </p:nvSpPr>
        <p:spPr>
          <a:xfrm>
            <a:off x="7866983" y="2758384"/>
            <a:ext cx="3865666" cy="61820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29" name="TextBox 28">
            <a:extLst>
              <a:ext uri="{FF2B5EF4-FFF2-40B4-BE49-F238E27FC236}">
                <a16:creationId xmlns:a16="http://schemas.microsoft.com/office/drawing/2014/main" id="{BF8380F0-7D34-293E-4D2E-F3BF2302A012}"/>
              </a:ext>
            </a:extLst>
          </p:cNvPr>
          <p:cNvSpPr txBox="1"/>
          <p:nvPr/>
        </p:nvSpPr>
        <p:spPr>
          <a:xfrm>
            <a:off x="1572126" y="3962400"/>
            <a:ext cx="3234219" cy="477054"/>
          </a:xfrm>
          <a:prstGeom prst="rect">
            <a:avLst/>
          </a:prstGeom>
          <a:noFill/>
        </p:spPr>
        <p:txBody>
          <a:bodyPr wrap="none" rtlCol="0">
            <a:spAutoFit/>
          </a:bodyPr>
          <a:lstStyle/>
          <a:p>
            <a:pPr algn="l"/>
            <a:r>
              <a:rPr lang="en-US" sz="25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Correlations between</a:t>
            </a: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0" name="TextBox 29">
            <a:extLst>
              <a:ext uri="{FF2B5EF4-FFF2-40B4-BE49-F238E27FC236}">
                <a16:creationId xmlns:a16="http://schemas.microsoft.com/office/drawing/2014/main" id="{34AAAEAD-D980-2453-76A1-75868D6D49FB}"/>
              </a:ext>
            </a:extLst>
          </p:cNvPr>
          <p:cNvSpPr txBox="1"/>
          <p:nvPr/>
        </p:nvSpPr>
        <p:spPr>
          <a:xfrm>
            <a:off x="2304216" y="4439454"/>
            <a:ext cx="9314088" cy="477054"/>
          </a:xfrm>
          <a:prstGeom prst="rect">
            <a:avLst/>
          </a:prstGeom>
          <a:noFill/>
        </p:spPr>
        <p:txBody>
          <a:bodyPr wrap="none" rtlCol="0">
            <a:spAutoFit/>
          </a:bodyPr>
          <a:lstStyle/>
          <a:p>
            <a:pPr marL="342900" indent="-342900" algn="l">
              <a:buFont typeface="Arial" panose="020B0604020202020204" pitchFamily="34" charset="0"/>
              <a:buChar char="•"/>
            </a:pPr>
            <a:r>
              <a:rPr lang="en-US" sz="25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Magnitude of semantic change size (major, minor, patch), and</a:t>
            </a:r>
          </a:p>
        </p:txBody>
      </p:sp>
      <p:sp>
        <p:nvSpPr>
          <p:cNvPr id="31" name="TextBox 30">
            <a:extLst>
              <a:ext uri="{FF2B5EF4-FFF2-40B4-BE49-F238E27FC236}">
                <a16:creationId xmlns:a16="http://schemas.microsoft.com/office/drawing/2014/main" id="{452C644D-65E6-EBBB-ABCE-B5A99B8D8E22}"/>
              </a:ext>
            </a:extLst>
          </p:cNvPr>
          <p:cNvSpPr txBox="1"/>
          <p:nvPr/>
        </p:nvSpPr>
        <p:spPr>
          <a:xfrm>
            <a:off x="2304216" y="4933146"/>
            <a:ext cx="7034298" cy="477054"/>
          </a:xfrm>
          <a:prstGeom prst="rect">
            <a:avLst/>
          </a:prstGeom>
          <a:noFill/>
        </p:spPr>
        <p:txBody>
          <a:bodyPr wrap="none" rtlCol="0">
            <a:spAutoFit/>
          </a:bodyPr>
          <a:lstStyle/>
          <a:p>
            <a:pPr marL="342900" indent="-342900" algn="l">
              <a:buFont typeface="Arial" panose="020B0604020202020204" pitchFamily="34" charset="0"/>
              <a:buChar char="•"/>
            </a:pPr>
            <a:r>
              <a:rPr lang="en-US" sz="25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Number of dependents and adoption lifespan</a:t>
            </a:r>
          </a:p>
        </p:txBody>
      </p:sp>
    </p:spTree>
    <p:extLst>
      <p:ext uri="{BB962C8B-B14F-4D97-AF65-F5344CB8AC3E}">
        <p14:creationId xmlns:p14="http://schemas.microsoft.com/office/powerpoint/2010/main" val="1748470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981845-B6D5-AC76-0550-6905948460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003011-8A14-75CF-2442-72F6CB353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E12A67-A313-8FCD-726F-B5EE468F4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88C974-DFE0-F1AF-DB49-C2C4B936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8EBFF0-6D51-3D8C-3946-9293BF3F7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1A396A-A009-E6A5-0CF8-4E64B4DA9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38F97-0AA0-D21E-6148-90E9742376EC}"/>
              </a:ext>
            </a:extLst>
          </p:cNvPr>
          <p:cNvSpPr>
            <a:spLocks noGrp="1"/>
          </p:cNvSpPr>
          <p:nvPr>
            <p:ph type="title"/>
          </p:nvPr>
        </p:nvSpPr>
        <p:spPr>
          <a:xfrm>
            <a:off x="459346" y="294538"/>
            <a:ext cx="11273303" cy="1033669"/>
          </a:xfrm>
        </p:spPr>
        <p:txBody>
          <a:bodyPr>
            <a:normAutofit/>
          </a:bodyPr>
          <a:lstStyle/>
          <a:p>
            <a:pPr algn="ctr"/>
            <a:r>
              <a:rPr lang="en-US" sz="3400" b="1" dirty="0">
                <a:solidFill>
                  <a:srgbClr val="FFFFFF"/>
                </a:solidFill>
              </a:rPr>
              <a:t>How do we examine correlations between adoption patterns?</a:t>
            </a:r>
          </a:p>
        </p:txBody>
      </p:sp>
      <p:sp>
        <p:nvSpPr>
          <p:cNvPr id="4" name="Rectangle 3">
            <a:extLst>
              <a:ext uri="{FF2B5EF4-FFF2-40B4-BE49-F238E27FC236}">
                <a16:creationId xmlns:a16="http://schemas.microsoft.com/office/drawing/2014/main" id="{70F69033-FBFC-F49A-702D-0F1E2F7BBE4E}"/>
              </a:ext>
            </a:extLst>
          </p:cNvPr>
          <p:cNvSpPr/>
          <p:nvPr/>
        </p:nvSpPr>
        <p:spPr>
          <a:xfrm>
            <a:off x="5771002" y="1590741"/>
            <a:ext cx="649996" cy="526725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12B40DC-4ED2-1D7F-1EA8-8E9033403861}"/>
              </a:ext>
            </a:extLst>
          </p:cNvPr>
          <p:cNvSpPr>
            <a:spLocks noGrp="1"/>
          </p:cNvSpPr>
          <p:nvPr>
            <p:ph idx="1"/>
          </p:nvPr>
        </p:nvSpPr>
        <p:spPr>
          <a:xfrm>
            <a:off x="775258" y="2335010"/>
            <a:ext cx="4949688" cy="380936"/>
          </a:xfrm>
        </p:spPr>
        <p:txBody>
          <a:bodyPr anchor="ctr">
            <a:noAutofit/>
          </a:bodyPr>
          <a:lstStyle/>
          <a:p>
            <a:pPr marL="0" indent="0" algn="ctr">
              <a:buNone/>
            </a:pPr>
            <a:r>
              <a:rPr lang="en-US" sz="3200" b="1" dirty="0"/>
              <a:t>Semantic Change</a:t>
            </a:r>
            <a:endParaRPr lang="en-US" sz="3000" b="1" dirty="0"/>
          </a:p>
        </p:txBody>
      </p:sp>
      <p:sp>
        <p:nvSpPr>
          <p:cNvPr id="3" name="Content Placeholder 2">
            <a:extLst>
              <a:ext uri="{FF2B5EF4-FFF2-40B4-BE49-F238E27FC236}">
                <a16:creationId xmlns:a16="http://schemas.microsoft.com/office/drawing/2014/main" id="{BC5EBB03-CF95-CDDA-4C3D-B8D3359B06B1}"/>
              </a:ext>
            </a:extLst>
          </p:cNvPr>
          <p:cNvSpPr txBox="1">
            <a:spLocks/>
          </p:cNvSpPr>
          <p:nvPr/>
        </p:nvSpPr>
        <p:spPr>
          <a:xfrm>
            <a:off x="637120" y="2879670"/>
            <a:ext cx="5225963" cy="123641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Helvetica Neue" panose="02000503000000020004" pitchFamily="2" charset="0"/>
                <a:ea typeface="Helvetica Neue" panose="02000503000000020004" pitchFamily="2" charset="0"/>
                <a:cs typeface="Helvetica Neue" panose="02000503000000020004" pitchFamily="2" charset="0"/>
              </a:rPr>
              <a:t>The extent of modifications affecting the meaning or behavior of the code</a:t>
            </a:r>
            <a:endParaRPr lang="en-US" sz="25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Content Placeholder 2">
            <a:extLst>
              <a:ext uri="{FF2B5EF4-FFF2-40B4-BE49-F238E27FC236}">
                <a16:creationId xmlns:a16="http://schemas.microsoft.com/office/drawing/2014/main" id="{62DABB8A-C75B-7B69-B777-D41FD297DFBC}"/>
              </a:ext>
            </a:extLst>
          </p:cNvPr>
          <p:cNvSpPr txBox="1">
            <a:spLocks/>
          </p:cNvSpPr>
          <p:nvPr/>
        </p:nvSpPr>
        <p:spPr>
          <a:xfrm>
            <a:off x="911356" y="4293190"/>
            <a:ext cx="4407641" cy="41619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Helvetica Neue" panose="02000503000000020004" pitchFamily="2" charset="0"/>
                <a:ea typeface="Helvetica Neue" panose="02000503000000020004" pitchFamily="2" charset="0"/>
                <a:cs typeface="Helvetica Neue" panose="02000503000000020004" pitchFamily="2" charset="0"/>
              </a:rPr>
              <a:t>Version 1.0.</a:t>
            </a:r>
            <a:r>
              <a:rPr lang="en-US"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2</a:t>
            </a:r>
            <a:endParaRPr lang="en-US" sz="25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1" name="Picture 10">
            <a:extLst>
              <a:ext uri="{FF2B5EF4-FFF2-40B4-BE49-F238E27FC236}">
                <a16:creationId xmlns:a16="http://schemas.microsoft.com/office/drawing/2014/main" id="{8D55FC67-92FA-BB89-9F53-3F68A7092049}"/>
              </a:ext>
            </a:extLst>
          </p:cNvPr>
          <p:cNvPicPr>
            <a:picLocks noChangeAspect="1"/>
          </p:cNvPicPr>
          <p:nvPr/>
        </p:nvPicPr>
        <p:blipFill>
          <a:blip r:embed="rId2"/>
          <a:stretch>
            <a:fillRect/>
          </a:stretch>
        </p:blipFill>
        <p:spPr>
          <a:xfrm>
            <a:off x="-4" y="4730629"/>
            <a:ext cx="5782317" cy="1209634"/>
          </a:xfrm>
          <a:prstGeom prst="rect">
            <a:avLst/>
          </a:prstGeom>
        </p:spPr>
      </p:pic>
      <p:cxnSp>
        <p:nvCxnSpPr>
          <p:cNvPr id="21" name="Straight Connector 20">
            <a:extLst>
              <a:ext uri="{FF2B5EF4-FFF2-40B4-BE49-F238E27FC236}">
                <a16:creationId xmlns:a16="http://schemas.microsoft.com/office/drawing/2014/main" id="{84897666-74A2-235F-B8F2-05D9F976C0BC}"/>
              </a:ext>
            </a:extLst>
          </p:cNvPr>
          <p:cNvCxnSpPr/>
          <p:nvPr/>
        </p:nvCxnSpPr>
        <p:spPr>
          <a:xfrm>
            <a:off x="637120" y="5486400"/>
            <a:ext cx="4681877"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Content Placeholder 2">
            <a:extLst>
              <a:ext uri="{FF2B5EF4-FFF2-40B4-BE49-F238E27FC236}">
                <a16:creationId xmlns:a16="http://schemas.microsoft.com/office/drawing/2014/main" id="{D79E7102-4AA5-27CC-9A27-D69692E513AA}"/>
              </a:ext>
            </a:extLst>
          </p:cNvPr>
          <p:cNvSpPr txBox="1">
            <a:spLocks/>
          </p:cNvSpPr>
          <p:nvPr/>
        </p:nvSpPr>
        <p:spPr>
          <a:xfrm>
            <a:off x="6644824" y="3883080"/>
            <a:ext cx="5225963" cy="123641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Content Placeholder 2">
            <a:extLst>
              <a:ext uri="{FF2B5EF4-FFF2-40B4-BE49-F238E27FC236}">
                <a16:creationId xmlns:a16="http://schemas.microsoft.com/office/drawing/2014/main" id="{668B5A11-5988-9FBA-2112-3170B8D1170F}"/>
              </a:ext>
            </a:extLst>
          </p:cNvPr>
          <p:cNvSpPr txBox="1">
            <a:spLocks/>
          </p:cNvSpPr>
          <p:nvPr/>
        </p:nvSpPr>
        <p:spPr>
          <a:xfrm>
            <a:off x="6921099" y="2335010"/>
            <a:ext cx="4949688" cy="3809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t>Maintenance Rate</a:t>
            </a:r>
            <a:endParaRPr lang="en-US" sz="3000" b="1" dirty="0"/>
          </a:p>
        </p:txBody>
      </p:sp>
      <p:sp>
        <p:nvSpPr>
          <p:cNvPr id="13" name="Content Placeholder 2">
            <a:extLst>
              <a:ext uri="{FF2B5EF4-FFF2-40B4-BE49-F238E27FC236}">
                <a16:creationId xmlns:a16="http://schemas.microsoft.com/office/drawing/2014/main" id="{25F8E4AA-455D-AF9C-928C-E62A46F538E4}"/>
              </a:ext>
            </a:extLst>
          </p:cNvPr>
          <p:cNvSpPr txBox="1">
            <a:spLocks/>
          </p:cNvSpPr>
          <p:nvPr/>
        </p:nvSpPr>
        <p:spPr>
          <a:xfrm>
            <a:off x="6693515" y="2879669"/>
            <a:ext cx="5225963" cy="123641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alibri" panose="020F0502020204030204" pitchFamily="34" charset="0"/>
                <a:ea typeface="Calibri"/>
                <a:cs typeface="Calibri" panose="020F0502020204030204" pitchFamily="34" charset="0"/>
              </a:rPr>
              <a:t>The relative </a:t>
            </a:r>
            <a:r>
              <a:rPr lang="en-US" i="1" dirty="0">
                <a:latin typeface="Calibri" panose="020F0502020204030204" pitchFamily="34" charset="0"/>
                <a:ea typeface="Calibri"/>
                <a:cs typeface="Calibri" panose="020F0502020204030204" pitchFamily="34" charset="0"/>
              </a:rPr>
              <a:t>maintenance rate </a:t>
            </a:r>
            <a:r>
              <a:rPr lang="en-US" dirty="0">
                <a:latin typeface="Calibri" panose="020F0502020204030204" pitchFamily="34" charset="0"/>
                <a:ea typeface="Calibri"/>
                <a:cs typeface="Calibri" panose="020F0502020204030204" pitchFamily="34" charset="0"/>
              </a:rPr>
              <a:t>of upstream packages</a:t>
            </a:r>
            <a:endParaRPr lang="en-US" sz="25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82957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918D8B-DF43-0112-7132-67179CFC248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5E8C63-BABB-C766-FD90-D4D4BD631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E181A4-0646-129C-4C2B-82FC14D5B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B1F1F7-9A6A-63A3-F677-2E1B48CC7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0A21F1-8805-9D33-8329-6790ABB57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9E4E06-FF0D-D884-CCBA-2D8AE4E76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6B935-7405-CCA7-8D69-061236C644E5}"/>
              </a:ext>
            </a:extLst>
          </p:cNvPr>
          <p:cNvSpPr>
            <a:spLocks noGrp="1"/>
          </p:cNvSpPr>
          <p:nvPr>
            <p:ph type="title"/>
          </p:nvPr>
        </p:nvSpPr>
        <p:spPr>
          <a:xfrm>
            <a:off x="459346" y="294538"/>
            <a:ext cx="11273303" cy="1033669"/>
          </a:xfrm>
        </p:spPr>
        <p:txBody>
          <a:bodyPr>
            <a:normAutofit/>
          </a:bodyPr>
          <a:lstStyle/>
          <a:p>
            <a:pPr algn="ctr"/>
            <a:r>
              <a:rPr lang="en-US" sz="3400" b="1" dirty="0">
                <a:solidFill>
                  <a:srgbClr val="FFFFFF"/>
                </a:solidFill>
              </a:rPr>
              <a:t>How do we examine correlations between adoption patterns?</a:t>
            </a:r>
          </a:p>
        </p:txBody>
      </p:sp>
      <p:sp>
        <p:nvSpPr>
          <p:cNvPr id="29" name="TextBox 28">
            <a:extLst>
              <a:ext uri="{FF2B5EF4-FFF2-40B4-BE49-F238E27FC236}">
                <a16:creationId xmlns:a16="http://schemas.microsoft.com/office/drawing/2014/main" id="{498C67DE-E903-890D-9C20-B6A3BD8E5AE1}"/>
              </a:ext>
            </a:extLst>
          </p:cNvPr>
          <p:cNvSpPr txBox="1"/>
          <p:nvPr/>
        </p:nvSpPr>
        <p:spPr>
          <a:xfrm>
            <a:off x="1441319" y="2991654"/>
            <a:ext cx="8049704" cy="954107"/>
          </a:xfrm>
          <a:prstGeom prst="rect">
            <a:avLst/>
          </a:prstGeom>
          <a:noFill/>
        </p:spPr>
        <p:txBody>
          <a:bodyPr wrap="none" rtlCol="0">
            <a:spAutoFit/>
          </a:bodyPr>
          <a:lstStyle/>
          <a:p>
            <a:r>
              <a:rPr lang="en-US" sz="2800" dirty="0">
                <a:solidFill>
                  <a:srgbClr val="000000"/>
                </a:solidFill>
                <a:latin typeface="Calibri" panose="020F0502020204030204" pitchFamily="34" charset="0"/>
                <a:cs typeface="Calibri" panose="020F0502020204030204" pitchFamily="34" charset="0"/>
              </a:rPr>
              <a:t>Custom metric that quantifies the number of updates </a:t>
            </a:r>
          </a:p>
          <a:p>
            <a:r>
              <a:rPr lang="en-US" sz="2800" dirty="0">
                <a:solidFill>
                  <a:srgbClr val="000000"/>
                </a:solidFill>
                <a:latin typeface="Calibri" panose="020F0502020204030204" pitchFamily="34" charset="0"/>
                <a:cs typeface="Calibri" panose="020F0502020204030204" pitchFamily="34" charset="0"/>
              </a:rPr>
              <a:t>relative to a release’s adoption lifespan</a:t>
            </a: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8F7747C-7D68-D1E0-7D39-10C5CD7C9252}"/>
                  </a:ext>
                </a:extLst>
              </p:cNvPr>
              <p:cNvSpPr txBox="1"/>
              <p:nvPr/>
            </p:nvSpPr>
            <p:spPr>
              <a:xfrm>
                <a:off x="335606" y="4091315"/>
                <a:ext cx="10665523" cy="12118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500" b="0" i="1" smtClean="0">
                          <a:solidFill>
                            <a:srgbClr val="000000"/>
                          </a:solidFill>
                          <a:latin typeface="Cambria Math" panose="02040503050406030204" pitchFamily="18" charset="0"/>
                          <a:cs typeface="Calibri"/>
                        </a:rPr>
                        <m:t>𝑚𝑎𝑖𝑛𝑡𝑒𝑛𝑐𝑒</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𝑟𝑎𝑡𝑒</m:t>
                      </m:r>
                      <m:r>
                        <a:rPr lang="en-US" sz="3500" b="0" i="1" smtClean="0">
                          <a:solidFill>
                            <a:srgbClr val="000000"/>
                          </a:solidFill>
                          <a:latin typeface="Cambria Math" panose="02040503050406030204" pitchFamily="18" charset="0"/>
                          <a:cs typeface="Calibri"/>
                        </a:rPr>
                        <m:t>=</m:t>
                      </m:r>
                      <m:f>
                        <m:fPr>
                          <m:ctrlPr>
                            <a:rPr lang="en-US" sz="3500" b="0" i="1" smtClean="0">
                              <a:solidFill>
                                <a:srgbClr val="000000"/>
                              </a:solidFill>
                              <a:latin typeface="Cambria Math" panose="02040503050406030204" pitchFamily="18" charset="0"/>
                              <a:cs typeface="Calibri"/>
                            </a:rPr>
                          </m:ctrlPr>
                        </m:fPr>
                        <m:num>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𝑜𝑓</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𝑟𝑒𝑙𝑒𝑎𝑠𝑒𝑠</m:t>
                          </m:r>
                        </m:num>
                        <m:den>
                          <m:r>
                            <a:rPr lang="en-US" sz="3500" b="0" i="1" smtClean="0">
                              <a:solidFill>
                                <a:srgbClr val="000000"/>
                              </a:solidFill>
                              <a:latin typeface="Cambria Math" panose="02040503050406030204" pitchFamily="18" charset="0"/>
                              <a:cs typeface="Calibri"/>
                            </a:rPr>
                            <m:t>𝑎𝑑𝑜𝑝𝑡𝑖𝑜𝑛</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𝑙𝑖𝑓𝑒𝑠𝑝𝑎𝑛</m:t>
                          </m:r>
                          <m:r>
                            <a:rPr lang="en-US" sz="3500" b="0" i="1" smtClean="0">
                              <a:solidFill>
                                <a:srgbClr val="000000"/>
                              </a:solidFill>
                              <a:latin typeface="Cambria Math" panose="02040503050406030204" pitchFamily="18" charset="0"/>
                              <a:cs typeface="Calibri"/>
                            </a:rPr>
                            <m:t> (</m:t>
                          </m:r>
                          <m:r>
                            <a:rPr lang="en-US" sz="3500" b="0" i="1" smtClean="0">
                              <a:solidFill>
                                <a:srgbClr val="000000"/>
                              </a:solidFill>
                              <a:latin typeface="Cambria Math" panose="02040503050406030204" pitchFamily="18" charset="0"/>
                              <a:cs typeface="Calibri"/>
                            </a:rPr>
                            <m:t>𝑦𝑒𝑎𝑟𝑠</m:t>
                          </m:r>
                          <m:r>
                            <a:rPr lang="en-US" sz="3500" b="0" i="1" smtClean="0">
                              <a:solidFill>
                                <a:srgbClr val="000000"/>
                              </a:solidFill>
                              <a:latin typeface="Cambria Math" panose="02040503050406030204" pitchFamily="18" charset="0"/>
                              <a:cs typeface="Calibri"/>
                            </a:rPr>
                            <m:t>)</m:t>
                          </m:r>
                        </m:den>
                      </m:f>
                    </m:oMath>
                  </m:oMathPara>
                </a14:m>
                <a:endParaRPr lang="en-US" sz="3500" i="1" dirty="0"/>
              </a:p>
            </p:txBody>
          </p:sp>
        </mc:Choice>
        <mc:Fallback xmlns="">
          <p:sp>
            <p:nvSpPr>
              <p:cNvPr id="5" name="TextBox 4">
                <a:extLst>
                  <a:ext uri="{FF2B5EF4-FFF2-40B4-BE49-F238E27FC236}">
                    <a16:creationId xmlns:a16="http://schemas.microsoft.com/office/drawing/2014/main" id="{88F7747C-7D68-D1E0-7D39-10C5CD7C9252}"/>
                  </a:ext>
                </a:extLst>
              </p:cNvPr>
              <p:cNvSpPr txBox="1">
                <a:spLocks noRot="1" noChangeAspect="1" noMove="1" noResize="1" noEditPoints="1" noAdjustHandles="1" noChangeArrowheads="1" noChangeShapeType="1" noTextEdit="1"/>
              </p:cNvSpPr>
              <p:nvPr/>
            </p:nvSpPr>
            <p:spPr>
              <a:xfrm>
                <a:off x="335606" y="4091315"/>
                <a:ext cx="10665523" cy="1211807"/>
              </a:xfrm>
              <a:prstGeom prst="rect">
                <a:avLst/>
              </a:prstGeom>
              <a:blipFill>
                <a:blip r:embed="rId3"/>
                <a:stretch>
                  <a:fillRect t="-3125" b="-1354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9DDB09ED-39DE-BA07-335A-F61D37A3C56F}"/>
              </a:ext>
            </a:extLst>
          </p:cNvPr>
          <p:cNvSpPr txBox="1">
            <a:spLocks/>
          </p:cNvSpPr>
          <p:nvPr/>
        </p:nvSpPr>
        <p:spPr>
          <a:xfrm>
            <a:off x="883714" y="2385750"/>
            <a:ext cx="4949688" cy="3809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t>Maintenance Rate</a:t>
            </a:r>
            <a:endParaRPr lang="en-US" sz="3000" b="1" dirty="0"/>
          </a:p>
        </p:txBody>
      </p:sp>
    </p:spTree>
    <p:extLst>
      <p:ext uri="{BB962C8B-B14F-4D97-AF65-F5344CB8AC3E}">
        <p14:creationId xmlns:p14="http://schemas.microsoft.com/office/powerpoint/2010/main" val="235824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90BBBA-7C21-F91A-23BC-BA2672E44EE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CA3D3E-C86D-7FF4-DF0A-827C5BAF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473AC8-AF30-1792-634C-2C067742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30C5A7-5C45-38B7-1D3A-9378DB9D4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1AA4E1-CEAE-06A3-5069-0EED39E59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1AF80D-7ABC-3AC2-BB4A-DD9AA329D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26632-0C35-3F01-99CF-E3017CF1630E}"/>
              </a:ext>
            </a:extLst>
          </p:cNvPr>
          <p:cNvSpPr>
            <a:spLocks noGrp="1"/>
          </p:cNvSpPr>
          <p:nvPr>
            <p:ph type="title"/>
          </p:nvPr>
        </p:nvSpPr>
        <p:spPr>
          <a:xfrm>
            <a:off x="459346" y="294538"/>
            <a:ext cx="11273303" cy="1033669"/>
          </a:xfrm>
        </p:spPr>
        <p:txBody>
          <a:bodyPr>
            <a:normAutofit/>
          </a:bodyPr>
          <a:lstStyle/>
          <a:p>
            <a:pPr algn="ctr"/>
            <a:r>
              <a:rPr lang="en-US" sz="3400" b="1" dirty="0">
                <a:solidFill>
                  <a:srgbClr val="FFFFFF"/>
                </a:solidFill>
              </a:rPr>
              <a:t>Research Question 2</a:t>
            </a:r>
          </a:p>
        </p:txBody>
      </p:sp>
      <p:sp>
        <p:nvSpPr>
          <p:cNvPr id="15" name="Content Placeholder 2">
            <a:extLst>
              <a:ext uri="{FF2B5EF4-FFF2-40B4-BE49-F238E27FC236}">
                <a16:creationId xmlns:a16="http://schemas.microsoft.com/office/drawing/2014/main" id="{EF7A23C4-C507-414A-573A-B0C0B48C3B3B}"/>
              </a:ext>
            </a:extLst>
          </p:cNvPr>
          <p:cNvSpPr txBox="1">
            <a:spLocks/>
          </p:cNvSpPr>
          <p:nvPr/>
        </p:nvSpPr>
        <p:spPr>
          <a:xfrm>
            <a:off x="1262999" y="2227157"/>
            <a:ext cx="1768959" cy="61820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How does</a:t>
            </a:r>
          </a:p>
        </p:txBody>
      </p:sp>
      <p:sp>
        <p:nvSpPr>
          <p:cNvPr id="23" name="Content Placeholder 2">
            <a:extLst>
              <a:ext uri="{FF2B5EF4-FFF2-40B4-BE49-F238E27FC236}">
                <a16:creationId xmlns:a16="http://schemas.microsoft.com/office/drawing/2014/main" id="{5A4219AD-2AF3-41E3-4965-D955722071B8}"/>
              </a:ext>
            </a:extLst>
          </p:cNvPr>
          <p:cNvSpPr>
            <a:spLocks noGrp="1"/>
          </p:cNvSpPr>
          <p:nvPr>
            <p:ph idx="1"/>
          </p:nvPr>
        </p:nvSpPr>
        <p:spPr>
          <a:xfrm>
            <a:off x="2287591" y="2329751"/>
            <a:ext cx="4949688" cy="380936"/>
          </a:xfrm>
        </p:spPr>
        <p:txBody>
          <a:bodyPr anchor="ctr">
            <a:noAutofit/>
          </a:bodyPr>
          <a:lstStyle/>
          <a:p>
            <a:pPr marL="0" indent="0" algn="ctr">
              <a:buNone/>
            </a:pPr>
            <a:r>
              <a:rPr lang="en-US" b="1" dirty="0">
                <a:solidFill>
                  <a:srgbClr val="000000"/>
                </a:solidFill>
              </a:rPr>
              <a:t>Maintenance </a:t>
            </a:r>
            <a:r>
              <a:rPr lang="en-US" sz="3000" b="1" dirty="0">
                <a:solidFill>
                  <a:srgbClr val="000000"/>
                </a:solidFill>
              </a:rPr>
              <a:t>Activity</a:t>
            </a:r>
            <a:endParaRPr lang="en-US" sz="3000" b="1" dirty="0"/>
          </a:p>
        </p:txBody>
      </p:sp>
      <p:sp>
        <p:nvSpPr>
          <p:cNvPr id="24" name="Content Placeholder 2">
            <a:extLst>
              <a:ext uri="{FF2B5EF4-FFF2-40B4-BE49-F238E27FC236}">
                <a16:creationId xmlns:a16="http://schemas.microsoft.com/office/drawing/2014/main" id="{6D933103-9516-92A1-4186-82D7223524ED}"/>
              </a:ext>
            </a:extLst>
          </p:cNvPr>
          <p:cNvSpPr txBox="1">
            <a:spLocks/>
          </p:cNvSpPr>
          <p:nvPr/>
        </p:nvSpPr>
        <p:spPr>
          <a:xfrm>
            <a:off x="6598994" y="2227157"/>
            <a:ext cx="3865666" cy="61820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correlate with</a:t>
            </a:r>
          </a:p>
        </p:txBody>
      </p:sp>
      <p:sp>
        <p:nvSpPr>
          <p:cNvPr id="27" name="Content Placeholder 2">
            <a:extLst>
              <a:ext uri="{FF2B5EF4-FFF2-40B4-BE49-F238E27FC236}">
                <a16:creationId xmlns:a16="http://schemas.microsoft.com/office/drawing/2014/main" id="{6AFAEEC7-7CC6-E2A3-1609-B84589337955}"/>
              </a:ext>
            </a:extLst>
          </p:cNvPr>
          <p:cNvSpPr txBox="1">
            <a:spLocks/>
          </p:cNvSpPr>
          <p:nvPr/>
        </p:nvSpPr>
        <p:spPr>
          <a:xfrm>
            <a:off x="3621153" y="2877020"/>
            <a:ext cx="4949688" cy="38093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latin typeface="Helvetica Neue" panose="02000503000000020004" pitchFamily="2" charset="0"/>
                <a:ea typeface="Helvetica Neue" panose="02000503000000020004" pitchFamily="2" charset="0"/>
                <a:cs typeface="Helvetica Neue" panose="02000503000000020004" pitchFamily="2" charset="0"/>
              </a:rPr>
              <a:t>Adoption Patterns</a:t>
            </a:r>
          </a:p>
        </p:txBody>
      </p:sp>
      <p:sp>
        <p:nvSpPr>
          <p:cNvPr id="28" name="Content Placeholder 2">
            <a:extLst>
              <a:ext uri="{FF2B5EF4-FFF2-40B4-BE49-F238E27FC236}">
                <a16:creationId xmlns:a16="http://schemas.microsoft.com/office/drawing/2014/main" id="{4A163FC1-A56B-5A86-FD80-4C3AA71CA1CF}"/>
              </a:ext>
            </a:extLst>
          </p:cNvPr>
          <p:cNvSpPr txBox="1">
            <a:spLocks/>
          </p:cNvSpPr>
          <p:nvPr/>
        </p:nvSpPr>
        <p:spPr>
          <a:xfrm>
            <a:off x="7866983" y="2758384"/>
            <a:ext cx="3865666" cy="61820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29" name="TextBox 28">
            <a:extLst>
              <a:ext uri="{FF2B5EF4-FFF2-40B4-BE49-F238E27FC236}">
                <a16:creationId xmlns:a16="http://schemas.microsoft.com/office/drawing/2014/main" id="{2D145E62-62D1-8352-E539-682A99751338}"/>
              </a:ext>
            </a:extLst>
          </p:cNvPr>
          <p:cNvSpPr txBox="1"/>
          <p:nvPr/>
        </p:nvSpPr>
        <p:spPr>
          <a:xfrm>
            <a:off x="1572126" y="3962400"/>
            <a:ext cx="3234219" cy="477054"/>
          </a:xfrm>
          <a:prstGeom prst="rect">
            <a:avLst/>
          </a:prstGeom>
          <a:noFill/>
        </p:spPr>
        <p:txBody>
          <a:bodyPr wrap="none" rtlCol="0">
            <a:spAutoFit/>
          </a:bodyPr>
          <a:lstStyle/>
          <a:p>
            <a:pPr algn="l"/>
            <a:r>
              <a:rPr lang="en-US" sz="25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Correlations between</a:t>
            </a:r>
            <a:endParaRPr lang="en-US" sz="25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0" name="TextBox 29">
            <a:extLst>
              <a:ext uri="{FF2B5EF4-FFF2-40B4-BE49-F238E27FC236}">
                <a16:creationId xmlns:a16="http://schemas.microsoft.com/office/drawing/2014/main" id="{5C42B566-2712-3212-3A02-EEEA5B7EA5FB}"/>
              </a:ext>
            </a:extLst>
          </p:cNvPr>
          <p:cNvSpPr txBox="1"/>
          <p:nvPr/>
        </p:nvSpPr>
        <p:spPr>
          <a:xfrm>
            <a:off x="2304216" y="4439454"/>
            <a:ext cx="8905002" cy="477054"/>
          </a:xfrm>
          <a:prstGeom prst="rect">
            <a:avLst/>
          </a:prstGeom>
          <a:noFill/>
        </p:spPr>
        <p:txBody>
          <a:bodyPr wrap="none" rtlCol="0">
            <a:spAutoFit/>
          </a:bodyPr>
          <a:lstStyle/>
          <a:p>
            <a:pPr marL="342900" indent="-342900">
              <a:buFont typeface="Arial" panose="020B0604020202020204" pitchFamily="34" charset="0"/>
              <a:buChar char="•"/>
            </a:pPr>
            <a:r>
              <a:rPr lang="en-US" sz="25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Frequency of maintenance activity (high, medium, low) and</a:t>
            </a:r>
          </a:p>
        </p:txBody>
      </p:sp>
      <p:sp>
        <p:nvSpPr>
          <p:cNvPr id="31" name="TextBox 30">
            <a:extLst>
              <a:ext uri="{FF2B5EF4-FFF2-40B4-BE49-F238E27FC236}">
                <a16:creationId xmlns:a16="http://schemas.microsoft.com/office/drawing/2014/main" id="{D7A70D6E-D260-06AF-FC61-6D05F1B1A5C1}"/>
              </a:ext>
            </a:extLst>
          </p:cNvPr>
          <p:cNvSpPr txBox="1"/>
          <p:nvPr/>
        </p:nvSpPr>
        <p:spPr>
          <a:xfrm>
            <a:off x="2304216" y="4933146"/>
            <a:ext cx="7034298" cy="477054"/>
          </a:xfrm>
          <a:prstGeom prst="rect">
            <a:avLst/>
          </a:prstGeom>
          <a:noFill/>
        </p:spPr>
        <p:txBody>
          <a:bodyPr wrap="none" rtlCol="0">
            <a:spAutoFit/>
          </a:bodyPr>
          <a:lstStyle/>
          <a:p>
            <a:pPr marL="342900" indent="-342900" algn="l">
              <a:buFont typeface="Arial" panose="020B0604020202020204" pitchFamily="34" charset="0"/>
              <a:buChar char="•"/>
            </a:pPr>
            <a:r>
              <a:rPr lang="en-US" sz="25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Number of dependents and adoption lifespan</a:t>
            </a:r>
          </a:p>
        </p:txBody>
      </p:sp>
    </p:spTree>
    <p:extLst>
      <p:ext uri="{BB962C8B-B14F-4D97-AF65-F5344CB8AC3E}">
        <p14:creationId xmlns:p14="http://schemas.microsoft.com/office/powerpoint/2010/main" val="3404629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a:latin typeface="Helvetica Neue" panose="02000503000000020004" pitchFamily="2" charset="0"/>
            <a:ea typeface="Helvetica Neue" panose="02000503000000020004" pitchFamily="2" charset="0"/>
            <a:cs typeface="Helvetica Neue" panose="02000503000000020004" pitchFamily="2" charset="0"/>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4880</TotalTime>
  <Words>901</Words>
  <Application>Microsoft Macintosh PowerPoint</Application>
  <PresentationFormat>Widescreen</PresentationFormat>
  <Paragraphs>119</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Calibri</vt:lpstr>
      <vt:lpstr>Cambria Math</vt:lpstr>
      <vt:lpstr>Helvetica Neue</vt:lpstr>
      <vt:lpstr>Office Theme</vt:lpstr>
      <vt:lpstr>Dependency Update Latency in the Maven Software Ecosystem</vt:lpstr>
      <vt:lpstr>Context</vt:lpstr>
      <vt:lpstr>How do we measure dependency updates?</vt:lpstr>
      <vt:lpstr>How do we examine correlations between adoption patterns?</vt:lpstr>
      <vt:lpstr>How do we examine correlations between adoption patterns?</vt:lpstr>
      <vt:lpstr>Research Question 1</vt:lpstr>
      <vt:lpstr>How do we examine correlations between adoption patterns?</vt:lpstr>
      <vt:lpstr>How do we examine correlations between adoption patterns?</vt:lpstr>
      <vt:lpstr>Research Question 2</vt:lpstr>
      <vt:lpstr>Insights</vt:lpstr>
      <vt:lpstr>Insights</vt:lpstr>
      <vt:lpstr>Insights</vt:lpstr>
      <vt:lpstr>Insights</vt:lpstr>
      <vt:lpstr>Insights</vt:lpstr>
      <vt:lpstr>Insights</vt:lpstr>
      <vt:lpstr>Insights</vt:lpstr>
      <vt:lpstr>Maven Trends</vt:lpstr>
      <vt:lpstr>Maven Trends</vt:lpstr>
      <vt:lpstr>Maven Trends</vt:lpstr>
      <vt:lpstr>Maven Trends</vt:lpstr>
      <vt:lpstr>Threats to Validity</vt:lpstr>
      <vt:lpstr>Conclusion &amp;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Saint Berretta Magarinos</dc:creator>
  <cp:lastModifiedBy>Heather Guarnera</cp:lastModifiedBy>
  <cp:revision>3</cp:revision>
  <dcterms:created xsi:type="dcterms:W3CDTF">2025-04-18T16:06:52Z</dcterms:created>
  <dcterms:modified xsi:type="dcterms:W3CDTF">2025-06-30T16:17:40Z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6e8d42-b9a6-4554-b0cc-98af32c6b0e9_Enabled">
    <vt:lpwstr>true</vt:lpwstr>
  </property>
  <property fmtid="{D5CDD505-2E9C-101B-9397-08002B2CF9AE}" pid="3" name="MSIP_Label_b86e8d42-b9a6-4554-b0cc-98af32c6b0e9_SetDate">
    <vt:lpwstr>2025-04-20T22:33:25Z</vt:lpwstr>
  </property>
  <property fmtid="{D5CDD505-2E9C-101B-9397-08002B2CF9AE}" pid="4" name="MSIP_Label_b86e8d42-b9a6-4554-b0cc-98af32c6b0e9_Method">
    <vt:lpwstr>Privileged</vt:lpwstr>
  </property>
  <property fmtid="{D5CDD505-2E9C-101B-9397-08002B2CF9AE}" pid="5" name="MSIP_Label_b86e8d42-b9a6-4554-b0cc-98af32c6b0e9_Name">
    <vt:lpwstr>defa4170-0d19-0005-0004-bc88714345d2</vt:lpwstr>
  </property>
  <property fmtid="{D5CDD505-2E9C-101B-9397-08002B2CF9AE}" pid="6" name="MSIP_Label_b86e8d42-b9a6-4554-b0cc-98af32c6b0e9_SiteId">
    <vt:lpwstr>9ef017d9-7f05-4225-9838-f92cff57b7ab</vt:lpwstr>
  </property>
  <property fmtid="{D5CDD505-2E9C-101B-9397-08002B2CF9AE}" pid="7" name="MSIP_Label_b86e8d42-b9a6-4554-b0cc-98af32c6b0e9_ActionId">
    <vt:lpwstr>8672ebc3-f53e-4b7a-9bfa-9064505fad02</vt:lpwstr>
  </property>
  <property fmtid="{D5CDD505-2E9C-101B-9397-08002B2CF9AE}" pid="8" name="MSIP_Label_b86e8d42-b9a6-4554-b0cc-98af32c6b0e9_ContentBits">
    <vt:lpwstr>0</vt:lpwstr>
  </property>
  <property fmtid="{D5CDD505-2E9C-101B-9397-08002B2CF9AE}" pid="9" name="MSIP_Label_b86e8d42-b9a6-4554-b0cc-98af32c6b0e9_Tag">
    <vt:lpwstr>50, 0, 1, 1</vt:lpwstr>
  </property>
</Properties>
</file>