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2bb4eca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2bb4eca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2bb4eca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2bb4eca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2bb4eca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2bb4eca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3be09c9a0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3be09c9a0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3be09c9a0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3be09c9a0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3be09c9a0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3be09c9a0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3be09c9a0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3be09c9a0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3be09c9a0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3be09c9a0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3be09c9a0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3be09c9a0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3be09c9a0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3be09c9a0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2bb4eca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2bb4eca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unb.ca/cic/datasets/malmem-2022.html" TargetMode="External"/><Relationship Id="rId4" Type="http://schemas.openxmlformats.org/officeDocument/2006/relationships/hyperlink" Target="https://scikit-learn.org/stable/modules/generated/sklearn.tree.DecisionTreeClassifier.html" TargetMode="External"/><Relationship Id="rId10" Type="http://schemas.openxmlformats.org/officeDocument/2006/relationships/hyperlink" Target="https://shap-lrjball.readthedocs.io/en/latest/generated/shap.TreeExplainer.html" TargetMode="External"/><Relationship Id="rId9" Type="http://schemas.openxmlformats.org/officeDocument/2006/relationships/hyperlink" Target="https://shap.readthedocs.io/en/latest/" TargetMode="External"/><Relationship Id="rId5" Type="http://schemas.openxmlformats.org/officeDocument/2006/relationships/hyperlink" Target="https://scikit-learn.org/stable/modules/generated/sklearn.naive_bayes.GaussianNB.html" TargetMode="External"/><Relationship Id="rId6" Type="http://schemas.openxmlformats.org/officeDocument/2006/relationships/hyperlink" Target="https://scikit-learn.org/stable/modules/generated/sklearn.ensemble.RandomForestClassifier.html" TargetMode="External"/><Relationship Id="rId7" Type="http://schemas.openxmlformats.org/officeDocument/2006/relationships/hyperlink" Target="https://www.geeksforgeeks.org/cross-validation-machine-learning/" TargetMode="External"/><Relationship Id="rId8" Type="http://schemas.openxmlformats.org/officeDocument/2006/relationships/hyperlink" Target="https://www.geeksforgeeks.org/xgboo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Memory-Based Explainable Obfuscated-Malware Detector</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990"/>
              <a:buNone/>
            </a:pPr>
            <a:r>
              <a:rPr b="1" lang="en" sz="2220">
                <a:latin typeface="Times New Roman"/>
                <a:ea typeface="Times New Roman"/>
                <a:cs typeface="Times New Roman"/>
                <a:sym typeface="Times New Roman"/>
              </a:rPr>
              <a:t>CONCLUSION </a:t>
            </a:r>
            <a:endParaRPr b="1" sz="22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122" name="Google Shape;122;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b="1" lang="en" sz="1600">
                <a:solidFill>
                  <a:srgbClr val="000000"/>
                </a:solidFill>
                <a:latin typeface="Times New Roman"/>
                <a:ea typeface="Times New Roman"/>
                <a:cs typeface="Times New Roman"/>
                <a:sym typeface="Times New Roman"/>
              </a:rPr>
              <a:t>Conclusion:</a:t>
            </a:r>
            <a:endParaRPr b="1" sz="16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This paper introduced a lightweight obfuscated-malware detector based on explainable machine-learning techniques The system was evaluated using the MalMem2022 dataset and achieved a remarkable accuracy of over 99.8% by utilizing only five carefully selected features. The feature selection method, RFE, effectively reduced the number of features while maintaining high accuracy. This streamlined approach significantly enhanced the efficiency of the system. Additionally, the detection time of the proposed system was impressively fast, measuring 0.413 μs. To ensure transparency and interpretability, the proposed system was explained using SHAP values. The obtained explanations were found to be consistent with modern malware behavior. The utilization of SHAP values not only justified the high accuracy achieved by the classifier but also ensured that the system’s performance was based on explainable reasoning rather than operating as a black-box approach.</a:t>
            </a:r>
            <a:endParaRPr b="1" sz="16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1500"/>
              </a:spcAft>
              <a:buNone/>
            </a:pPr>
            <a:r>
              <a:t/>
            </a:r>
            <a:endParaRPr b="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28" name="Google Shape;128;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en" sz="3875">
                <a:solidFill>
                  <a:srgbClr val="000000"/>
                </a:solidFill>
              </a:rPr>
              <a:t>Future Work:</a:t>
            </a:r>
            <a:endParaRPr b="1" sz="3875">
              <a:solidFill>
                <a:srgbClr val="000000"/>
              </a:solidFill>
            </a:endParaRPr>
          </a:p>
          <a:p>
            <a:pPr indent="0" lvl="0" marL="0" rtl="0" algn="l">
              <a:lnSpc>
                <a:spcPct val="150000"/>
              </a:lnSpc>
              <a:spcBef>
                <a:spcPts val="0"/>
              </a:spcBef>
              <a:spcAft>
                <a:spcPts val="0"/>
              </a:spcAft>
              <a:buNone/>
            </a:pPr>
            <a:r>
              <a:rPr lang="en" sz="3475">
                <a:solidFill>
                  <a:srgbClr val="000000"/>
                </a:solidFill>
              </a:rPr>
              <a:t>The future work of a Memory-Based Explainable Obfuscated Malware Detector involves ongoing research, development, and enhancement to keep up with the evolving landscape of cybersecurity threats. Here are some potential directions for future work in this domain:</a:t>
            </a:r>
            <a:endParaRPr sz="3475">
              <a:solidFill>
                <a:srgbClr val="000000"/>
              </a:solidFill>
            </a:endParaRPr>
          </a:p>
          <a:p>
            <a:pPr indent="-228600" lvl="0" marL="457200" rtl="0" algn="l">
              <a:lnSpc>
                <a:spcPct val="150000"/>
              </a:lnSpc>
              <a:spcBef>
                <a:spcPts val="1500"/>
              </a:spcBef>
              <a:spcAft>
                <a:spcPts val="0"/>
              </a:spcAft>
              <a:buClr>
                <a:srgbClr val="000000"/>
              </a:buClr>
              <a:buSzPct val="100000"/>
              <a:buFont typeface="Times New Roman"/>
              <a:buNone/>
            </a:pPr>
            <a:r>
              <a:rPr b="1" lang="en" sz="3475">
                <a:solidFill>
                  <a:srgbClr val="000000"/>
                </a:solidFill>
              </a:rPr>
              <a:t>Feature ExtractionEnhanced</a:t>
            </a:r>
            <a:r>
              <a:rPr lang="en" sz="3475">
                <a:solidFill>
                  <a:srgbClr val="000000"/>
                </a:solidFill>
              </a:rPr>
              <a:t> :</a:t>
            </a:r>
            <a:endParaRPr sz="3475">
              <a:solidFill>
                <a:srgbClr val="000000"/>
              </a:solidFill>
            </a:endParaRPr>
          </a:p>
          <a:p>
            <a:pPr indent="-283780" lvl="1" marL="914400" rtl="0" algn="l">
              <a:lnSpc>
                <a:spcPct val="150000"/>
              </a:lnSpc>
              <a:spcBef>
                <a:spcPts val="0"/>
              </a:spcBef>
              <a:spcAft>
                <a:spcPts val="0"/>
              </a:spcAft>
              <a:buClr>
                <a:srgbClr val="000000"/>
              </a:buClr>
              <a:buSzPct val="100000"/>
              <a:buChar char="●"/>
            </a:pPr>
            <a:r>
              <a:rPr lang="en" sz="3475">
                <a:solidFill>
                  <a:srgbClr val="000000"/>
                </a:solidFill>
              </a:rPr>
              <a:t>Investigate and incorporate new features that capture subtle characteristics of obfuscated malware.</a:t>
            </a:r>
            <a:endParaRPr sz="3475">
              <a:solidFill>
                <a:srgbClr val="000000"/>
              </a:solidFill>
            </a:endParaRPr>
          </a:p>
          <a:p>
            <a:pPr indent="-283780" lvl="1" marL="914400" rtl="0" algn="l">
              <a:lnSpc>
                <a:spcPct val="150000"/>
              </a:lnSpc>
              <a:spcBef>
                <a:spcPts val="0"/>
              </a:spcBef>
              <a:spcAft>
                <a:spcPts val="0"/>
              </a:spcAft>
              <a:buClr>
                <a:srgbClr val="000000"/>
              </a:buClr>
              <a:buSzPct val="100000"/>
              <a:buChar char="●"/>
            </a:pPr>
            <a:r>
              <a:rPr lang="en" sz="3475">
                <a:solidFill>
                  <a:srgbClr val="000000"/>
                </a:solidFill>
              </a:rPr>
              <a:t>Explore techniques for automatically extracting relevant features from memory dumps.</a:t>
            </a:r>
            <a:endParaRPr sz="3475">
              <a:solidFill>
                <a:srgbClr val="000000"/>
              </a:solidFill>
            </a:endParaRPr>
          </a:p>
          <a:p>
            <a:pPr indent="-228600" lvl="0" marL="457200" rtl="0" algn="l">
              <a:lnSpc>
                <a:spcPct val="150000"/>
              </a:lnSpc>
              <a:spcBef>
                <a:spcPts val="0"/>
              </a:spcBef>
              <a:spcAft>
                <a:spcPts val="0"/>
              </a:spcAft>
              <a:buClr>
                <a:srgbClr val="000000"/>
              </a:buClr>
              <a:buSzPct val="100000"/>
              <a:buNone/>
            </a:pPr>
            <a:r>
              <a:rPr b="1" lang="en" sz="3475">
                <a:solidFill>
                  <a:srgbClr val="000000"/>
                </a:solidFill>
              </a:rPr>
              <a:t>Deep Learning Interpretability:</a:t>
            </a:r>
            <a:endParaRPr b="1" sz="3475">
              <a:solidFill>
                <a:srgbClr val="000000"/>
              </a:solidFill>
            </a:endParaRPr>
          </a:p>
          <a:p>
            <a:pPr indent="-283780" lvl="1" marL="914400" rtl="0" algn="l">
              <a:lnSpc>
                <a:spcPct val="150000"/>
              </a:lnSpc>
              <a:spcBef>
                <a:spcPts val="0"/>
              </a:spcBef>
              <a:spcAft>
                <a:spcPts val="0"/>
              </a:spcAft>
              <a:buClr>
                <a:srgbClr val="000000"/>
              </a:buClr>
              <a:buSzPct val="100000"/>
              <a:buChar char="●"/>
            </a:pPr>
            <a:r>
              <a:rPr lang="en" sz="3475">
                <a:solidFill>
                  <a:srgbClr val="000000"/>
                </a:solidFill>
              </a:rPr>
              <a:t>Develop methods to improve the interpretability of deep learning models used in malware detection.</a:t>
            </a:r>
            <a:endParaRPr sz="3475">
              <a:solidFill>
                <a:srgbClr val="000000"/>
              </a:solidFill>
            </a:endParaRPr>
          </a:p>
          <a:p>
            <a:pPr indent="-283780" lvl="1" marL="914400" rtl="0" algn="l">
              <a:lnSpc>
                <a:spcPct val="150000"/>
              </a:lnSpc>
              <a:spcBef>
                <a:spcPts val="0"/>
              </a:spcBef>
              <a:spcAft>
                <a:spcPts val="0"/>
              </a:spcAft>
              <a:buClr>
                <a:srgbClr val="000000"/>
              </a:buClr>
              <a:buSzPct val="100000"/>
              <a:buChar char="●"/>
            </a:pPr>
            <a:r>
              <a:rPr lang="en" sz="3475">
                <a:solidFill>
                  <a:srgbClr val="000000"/>
                </a:solidFill>
              </a:rPr>
              <a:t>Research techniques that provide insights into the decision-making process of complex neural networks.</a:t>
            </a:r>
            <a:endParaRPr sz="3475">
              <a:solidFill>
                <a:srgbClr val="000000"/>
              </a:solidFill>
            </a:endParaRPr>
          </a:p>
          <a:p>
            <a:pPr indent="-283780" lvl="1" marL="914400" rtl="0" algn="l">
              <a:lnSpc>
                <a:spcPct val="150000"/>
              </a:lnSpc>
              <a:spcBef>
                <a:spcPts val="0"/>
              </a:spcBef>
              <a:spcAft>
                <a:spcPts val="0"/>
              </a:spcAft>
              <a:buClr>
                <a:srgbClr val="374151"/>
              </a:buClr>
              <a:buSzPct val="100000"/>
              <a:buChar char="●"/>
            </a:pPr>
            <a:r>
              <a:rPr lang="en" sz="3475">
                <a:solidFill>
                  <a:srgbClr val="000000"/>
                </a:solidFill>
              </a:rPr>
              <a:t>An interesting future direction would involve exploring updated datasets that include both obfuscated and non-obfuscated samples. Another potential avenue for future research involves investigating the deployment of the system on low-resource devices and addressing the task of categorizing malware into specific families to facilitate forensic analysis</a:t>
            </a:r>
            <a:endParaRPr sz="3475">
              <a:solidFill>
                <a:srgbClr val="000000"/>
              </a:solidFill>
            </a:endParaRPr>
          </a:p>
          <a:p>
            <a:pPr indent="0" lvl="0" marL="0" rtl="0" algn="l">
              <a:lnSpc>
                <a:spcPct val="150000"/>
              </a:lnSpc>
              <a:spcBef>
                <a:spcPts val="1500"/>
              </a:spcBef>
              <a:spcAft>
                <a:spcPts val="0"/>
              </a:spcAft>
              <a:buNone/>
            </a:pPr>
            <a:r>
              <a:t/>
            </a:r>
            <a:endParaRPr sz="1200">
              <a:solidFill>
                <a:srgbClr val="374151"/>
              </a:solidFill>
            </a:endParaRPr>
          </a:p>
          <a:p>
            <a:pPr indent="0" lvl="0" marL="0" rtl="0" algn="l">
              <a:lnSpc>
                <a:spcPct val="150000"/>
              </a:lnSpc>
              <a:spcBef>
                <a:spcPts val="1500"/>
              </a:spcBef>
              <a:spcAft>
                <a:spcPts val="0"/>
              </a:spcAft>
              <a:buNone/>
            </a:pPr>
            <a:r>
              <a:t/>
            </a:r>
            <a:endParaRPr sz="1200">
              <a:solidFill>
                <a:srgbClr val="374151"/>
              </a:solidFill>
            </a:endParaRPr>
          </a:p>
          <a:p>
            <a:pPr indent="0" lvl="0" marL="0" rtl="0" algn="l">
              <a:lnSpc>
                <a:spcPct val="150000"/>
              </a:lnSpc>
              <a:spcBef>
                <a:spcPts val="1500"/>
              </a:spcBef>
              <a:spcAft>
                <a:spcPts val="0"/>
              </a:spcAft>
              <a:buNone/>
            </a:pPr>
            <a:r>
              <a:t/>
            </a:r>
            <a:endParaRPr sz="1200">
              <a:solidFill>
                <a:srgbClr val="374151"/>
              </a:solidFill>
            </a:endParaRPr>
          </a:p>
          <a:p>
            <a:pPr indent="0" lvl="0" marL="0" rtl="0" algn="l">
              <a:lnSpc>
                <a:spcPct val="150000"/>
              </a:lnSpc>
              <a:spcBef>
                <a:spcPts val="1500"/>
              </a:spcBef>
              <a:spcAft>
                <a:spcPts val="0"/>
              </a:spcAft>
              <a:buNone/>
            </a:pPr>
            <a:r>
              <a:t/>
            </a:r>
            <a:endParaRPr sz="1200">
              <a:solidFill>
                <a:srgbClr val="374151"/>
              </a:solidFill>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34" name="Google Shape;134;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10000"/>
          </a:bodyPr>
          <a:lstStyle/>
          <a:p>
            <a:pPr indent="-281940" lvl="0" marL="457200" rtl="0" algn="l">
              <a:lnSpc>
                <a:spcPct val="150000"/>
              </a:lnSpc>
              <a:spcBef>
                <a:spcPts val="1500"/>
              </a:spcBef>
              <a:spcAft>
                <a:spcPts val="0"/>
              </a:spcAft>
              <a:buClr>
                <a:srgbClr val="000000"/>
              </a:buClr>
              <a:buSzPct val="100000"/>
              <a:buChar char="●"/>
            </a:pPr>
            <a:r>
              <a:rPr b="1" lang="en" sz="1200">
                <a:solidFill>
                  <a:srgbClr val="000000"/>
                </a:solidFill>
              </a:rPr>
              <a:t>Ahlashkari, 2022. VolMemLyzer:https://github.com/ahlashkari/VolMemLyzer. (Accessed 14 June 2022).</a:t>
            </a:r>
            <a:endParaRPr b="1" sz="1200">
              <a:solidFill>
                <a:srgbClr val="000000"/>
              </a:solidFill>
            </a:endParaRPr>
          </a:p>
          <a:p>
            <a:pPr indent="-281940" lvl="0" marL="457200" rtl="0" algn="l">
              <a:lnSpc>
                <a:spcPct val="150000"/>
              </a:lnSpc>
              <a:spcBef>
                <a:spcPts val="0"/>
              </a:spcBef>
              <a:spcAft>
                <a:spcPts val="0"/>
              </a:spcAft>
              <a:buClr>
                <a:srgbClr val="000000"/>
              </a:buClr>
              <a:buSzPct val="100000"/>
              <a:buChar char="●"/>
            </a:pPr>
            <a:r>
              <a:rPr b="1" lang="en" sz="1200">
                <a:solidFill>
                  <a:srgbClr val="000000"/>
                </a:solidFill>
              </a:rPr>
              <a:t>Dataset:</a:t>
            </a:r>
            <a:r>
              <a:rPr b="1" lang="en" sz="1200" u="sng">
                <a:solidFill>
                  <a:srgbClr val="1155CC"/>
                </a:solidFill>
                <a:hlinkClick r:id="rId3">
                  <a:extLst>
                    <a:ext uri="{A12FA001-AC4F-418D-AE19-62706E023703}">
                      <ahyp:hlinkClr val="tx"/>
                    </a:ext>
                  </a:extLst>
                </a:hlinkClick>
              </a:rPr>
              <a:t>https://www.unb.ca/cic/datasets/malmem-2022.html</a:t>
            </a:r>
            <a:endParaRPr b="1" sz="1200">
              <a:solidFill>
                <a:srgbClr val="000000"/>
              </a:solidFill>
            </a:endParaRPr>
          </a:p>
          <a:p>
            <a:pPr indent="-281940" lvl="0" marL="457200" rtl="0" algn="l">
              <a:lnSpc>
                <a:spcPct val="150000"/>
              </a:lnSpc>
              <a:spcBef>
                <a:spcPts val="0"/>
              </a:spcBef>
              <a:spcAft>
                <a:spcPts val="0"/>
              </a:spcAft>
              <a:buClr>
                <a:srgbClr val="000000"/>
              </a:buClr>
              <a:buSzPct val="100000"/>
              <a:buChar char="●"/>
            </a:pPr>
            <a:r>
              <a:rPr b="1" lang="en" sz="1200">
                <a:solidFill>
                  <a:srgbClr val="000000"/>
                </a:solidFill>
              </a:rPr>
              <a:t>Matplotlib — Visualization with Python, 2022. https://matplotlib.org. (Accessed 30 March 2023).</a:t>
            </a:r>
            <a:endParaRPr b="1" sz="1200">
              <a:solidFill>
                <a:srgbClr val="000000"/>
              </a:solidFill>
            </a:endParaRPr>
          </a:p>
          <a:p>
            <a:pPr indent="-281940" lvl="0" marL="457200" rtl="0" algn="l">
              <a:lnSpc>
                <a:spcPct val="150000"/>
              </a:lnSpc>
              <a:spcBef>
                <a:spcPts val="0"/>
              </a:spcBef>
              <a:spcAft>
                <a:spcPts val="0"/>
              </a:spcAft>
              <a:buClr>
                <a:srgbClr val="000000"/>
              </a:buClr>
              <a:buSzPct val="100000"/>
              <a:buChar char="●"/>
            </a:pPr>
            <a:r>
              <a:rPr b="1" lang="en" sz="1200">
                <a:solidFill>
                  <a:srgbClr val="000000"/>
                </a:solidFill>
              </a:rPr>
              <a:t>Scikit-learn: machine learning in Python — scikit-learn 1.0.2 documentation, 2022.       https://scikit-learn.org/stable. (Accessed 30 March 2022)</a:t>
            </a:r>
            <a:endParaRPr b="1" sz="1200">
              <a:solidFill>
                <a:srgbClr val="000000"/>
              </a:solidFill>
            </a:endParaRPr>
          </a:p>
          <a:p>
            <a:pPr indent="-281940" lvl="0" marL="457200" rtl="0" algn="l">
              <a:lnSpc>
                <a:spcPct val="150000"/>
              </a:lnSpc>
              <a:spcBef>
                <a:spcPts val="0"/>
              </a:spcBef>
              <a:spcAft>
                <a:spcPts val="0"/>
              </a:spcAft>
              <a:buClr>
                <a:srgbClr val="000000"/>
              </a:buClr>
              <a:buSzPct val="100000"/>
              <a:buFont typeface="Times New Roman"/>
              <a:buChar char="●"/>
            </a:pPr>
            <a:r>
              <a:rPr b="1"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https://scikit-learn.org/stable/modules/generated/sklearn.tree.DecisionTreeClassifier.html</a:t>
            </a:r>
            <a:endParaRPr b="1" sz="1200">
              <a:solidFill>
                <a:srgbClr val="000000"/>
              </a:solidFill>
              <a:latin typeface="Times New Roman"/>
              <a:ea typeface="Times New Roman"/>
              <a:cs typeface="Times New Roman"/>
              <a:sym typeface="Times New Roman"/>
            </a:endParaRPr>
          </a:p>
          <a:p>
            <a:pPr indent="-281940" lvl="0" marL="457200" rtl="0" algn="l">
              <a:lnSpc>
                <a:spcPct val="150000"/>
              </a:lnSpc>
              <a:spcBef>
                <a:spcPts val="0"/>
              </a:spcBef>
              <a:spcAft>
                <a:spcPts val="0"/>
              </a:spcAft>
              <a:buClr>
                <a:srgbClr val="000000"/>
              </a:buClr>
              <a:buSzPct val="100000"/>
              <a:buFont typeface="Times New Roman"/>
              <a:buChar char="●"/>
            </a:pPr>
            <a:r>
              <a:rPr b="1"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https://scikit-learn.org/stable/modules/generated/sklearn.naive_bayes.GaussianNB.html</a:t>
            </a:r>
            <a:endParaRPr b="1" sz="1200">
              <a:solidFill>
                <a:srgbClr val="000000"/>
              </a:solidFill>
              <a:latin typeface="Times New Roman"/>
              <a:ea typeface="Times New Roman"/>
              <a:cs typeface="Times New Roman"/>
              <a:sym typeface="Times New Roman"/>
            </a:endParaRPr>
          </a:p>
          <a:p>
            <a:pPr indent="-281940" lvl="0" marL="457200" rtl="0" algn="l">
              <a:lnSpc>
                <a:spcPct val="150000"/>
              </a:lnSpc>
              <a:spcBef>
                <a:spcPts val="0"/>
              </a:spcBef>
              <a:spcAft>
                <a:spcPts val="0"/>
              </a:spcAft>
              <a:buClr>
                <a:srgbClr val="000000"/>
              </a:buClr>
              <a:buSzPct val="100000"/>
              <a:buFont typeface="Times New Roman"/>
              <a:buChar char="●"/>
            </a:pPr>
            <a:r>
              <a:rPr b="1"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https://scikit-learn.org/stable/modules/generated/sklearn.ensemble.RandomForestClassifier.html</a:t>
            </a:r>
            <a:endParaRPr b="1" sz="1200">
              <a:solidFill>
                <a:srgbClr val="000000"/>
              </a:solidFill>
              <a:latin typeface="Times New Roman"/>
              <a:ea typeface="Times New Roman"/>
              <a:cs typeface="Times New Roman"/>
              <a:sym typeface="Times New Roman"/>
            </a:endParaRPr>
          </a:p>
          <a:p>
            <a:pPr indent="-281940" lvl="0" marL="457200" rtl="0" algn="l">
              <a:lnSpc>
                <a:spcPct val="150000"/>
              </a:lnSpc>
              <a:spcBef>
                <a:spcPts val="0"/>
              </a:spcBef>
              <a:spcAft>
                <a:spcPts val="0"/>
              </a:spcAft>
              <a:buClr>
                <a:srgbClr val="000000"/>
              </a:buClr>
              <a:buSzPct val="100000"/>
              <a:buFont typeface="Times New Roman"/>
              <a:buChar char="●"/>
            </a:pPr>
            <a:r>
              <a:rPr b="1" lang="en" sz="12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https://www.geeksforgeeks.org/cross-validation-machine-learning/</a:t>
            </a:r>
            <a:endParaRPr b="1" sz="1200">
              <a:solidFill>
                <a:srgbClr val="000000"/>
              </a:solidFill>
              <a:latin typeface="Times New Roman"/>
              <a:ea typeface="Times New Roman"/>
              <a:cs typeface="Times New Roman"/>
              <a:sym typeface="Times New Roman"/>
            </a:endParaRPr>
          </a:p>
          <a:p>
            <a:pPr indent="-281940" lvl="0" marL="457200" rtl="0" algn="l">
              <a:lnSpc>
                <a:spcPct val="150000"/>
              </a:lnSpc>
              <a:spcBef>
                <a:spcPts val="0"/>
              </a:spcBef>
              <a:spcAft>
                <a:spcPts val="0"/>
              </a:spcAft>
              <a:buClr>
                <a:srgbClr val="374151"/>
              </a:buClr>
              <a:buSzPct val="100000"/>
              <a:buChar char="●"/>
            </a:pPr>
            <a:r>
              <a:rPr b="1" lang="en" sz="1200" u="sng">
                <a:solidFill>
                  <a:srgbClr val="1155CC"/>
                </a:solidFill>
                <a:hlinkClick r:id="rId8">
                  <a:extLst>
                    <a:ext uri="{A12FA001-AC4F-418D-AE19-62706E023703}">
                      <ahyp:hlinkClr val="tx"/>
                    </a:ext>
                  </a:extLst>
                </a:hlinkClick>
              </a:rPr>
              <a:t>XGBoost - GeeksforGeeks</a:t>
            </a:r>
            <a:endParaRPr b="1" sz="1200">
              <a:solidFill>
                <a:srgbClr val="374151"/>
              </a:solidFill>
            </a:endParaRPr>
          </a:p>
          <a:p>
            <a:pPr indent="-281940" lvl="0" marL="457200" rtl="0" algn="l">
              <a:lnSpc>
                <a:spcPct val="150000"/>
              </a:lnSpc>
              <a:spcBef>
                <a:spcPts val="0"/>
              </a:spcBef>
              <a:spcAft>
                <a:spcPts val="0"/>
              </a:spcAft>
              <a:buClr>
                <a:srgbClr val="374151"/>
              </a:buClr>
              <a:buSzPct val="100000"/>
              <a:buChar char="●"/>
            </a:pPr>
            <a:r>
              <a:rPr b="1" lang="en" sz="1200" u="sng">
                <a:solidFill>
                  <a:srgbClr val="1155CC"/>
                </a:solidFill>
                <a:hlinkClick r:id="rId9">
                  <a:extLst>
                    <a:ext uri="{A12FA001-AC4F-418D-AE19-62706E023703}">
                      <ahyp:hlinkClr val="tx"/>
                    </a:ext>
                  </a:extLst>
                </a:hlinkClick>
              </a:rPr>
              <a:t>Welcome to the SHAP documentation — SHAP latest documentation</a:t>
            </a:r>
            <a:endParaRPr b="1" sz="1200">
              <a:solidFill>
                <a:srgbClr val="374151"/>
              </a:solidFill>
            </a:endParaRPr>
          </a:p>
          <a:p>
            <a:pPr indent="-281940" lvl="0" marL="457200" rtl="0" algn="l">
              <a:lnSpc>
                <a:spcPct val="150000"/>
              </a:lnSpc>
              <a:spcBef>
                <a:spcPts val="0"/>
              </a:spcBef>
              <a:spcAft>
                <a:spcPts val="0"/>
              </a:spcAft>
              <a:buClr>
                <a:srgbClr val="374151"/>
              </a:buClr>
              <a:buSzPct val="100000"/>
              <a:buChar char="●"/>
            </a:pPr>
            <a:r>
              <a:rPr b="1" lang="en" sz="1200" u="sng">
                <a:solidFill>
                  <a:srgbClr val="1155CC"/>
                </a:solidFill>
                <a:hlinkClick r:id="rId10">
                  <a:extLst>
                    <a:ext uri="{A12FA001-AC4F-418D-AE19-62706E023703}">
                      <ahyp:hlinkClr val="tx"/>
                    </a:ext>
                  </a:extLst>
                </a:hlinkClick>
              </a:rPr>
              <a:t>shap.TreeExplainer — SHAP latest documentation (shap-lrjball.readthedocs.io)</a:t>
            </a:r>
            <a:endParaRPr b="1" sz="1200">
              <a:solidFill>
                <a:srgbClr val="374151"/>
              </a:solidFill>
            </a:endParaRPr>
          </a:p>
          <a:p>
            <a:pPr indent="0" lvl="0" marL="0" rtl="0" algn="l">
              <a:spcBef>
                <a:spcPts val="15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4644675" y="132075"/>
            <a:ext cx="4166400" cy="4669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-&gt;</a:t>
            </a:r>
            <a:r>
              <a:rPr lang="en"/>
              <a:t>Malware attacks have increased significantly in recent years</a:t>
            </a:r>
            <a:endParaRPr/>
          </a:p>
          <a:p>
            <a:pPr indent="0" lvl="0" marL="0" rtl="0" algn="l">
              <a:spcBef>
                <a:spcPts val="1200"/>
              </a:spcBef>
              <a:spcAft>
                <a:spcPts val="0"/>
              </a:spcAft>
              <a:buNone/>
            </a:pPr>
            <a:r>
              <a:rPr lang="en"/>
              <a:t>-&gt;According to Statista (2023) report, there are approximately 2.8 billion malware infections in the first half of 2022 alone</a:t>
            </a:r>
            <a:endParaRPr/>
          </a:p>
          <a:p>
            <a:pPr indent="0" lvl="0" marL="0" rtl="0" algn="l">
              <a:spcBef>
                <a:spcPts val="1200"/>
              </a:spcBef>
              <a:spcAft>
                <a:spcPts val="0"/>
              </a:spcAft>
              <a:buNone/>
            </a:pPr>
            <a:r>
              <a:rPr lang="en"/>
              <a:t>-&gt;The most common malware groups attacking business networks in 2021 are:</a:t>
            </a:r>
            <a:endParaRPr/>
          </a:p>
          <a:p>
            <a:pPr indent="0" lvl="0" marL="0" rtl="0" algn="l">
              <a:spcBef>
                <a:spcPts val="1200"/>
              </a:spcBef>
              <a:spcAft>
                <a:spcPts val="0"/>
              </a:spcAft>
              <a:buNone/>
            </a:pPr>
            <a:r>
              <a:rPr lang="en"/>
              <a:t>• Banking malware: Specifically designed to gain access to banking information and send it back to Malicious actor</a:t>
            </a:r>
            <a:endParaRPr/>
          </a:p>
          <a:p>
            <a:pPr indent="0" lvl="0" marL="0" rtl="0" algn="l">
              <a:spcBef>
                <a:spcPts val="1200"/>
              </a:spcBef>
              <a:spcAft>
                <a:spcPts val="0"/>
              </a:spcAft>
              <a:buNone/>
            </a:pPr>
            <a:r>
              <a:rPr lang="en"/>
              <a:t>• Spyware (Information Stealer): Malware designed to collect information about viruses and their users</a:t>
            </a:r>
            <a:endParaRPr/>
          </a:p>
          <a:p>
            <a:pPr indent="0" lvl="0" marL="0" rtl="0" algn="l">
              <a:spcBef>
                <a:spcPts val="1200"/>
              </a:spcBef>
              <a:spcAft>
                <a:spcPts val="0"/>
              </a:spcAft>
              <a:buNone/>
            </a:pPr>
            <a:r>
              <a:rPr lang="en"/>
              <a:t>• Cryptocurrency miners: Special malware that mines cryptocurrency, consumes a lot of processing power and drains battery</a:t>
            </a:r>
            <a:endParaRPr/>
          </a:p>
          <a:p>
            <a:pPr indent="0" lvl="0" marL="0" rtl="0" algn="l">
              <a:spcBef>
                <a:spcPts val="1200"/>
              </a:spcBef>
              <a:spcAft>
                <a:spcPts val="0"/>
              </a:spcAft>
              <a:buNone/>
            </a:pPr>
            <a:r>
              <a:rPr lang="en"/>
              <a:t> • Mobile malware: designed to infect mobile devices and operating system, Malware infections on Android and iOS are increasing due to increasing dependence on mobile devices for daily activities</a:t>
            </a:r>
            <a:endParaRPr/>
          </a:p>
          <a:p>
            <a:pPr indent="0" lvl="0" marL="0" rtl="0" algn="l">
              <a:spcBef>
                <a:spcPts val="1200"/>
              </a:spcBef>
              <a:spcAft>
                <a:spcPts val="1200"/>
              </a:spcAft>
              <a:buNone/>
            </a:pPr>
            <a:r>
              <a:rPr lang="en"/>
              <a:t>• Ransomware: Malware that encrypts a user's data or locks their device and demands a ransom. These attacks have increased rapidly in recent years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solidFill>
                  <a:schemeClr val="dk1"/>
                </a:solidFill>
              </a:rPr>
              <a:t>Obfuscated Malware</a:t>
            </a:r>
            <a:r>
              <a:rPr b="1" lang="en"/>
              <a:t>-</a:t>
            </a:r>
            <a:r>
              <a:rPr lang="en"/>
              <a:t>Obfuscated malware refers to a type of malware that modifies its source code to make it unrecognizable to humans, enabling it to evade traditional detection methods. </a:t>
            </a:r>
            <a:endParaRPr/>
          </a:p>
          <a:p>
            <a:pPr indent="0" lvl="0" marL="0" rtl="0" algn="l">
              <a:spcBef>
                <a:spcPts val="1200"/>
              </a:spcBef>
              <a:spcAft>
                <a:spcPts val="0"/>
              </a:spcAft>
              <a:buNone/>
            </a:pPr>
            <a:r>
              <a:rPr lang="en"/>
              <a:t>-&gt;However, obfuscation has become a favored technique among malicious actors to evade detection, making the detection process more difficult.</a:t>
            </a:r>
            <a:endParaRPr/>
          </a:p>
          <a:p>
            <a:pPr indent="0" lvl="0" marL="0" rtl="0" algn="l">
              <a:spcBef>
                <a:spcPts val="1200"/>
              </a:spcBef>
              <a:spcAft>
                <a:spcPts val="0"/>
              </a:spcAft>
              <a:buNone/>
            </a:pPr>
            <a:r>
              <a:rPr lang="en"/>
              <a:t>-&gt;In light of the difficulty detecting obfuscated malware faced by signature-based malware detection solutions, machine learning has emerged as a reliable approach for obfuscated-malware detection. Machine learning-based solutions generally outperform signature-based methods in detecting “never seen before” malware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1"/>
                </a:solidFill>
              </a:rPr>
              <a:t>Approaches Of Detecting Obfuscated Malware</a:t>
            </a:r>
            <a:r>
              <a:rPr lang="en"/>
              <a:t>-</a:t>
            </a:r>
            <a:endParaRPr/>
          </a:p>
          <a:p>
            <a:pPr indent="0" lvl="0" marL="0" rtl="0" algn="l">
              <a:spcBef>
                <a:spcPts val="1200"/>
              </a:spcBef>
              <a:spcAft>
                <a:spcPts val="0"/>
              </a:spcAft>
              <a:buNone/>
            </a:pPr>
            <a:r>
              <a:rPr lang="en"/>
              <a:t>-&gt;In 2018, Ali and Soomro proposed an obfuscated-malware detection system that employed Particle swarm intelligence optimization (PSO) for feature selection and a random forest (RF) classifier. </a:t>
            </a:r>
            <a:endParaRPr/>
          </a:p>
          <a:p>
            <a:pPr indent="0" lvl="0" marL="0" rtl="0" algn="l">
              <a:spcBef>
                <a:spcPts val="1200"/>
              </a:spcBef>
              <a:spcAft>
                <a:spcPts val="0"/>
              </a:spcAft>
              <a:buNone/>
            </a:pPr>
            <a:r>
              <a:rPr lang="en"/>
              <a:t>-&gt;In 2019, Li et al. introduced a machine learning–based malware detection system called Obfusifier </a:t>
            </a:r>
            <a:endParaRPr/>
          </a:p>
          <a:p>
            <a:pPr indent="0" lvl="0" marL="0" rtl="0" algn="l">
              <a:spcBef>
                <a:spcPts val="1200"/>
              </a:spcBef>
              <a:spcAft>
                <a:spcPts val="0"/>
              </a:spcAft>
              <a:buNone/>
            </a:pPr>
            <a:r>
              <a:rPr lang="en"/>
              <a:t>-&gt;In 2020, Jahromi et al. introduced an improved Stacked long-term short-memory (LSTM) based method for malware detection in safetyand time-critical systems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-&gt;The dataset used in our experiments was introduced in Carrier et al</a:t>
            </a:r>
            <a:endParaRPr/>
          </a:p>
          <a:p>
            <a:pPr indent="0" lvl="0" marL="0" rtl="0" algn="l">
              <a:spcBef>
                <a:spcPts val="1200"/>
              </a:spcBef>
              <a:spcAft>
                <a:spcPts val="0"/>
              </a:spcAft>
              <a:buNone/>
            </a:pPr>
            <a:r>
              <a:rPr lang="en"/>
              <a:t>-&gt;It comprises a collection of features extracted from memory captures containing both malware and benign samples</a:t>
            </a:r>
            <a:endParaRPr/>
          </a:p>
          <a:p>
            <a:pPr indent="0" lvl="0" marL="0" rtl="0" algn="l">
              <a:spcBef>
                <a:spcPts val="1200"/>
              </a:spcBef>
              <a:spcAft>
                <a:spcPts val="0"/>
              </a:spcAft>
              <a:buNone/>
            </a:pPr>
            <a:r>
              <a:rPr lang="en"/>
              <a:t>-&gt;. The dataset includes 58,596 instances, with an equal distribution of 29,298 benign samples and 29,298 malware-infected samples</a:t>
            </a:r>
            <a:endParaRPr/>
          </a:p>
          <a:p>
            <a:pPr indent="0" lvl="0" marL="0" rtl="0" algn="l">
              <a:spcBef>
                <a:spcPts val="1200"/>
              </a:spcBef>
              <a:spcAft>
                <a:spcPts val="0"/>
              </a:spcAft>
              <a:buNone/>
            </a:pPr>
            <a:r>
              <a:rPr lang="en"/>
              <a:t>-&gt;</a:t>
            </a:r>
            <a:r>
              <a:rPr lang="en"/>
              <a:t>Each data record consists of 55 features extracted from a particular memory capture file. </a:t>
            </a:r>
            <a:endParaRPr/>
          </a:p>
          <a:p>
            <a:pPr indent="0" lvl="0" marL="0" rtl="0" algn="l">
              <a:spcBef>
                <a:spcPts val="1200"/>
              </a:spcBef>
              <a:spcAft>
                <a:spcPts val="0"/>
              </a:spcAft>
              <a:buNone/>
            </a:pPr>
            <a:r>
              <a:rPr lang="en"/>
              <a:t>-&gt;The tool used to extract these features was VolMemLyzer, which uses the Volatility Framework (The Volatility Foundation, 2022) to extract the 55 features from each memory image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1"/>
                </a:solidFill>
              </a:rPr>
              <a:t>According To Carrier et al the Dataset Include Three Type Of Malicious Samples-</a:t>
            </a:r>
            <a:endParaRPr b="1" u="sng">
              <a:solidFill>
                <a:schemeClr val="dk1"/>
              </a:solidFill>
            </a:endParaRPr>
          </a:p>
          <a:p>
            <a:pPr indent="0" lvl="0" marL="0" rtl="0" algn="l">
              <a:spcBef>
                <a:spcPts val="1200"/>
              </a:spcBef>
              <a:spcAft>
                <a:spcPts val="0"/>
              </a:spcAft>
              <a:buNone/>
            </a:pPr>
            <a:r>
              <a:rPr b="1" lang="en" u="sng">
                <a:solidFill>
                  <a:schemeClr val="dk1"/>
                </a:solidFill>
              </a:rPr>
              <a:t>-&gt;trojans</a:t>
            </a:r>
            <a:endParaRPr b="1" u="sng">
              <a:solidFill>
                <a:schemeClr val="dk1"/>
              </a:solidFill>
            </a:endParaRPr>
          </a:p>
          <a:p>
            <a:pPr indent="0" lvl="0" marL="0" rtl="0" algn="l">
              <a:spcBef>
                <a:spcPts val="1200"/>
              </a:spcBef>
              <a:spcAft>
                <a:spcPts val="0"/>
              </a:spcAft>
              <a:buNone/>
            </a:pPr>
            <a:r>
              <a:rPr b="1" lang="en" u="sng">
                <a:solidFill>
                  <a:schemeClr val="dk1"/>
                </a:solidFill>
              </a:rPr>
              <a:t>-&gt;spyware</a:t>
            </a:r>
            <a:endParaRPr b="1" u="sng">
              <a:solidFill>
                <a:schemeClr val="dk1"/>
              </a:solidFill>
            </a:endParaRPr>
          </a:p>
          <a:p>
            <a:pPr indent="0" lvl="0" marL="0" rtl="0" algn="l">
              <a:spcBef>
                <a:spcPts val="1200"/>
              </a:spcBef>
              <a:spcAft>
                <a:spcPts val="0"/>
              </a:spcAft>
              <a:buNone/>
            </a:pPr>
            <a:r>
              <a:rPr b="1" lang="en" u="sng">
                <a:solidFill>
                  <a:schemeClr val="dk1"/>
                </a:solidFill>
              </a:rPr>
              <a:t>-&gt;ransomware</a:t>
            </a:r>
            <a:endParaRPr b="1" u="sng">
              <a:solidFill>
                <a:schemeClr val="dk1"/>
              </a:solidFill>
            </a:endParaRPr>
          </a:p>
          <a:p>
            <a:pPr indent="0" lvl="0" marL="0" rtl="0" algn="l">
              <a:spcBef>
                <a:spcPts val="1200"/>
              </a:spcBef>
              <a:spcAft>
                <a:spcPts val="1200"/>
              </a:spcAft>
              <a:buNone/>
            </a:pPr>
            <a:r>
              <a:rPr lang="en">
                <a:solidFill>
                  <a:schemeClr val="dk1"/>
                </a:solidFill>
              </a:rPr>
              <a:t>Within each of the malware categories, there were several specific malware families present in the dataset. Examples of these families include Zeus, Emotet, Gator, Transponder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And Results</a:t>
            </a:r>
            <a:endParaRPr/>
          </a:p>
        </p:txBody>
      </p:sp>
      <p:sp>
        <p:nvSpPr>
          <p:cNvPr id="101" name="Google Shape;101;p19"/>
          <p:cNvSpPr txBox="1"/>
          <p:nvPr>
            <p:ph idx="1" type="body"/>
          </p:nvPr>
        </p:nvSpPr>
        <p:spPr>
          <a:xfrm>
            <a:off x="4354125" y="42450"/>
            <a:ext cx="4789800" cy="5100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The first stage of the experimentation involved the creation and evaluation of five different classifiers to identify the best-performing one</a:t>
            </a:r>
            <a:r>
              <a:rPr lang="en"/>
              <a:t>.</a:t>
            </a:r>
            <a:endParaRPr/>
          </a:p>
          <a:p>
            <a:pPr indent="0" lvl="0" marL="0" rtl="0" algn="l">
              <a:spcBef>
                <a:spcPts val="1200"/>
              </a:spcBef>
              <a:spcAft>
                <a:spcPts val="0"/>
              </a:spcAft>
              <a:buNone/>
            </a:pPr>
            <a:r>
              <a:rPr b="1" lang="en"/>
              <a:t>The classifier algorithms chosen for the initial experiments were: </a:t>
            </a:r>
            <a:endParaRPr b="1"/>
          </a:p>
          <a:p>
            <a:pPr indent="0" lvl="0" marL="0" rtl="0" algn="l">
              <a:spcBef>
                <a:spcPts val="1200"/>
              </a:spcBef>
              <a:spcAft>
                <a:spcPts val="0"/>
              </a:spcAft>
              <a:buNone/>
            </a:pPr>
            <a:r>
              <a:rPr b="1" lang="en"/>
              <a:t>-&gt; RF</a:t>
            </a:r>
            <a:endParaRPr b="1"/>
          </a:p>
          <a:p>
            <a:pPr indent="0" lvl="0" marL="0" rtl="0" algn="l">
              <a:spcBef>
                <a:spcPts val="1200"/>
              </a:spcBef>
              <a:spcAft>
                <a:spcPts val="0"/>
              </a:spcAft>
              <a:buNone/>
            </a:pPr>
            <a:r>
              <a:rPr b="1" lang="en"/>
              <a:t>-&gt; LR</a:t>
            </a:r>
            <a:endParaRPr b="1"/>
          </a:p>
          <a:p>
            <a:pPr indent="0" lvl="0" marL="0" rtl="0" algn="l">
              <a:spcBef>
                <a:spcPts val="1200"/>
              </a:spcBef>
              <a:spcAft>
                <a:spcPts val="0"/>
              </a:spcAft>
              <a:buNone/>
            </a:pPr>
            <a:r>
              <a:rPr b="1" lang="en"/>
              <a:t>-&gt; DT</a:t>
            </a:r>
            <a:endParaRPr b="1"/>
          </a:p>
          <a:p>
            <a:pPr indent="0" lvl="0" marL="0" rtl="0" algn="l">
              <a:spcBef>
                <a:spcPts val="1200"/>
              </a:spcBef>
              <a:spcAft>
                <a:spcPts val="0"/>
              </a:spcAft>
              <a:buNone/>
            </a:pPr>
            <a:r>
              <a:rPr b="1" lang="en"/>
              <a:t>-&gt; </a:t>
            </a:r>
            <a:r>
              <a:rPr b="1" lang="en"/>
              <a:t>Gaussian Naive Bayes(GNB)</a:t>
            </a:r>
            <a:endParaRPr b="1"/>
          </a:p>
          <a:p>
            <a:pPr indent="0" lvl="0" marL="0" rtl="0" algn="l">
              <a:spcBef>
                <a:spcPts val="1200"/>
              </a:spcBef>
              <a:spcAft>
                <a:spcPts val="0"/>
              </a:spcAft>
              <a:buNone/>
            </a:pPr>
            <a:r>
              <a:rPr b="1" lang="en"/>
              <a:t>-&gt;Extreme Gradient Boost(XGB)</a:t>
            </a:r>
            <a:endParaRPr b="1"/>
          </a:p>
          <a:p>
            <a:pPr indent="0" lvl="0" marL="0" rtl="0" algn="l">
              <a:spcBef>
                <a:spcPts val="1200"/>
              </a:spcBef>
              <a:spcAft>
                <a:spcPts val="0"/>
              </a:spcAft>
              <a:buNone/>
            </a:pPr>
            <a:r>
              <a:rPr b="1" lang="en"/>
              <a:t>These five algorithms were chosen over deep learning methods due to the computationally intensive nature of deep learning compared to the listed algorithms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One of the main objectives of the proposed system is to create a lightweight system. Therefore, opting for less resource-intensive classification algorithms aligns with our design goals and facilitates their achievement. </a:t>
            </a:r>
            <a:endParaRPr b="1"/>
          </a:p>
          <a:p>
            <a:pPr indent="0" lvl="0" marL="0" rtl="0" algn="l">
              <a:spcBef>
                <a:spcPts val="1200"/>
              </a:spcBef>
              <a:spcAft>
                <a:spcPts val="1200"/>
              </a:spcAft>
              <a:buNone/>
            </a:pPr>
            <a:r>
              <a:t/>
            </a:r>
            <a:endParaRPr b="1"/>
          </a:p>
        </p:txBody>
      </p:sp>
      <p:pic>
        <p:nvPicPr>
          <p:cNvPr id="102" name="Google Shape;102;p19"/>
          <p:cNvPicPr preferRelativeResize="0"/>
          <p:nvPr/>
        </p:nvPicPr>
        <p:blipFill>
          <a:blip r:embed="rId3">
            <a:alphaModFix/>
          </a:blip>
          <a:stretch>
            <a:fillRect/>
          </a:stretch>
        </p:blipFill>
        <p:spPr>
          <a:xfrm>
            <a:off x="4489225" y="2686575"/>
            <a:ext cx="4332900" cy="159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And Results</a:t>
            </a:r>
            <a:endParaRPr/>
          </a:p>
        </p:txBody>
      </p:sp>
      <p:sp>
        <p:nvSpPr>
          <p:cNvPr id="108" name="Google Shape;108;p20"/>
          <p:cNvSpPr txBox="1"/>
          <p:nvPr>
            <p:ph idx="1" type="body"/>
          </p:nvPr>
        </p:nvSpPr>
        <p:spPr>
          <a:xfrm>
            <a:off x="4344475" y="0"/>
            <a:ext cx="4799400" cy="5060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-&gt;All the classifiers demonstrated high accuracy scores, surpassing 0.99. Among them, the RF classifier achieved slightly higher accuracy.</a:t>
            </a:r>
            <a:endParaRPr/>
          </a:p>
          <a:p>
            <a:pPr indent="0" lvl="0" marL="0" rtl="0" algn="l">
              <a:spcBef>
                <a:spcPts val="1200"/>
              </a:spcBef>
              <a:spcAft>
                <a:spcPts val="0"/>
              </a:spcAft>
              <a:buNone/>
            </a:pPr>
            <a:r>
              <a:rPr lang="en"/>
              <a:t>-&gt;However, when considering both accuracy and timing, the XGB classifier exhibited superior performance.</a:t>
            </a:r>
            <a:endParaRPr/>
          </a:p>
          <a:p>
            <a:pPr indent="0" lvl="0" marL="0" rtl="0" algn="l">
              <a:spcBef>
                <a:spcPts val="1200"/>
              </a:spcBef>
              <a:spcAft>
                <a:spcPts val="0"/>
              </a:spcAft>
              <a:buNone/>
            </a:pPr>
            <a:r>
              <a:rPr lang="en"/>
              <a:t>-&gt;</a:t>
            </a:r>
            <a:r>
              <a:rPr b="1" lang="en" u="sng"/>
              <a:t> Feature selection -</a:t>
            </a:r>
            <a:endParaRPr b="1" u="sng"/>
          </a:p>
          <a:p>
            <a:pPr indent="0" lvl="0" marL="0" rtl="0" algn="l">
              <a:spcBef>
                <a:spcPts val="1200"/>
              </a:spcBef>
              <a:spcAft>
                <a:spcPts val="0"/>
              </a:spcAft>
              <a:buNone/>
            </a:pPr>
            <a:r>
              <a:rPr lang="en"/>
              <a:t>We decided to use RFE for feature selection instead of other statistical dimensionality reduction algorithms, such as principal component analysis (PCA), singular value decomposition (SVD), and linear discriminant analysis (LDA) because the mentioned dimensionality reduction algorithms reduce the number of features used as input to the classifier, they still require capturing the same number of features at the data acquisition stage in real-life deployments.. Additionally, these algorithms involve mathematically intensive operations during preprocessing to generate the new features at deployment.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4497450" y="3009820"/>
            <a:ext cx="4242549" cy="167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And Results</a:t>
            </a:r>
            <a:endParaRPr/>
          </a:p>
        </p:txBody>
      </p:sp>
      <p:sp>
        <p:nvSpPr>
          <p:cNvPr id="115" name="Google Shape;115;p21"/>
          <p:cNvSpPr txBox="1"/>
          <p:nvPr>
            <p:ph idx="1" type="body"/>
          </p:nvPr>
        </p:nvSpPr>
        <p:spPr>
          <a:xfrm>
            <a:off x="4549175" y="119650"/>
            <a:ext cx="4166400" cy="492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explain our proposed model, we utilize Shapley additive explanation (SHAP). SHAP is a model-agnostic method introduced in 2017 that aims to explain machine-learning models . SHAP provides explanations derived from game theory. The SHAP process involves quantifying the impact of each feature by comparing the model’s performance with and without the presence of that feature in the data. This approach allows us to gain insights into the influence of individual features on the model’s prediction outcomes. In our experiment, we employed the TreeExplainer as the explainer type.</a:t>
            </a:r>
            <a:endParaRPr/>
          </a:p>
          <a:p>
            <a:pPr indent="0" lvl="0" marL="0" rtl="0" algn="l">
              <a:spcBef>
                <a:spcPts val="120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4276950" y="3169100"/>
            <a:ext cx="4905749" cy="157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