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4" r:id="rId3"/>
    <p:sldId id="273" r:id="rId4"/>
    <p:sldId id="268" r:id="rId5"/>
    <p:sldId id="276" r:id="rId6"/>
    <p:sldId id="269" r:id="rId7"/>
    <p:sldId id="272" r:id="rId8"/>
    <p:sldId id="271" r:id="rId9"/>
    <p:sldId id="258" r:id="rId10"/>
    <p:sldId id="277" r:id="rId11"/>
    <p:sldId id="265" r:id="rId12"/>
    <p:sldId id="278" r:id="rId13"/>
    <p:sldId id="270" r:id="rId14"/>
    <p:sldId id="279" r:id="rId15"/>
    <p:sldId id="266" r:id="rId16"/>
    <p:sldId id="259" r:id="rId17"/>
    <p:sldId id="280" r:id="rId18"/>
    <p:sldId id="267" r:id="rId19"/>
  </p:sldIdLst>
  <p:sldSz cx="12192000" cy="6858000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01" autoAdjust="0"/>
    <p:restoredTop sz="84128"/>
  </p:normalViewPr>
  <p:slideViewPr>
    <p:cSldViewPr showGuides="1">
      <p:cViewPr varScale="1">
        <p:scale>
          <a:sx n="73" d="100"/>
          <a:sy n="73" d="100"/>
        </p:scale>
        <p:origin x="200" y="696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18.09.17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java.net/java/jdk9/docs/api/java/lang/ProcessHandle.html" TargetMode="External"/><Relationship Id="rId4" Type="http://schemas.openxmlformats.org/officeDocument/2006/relationships/hyperlink" Target="http://download.java.net/java/jdk9/docs/api/java/lang/ProcessBuilder.html" TargetMode="External"/><Relationship Id="rId5" Type="http://schemas.openxmlformats.org/officeDocument/2006/relationships/hyperlink" Target="http://download.java.net/java/jdk9/docs/api/java/lang/StackWalker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9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esolving dependencies of a module fails with an error if not all modules are found on the module path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fails at launch-time not at run-time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every dependence is fulfilled by precisely one other module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every module reads at most one module defining a given package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modules defining identically-named packages do not interfere with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1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hlinkClick r:id="rId3"/>
              </a:rPr>
              <a:t>ProcessHandle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 makes it much more convenient to interact with processes and process trees.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hlinkClick r:id="rId4"/>
              </a:rPr>
              <a:t>ProcessBuilder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 makes it much more convenient to build processes and even pipelines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hlinkClick r:id="rId5"/>
              </a:rPr>
              <a:t>StackWalker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creates a stream of stack frames that will be lazily evaluated as needed. 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leverage the Stream API’s power for filtering and mapping 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making short walks perform better</a:t>
            </a:r>
          </a:p>
          <a:p>
            <a:pPr marL="171450" lvl="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SHA-3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algorithms located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MessageDigest.class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3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BA82-7460-0A4E-9969-8335D36EB520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F6CF27A-3F9E-4400-BCA2-42C29CB142B1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fld id="{F7384D26-E92C-4E49-8316-2726AA4E2FCD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926D858-83C2-4814-B93E-05D9A0C4316C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DD5BE-8C24-3448-8FB7-3AC83091FCD8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D498C5-0680-45DC-B779-79C0921CDD3F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fld id="{D0E07F06-CF45-344F-9CC4-2FF6E0F8820C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C1840BAB-0FDA-4133-B698-D6AF7B3FCEA7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fld id="{69AB685C-7DCB-7F42-BCA1-090150B4516D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14F69864-D8FA-41DE-B367-177661217216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fld id="{598C11BF-D524-0348-9363-CBFAA1D1142A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7590E208-2AB0-4F26-A080-1B7C293AD046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9141375-EC8B-BD45-AADE-790C2AB72345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CH" smtClean="0"/>
              <a:t>Hey Java 9, what’s up?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CF4CF41-7503-432A-B2DA-8F5FE58F2E26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fld id="{40EF4FAA-837B-3244-B25A-F029FA029424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F7FC1B4D-809A-4604-AEC2-CC9A5877171E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fld id="{C4F6F1F3-531A-4847-906B-E8F9347F8E68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9BA5D6F5-926B-49B4-BEB7-0C82E78F9997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fld id="{0494A46D-3670-A648-B45E-7E7775A9E173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EB21AD07-C30F-4165-B2BD-A4F9CA76BEF1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fld id="{1DC560B3-8791-014D-9B78-D954C279D730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54C083C9-5239-484F-9ED8-F7F02A298010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6385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9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fld id="{22A64400-3F48-6246-B42D-36800DB38EE0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585" y="6673220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Hey Java 9, what’s up?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8E22B249-3A54-473F-8DA9-8DAA68FAE2B7}" type="slidenum">
              <a:rPr smtClean="0"/>
              <a:pPr/>
              <a:t>‹#›</a:t>
            </a:fld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ultimate-guide-to-java-9" TargetMode="External"/><Relationship Id="rId4" Type="http://schemas.openxmlformats.org/officeDocument/2006/relationships/hyperlink" Target="https://www.sitepoint.com/inside-java-9-part-i" TargetMode="External"/><Relationship Id="rId5" Type="http://schemas.openxmlformats.org/officeDocument/2006/relationships/hyperlink" Target="https://www.sitepoint.com/inside-java-9-part-ii" TargetMode="External"/><Relationship Id="rId6" Type="http://schemas.openxmlformats.org/officeDocument/2006/relationships/hyperlink" Target="https://blog.codefx.org/tag/java-9/" TargetMode="External"/><Relationship Id="rId7" Type="http://schemas.openxmlformats.org/officeDocument/2006/relationships/hyperlink" Target="https://blog.codefx.org/java/dev/will-there-be-module-hell/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openjdk.java.net/projects/jdk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Hey Java 9, what’s up </a:t>
            </a:r>
            <a:r>
              <a:rPr lang="mr-IN" dirty="0" smtClean="0"/>
              <a:t>…</a:t>
            </a:r>
            <a:r>
              <a:rPr lang="en-GB" dirty="0" smtClean="0"/>
              <a:t> ?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Hey Java 9, what’s up?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1C5B-E6CA-854C-97E7-0438BEF6B12B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EEC7BE0-3C00-466B-B8A3-1FDBB2EE32BE}" type="slidenum">
              <a:rPr lang="de-CH" smtClean="0"/>
              <a:t>1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160087" y="674232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40598" y="654401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75345" y="675334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26148" y="7078337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548680"/>
            <a:ext cx="5626100" cy="3759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15680" y="3909359"/>
            <a:ext cx="3935760" cy="4550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100" dirty="0">
                <a:latin typeface="AA Zuehlke" pitchFamily="2" charset="0"/>
              </a:rPr>
              <a:t>s</a:t>
            </a:r>
            <a:r>
              <a:rPr lang="en-US" sz="1100" dirty="0" smtClean="0">
                <a:latin typeface="AA Zuehlke" pitchFamily="2" charset="0"/>
              </a:rPr>
              <a:t>ource: http</a:t>
            </a:r>
            <a:r>
              <a:rPr lang="en-US" sz="1100" dirty="0">
                <a:latin typeface="AA Zuehlke" pitchFamily="2" charset="0"/>
              </a:rPr>
              <a:t>://</a:t>
            </a:r>
            <a:r>
              <a:rPr lang="en-US" sz="1100" dirty="0" smtClean="0">
                <a:latin typeface="AA Zuehlke" pitchFamily="2" charset="0"/>
              </a:rPr>
              <a:t>www.java9countdown.xyz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2282" y="5941636"/>
            <a:ext cx="7560840" cy="4056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>
                <a:latin typeface="AA Zuehlke" pitchFamily="2" charset="0"/>
              </a:rPr>
              <a:t>code </a:t>
            </a:r>
            <a:r>
              <a:rPr lang="en-US" sz="2200" dirty="0" smtClean="0">
                <a:latin typeface="AA Zuehlke" pitchFamily="2" charset="0"/>
              </a:rPr>
              <a:t>repo: </a:t>
            </a:r>
            <a:r>
              <a:rPr lang="en-US" sz="2200" dirty="0" err="1" smtClean="0">
                <a:latin typeface="AA Zuehlke" pitchFamily="2" charset="0"/>
              </a:rPr>
              <a:t>github.com</a:t>
            </a:r>
            <a:r>
              <a:rPr lang="en-US" sz="2200" dirty="0" smtClean="0">
                <a:latin typeface="AA Zuehlke" pitchFamily="2" charset="0"/>
              </a:rPr>
              <a:t>/</a:t>
            </a:r>
            <a:r>
              <a:rPr lang="en-US" sz="2200" dirty="0" err="1" smtClean="0">
                <a:latin typeface="AA Zuehlke" pitchFamily="2" charset="0"/>
              </a:rPr>
              <a:t>hmmmsausages</a:t>
            </a:r>
            <a:r>
              <a:rPr lang="en-US" sz="2200" dirty="0" smtClean="0">
                <a:latin typeface="AA Zuehlke" pitchFamily="2" charset="0"/>
              </a:rPr>
              <a:t>/hey-java9-whats-up</a:t>
            </a:r>
          </a:p>
        </p:txBody>
      </p:sp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JShell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BA82-7460-0A4E-9969-8335D36EB520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Slide </a:t>
            </a:r>
            <a:fld id="{FF6CF27A-3F9E-4400-BCA2-42C29CB142B1}" type="slidenum">
              <a:rPr lang="nb-NO" smtClean="0"/>
              <a:pPr/>
              <a:t>10</a:t>
            </a:fld>
            <a:endParaRPr lang="nb-NO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070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JShell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5" y="1844824"/>
            <a:ext cx="10103140" cy="2636983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Read Evaluate Print </a:t>
            </a:r>
            <a:r>
              <a:rPr lang="en-GB" dirty="0" smtClean="0"/>
              <a:t>Loop (REPL)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Hey Java 9, what’s up?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5237-DC84-084B-AC76-8E7F27D7F300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C56AC31-F4F0-40BB-A639-FC77554C5BD6}" type="slidenum">
              <a:rPr lang="de-CH" smtClean="0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75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HTTP2 Client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BA82-7460-0A4E-9969-8335D36EB520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Slide </a:t>
            </a:r>
            <a:fld id="{FF6CF27A-3F9E-4400-BCA2-42C29CB142B1}" type="slidenum">
              <a:rPr lang="nb-NO" smtClean="0"/>
              <a:pPr/>
              <a:t>12</a:t>
            </a:fld>
            <a:endParaRPr lang="nb-NO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56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Incubator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4"/>
            <a:ext cx="10724015" cy="118751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GB" dirty="0" smtClean="0"/>
              <a:t>Non-final APIs that can be used by developers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Might reach finalisation or removal in future Java release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Hey Java 9, what’s up?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5237-DC84-084B-AC76-8E7F27D7F300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C56AC31-F4F0-40BB-A639-FC77554C5BD6}" type="slidenum">
              <a:rPr lang="de-CH" smtClean="0"/>
              <a:t>13</a:t>
            </a:fld>
            <a:endParaRPr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72585" y="767719"/>
            <a:ext cx="7793567" cy="645156"/>
          </a:xfrm>
        </p:spPr>
        <p:txBody>
          <a:bodyPr/>
          <a:lstStyle/>
          <a:p>
            <a:r>
              <a:rPr lang="en-GB" dirty="0" smtClean="0"/>
              <a:t>Example: New HTTP Client API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772584" y="3455621"/>
            <a:ext cx="7793567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7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en-GB" dirty="0" smtClean="0"/>
              <a:t>New HTTP Client API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40806" y="4425619"/>
            <a:ext cx="10724015" cy="1785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4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4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62547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9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9852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9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17157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9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GB" dirty="0" smtClean="0"/>
              <a:t>Supports HTTP/2 and </a:t>
            </a:r>
            <a:r>
              <a:rPr lang="en-GB" dirty="0" err="1" smtClean="0"/>
              <a:t>Websocket</a:t>
            </a:r>
            <a:endParaRPr lang="en-GB" dirty="0" smtClean="0"/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Works in non-blocking mode (</a:t>
            </a:r>
            <a:r>
              <a:rPr lang="en-GB" dirty="0" err="1" smtClean="0"/>
              <a:t>CompletableFuture</a:t>
            </a:r>
            <a:r>
              <a:rPr lang="en-GB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Simpler design: </a:t>
            </a:r>
            <a:r>
              <a:rPr lang="en-GB" dirty="0" err="1" smtClean="0"/>
              <a:t>HttpClient</a:t>
            </a:r>
            <a:r>
              <a:rPr lang="en-GB" dirty="0" smtClean="0"/>
              <a:t>, </a:t>
            </a:r>
            <a:r>
              <a:rPr lang="en-GB" dirty="0" err="1" smtClean="0"/>
              <a:t>HttpRequest</a:t>
            </a:r>
            <a:r>
              <a:rPr lang="en-GB" dirty="0" smtClean="0"/>
              <a:t>, </a:t>
            </a:r>
            <a:r>
              <a:rPr lang="en-GB" dirty="0" err="1" smtClean="0"/>
              <a:t>HttpResponse</a:t>
            </a:r>
            <a:endParaRPr lang="en-GB" dirty="0" smtClean="0"/>
          </a:p>
          <a:p>
            <a:pPr marL="342900" indent="-342900">
              <a:buFont typeface="Arial" charset="0"/>
              <a:buChar char="•"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203371" y="3810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0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Various Extensions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BA82-7460-0A4E-9969-8335D36EB520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Slide </a:t>
            </a:r>
            <a:fld id="{FF6CF27A-3F9E-4400-BCA2-42C29CB142B1}" type="slidenum">
              <a:rPr lang="nb-NO" smtClean="0"/>
              <a:pPr/>
              <a:t>14</a:t>
            </a:fld>
            <a:endParaRPr lang="nb-NO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481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Extensions to existing APIs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GB" dirty="0" smtClean="0"/>
              <a:t>Optional</a:t>
            </a:r>
          </a:p>
          <a:p>
            <a:pPr marL="700088" lvl="1" indent="-342900">
              <a:buFont typeface="Arial" charset="0"/>
              <a:buChar char="•"/>
            </a:pPr>
            <a:r>
              <a:rPr lang="en-GB" dirty="0" smtClean="0"/>
              <a:t>Optional::stream, Optional::</a:t>
            </a:r>
            <a:r>
              <a:rPr lang="en-GB" dirty="0" err="1" smtClean="0"/>
              <a:t>ifPresentOrElse</a:t>
            </a:r>
            <a:r>
              <a:rPr lang="en-GB" dirty="0" smtClean="0"/>
              <a:t>, Optional::or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Stream</a:t>
            </a:r>
          </a:p>
          <a:p>
            <a:pPr marL="700088" lvl="1" indent="-342900">
              <a:buFont typeface="Arial" charset="0"/>
              <a:buChar char="•"/>
            </a:pPr>
            <a:r>
              <a:rPr lang="en-GB" dirty="0" smtClean="0"/>
              <a:t>Stream::</a:t>
            </a:r>
            <a:r>
              <a:rPr lang="en-GB" dirty="0" err="1" smtClean="0"/>
              <a:t>takeWhile</a:t>
            </a:r>
            <a:r>
              <a:rPr lang="en-GB" dirty="0" smtClean="0"/>
              <a:t>, Stream::</a:t>
            </a:r>
            <a:r>
              <a:rPr lang="en-GB" dirty="0" err="1" smtClean="0"/>
              <a:t>dropWhile</a:t>
            </a:r>
            <a:r>
              <a:rPr lang="en-GB" dirty="0" smtClean="0"/>
              <a:t>, Stream::</a:t>
            </a:r>
            <a:r>
              <a:rPr lang="en-GB" dirty="0" err="1" smtClean="0"/>
              <a:t>ofNullable</a:t>
            </a:r>
            <a:r>
              <a:rPr lang="en-GB" dirty="0" smtClean="0"/>
              <a:t>, Stream::iterate (with limit)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Immutable collections factory methods</a:t>
            </a:r>
          </a:p>
          <a:p>
            <a:pPr marL="700088" lvl="1" indent="-342900">
              <a:buFont typeface="Arial" charset="0"/>
              <a:buChar char="•"/>
            </a:pPr>
            <a:r>
              <a:rPr lang="en-GB" dirty="0" smtClean="0"/>
              <a:t>List::of, Set::of, Map::of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Collectors</a:t>
            </a:r>
          </a:p>
          <a:p>
            <a:pPr marL="700088" lvl="1" indent="-342900">
              <a:buFont typeface="Arial" charset="0"/>
              <a:buChar char="•"/>
            </a:pPr>
            <a:r>
              <a:rPr lang="en-GB" dirty="0" smtClean="0"/>
              <a:t>Filtering after grouping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Hey Java 9, what’s up?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5237-DC84-084B-AC76-8E7F27D7F300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C56AC31-F4F0-40BB-A639-FC77554C5BD6}" type="slidenum">
              <a:rPr lang="de-CH" smtClean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9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Private Methods in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GB" dirty="0" smtClean="0"/>
              <a:t>Addition to ‘default’ interface methods introduced in Java 8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Easy way to reuse code between ‘default’ interface methods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No need to expose itself to implementers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Hey Java 9, what’s up?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5237-DC84-084B-AC76-8E7F27D7F300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C56AC31-F4F0-40BB-A639-FC77554C5BD6}" type="slidenum">
              <a:rPr lang="de-CH" smtClean="0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4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interesting content of Java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Process API extensions (</a:t>
            </a:r>
            <a:r>
              <a:rPr lang="en-US" dirty="0" err="1" smtClean="0"/>
              <a:t>ProcessHandle</a:t>
            </a:r>
            <a:r>
              <a:rPr lang="en-US" dirty="0" smtClean="0"/>
              <a:t>, </a:t>
            </a:r>
            <a:r>
              <a:rPr lang="en-US" dirty="0" err="1" smtClean="0"/>
              <a:t>ProcessBuilder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StackWalker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ReactiveStreams</a:t>
            </a:r>
            <a:r>
              <a:rPr lang="en-US" dirty="0" smtClean="0"/>
              <a:t> interfaces (Publisher, Subscriber, Subscription)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SHA-3 algorithms </a:t>
            </a:r>
            <a:r>
              <a:rPr lang="en-US" dirty="0" err="1" smtClean="0"/>
              <a:t>implemenation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Multi-Release JARs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New default garbage collector </a:t>
            </a:r>
            <a:r>
              <a:rPr lang="mr-IN" dirty="0" smtClean="0"/>
              <a:t>–</a:t>
            </a:r>
            <a:r>
              <a:rPr lang="en-US" dirty="0" smtClean="0"/>
              <a:t> Garbage First (G1)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4D26-E92C-4E49-8316-2726AA4E2FCD}" type="datetime4">
              <a:rPr lang="en-GB" smtClean="0"/>
              <a:t>19 September 2017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Slide </a:t>
            </a:r>
            <a:fld id="{8926D858-83C2-4814-B93E-05D9A0C4316C}" type="slidenum">
              <a:rPr lang="nb-NO" smtClean="0"/>
              <a:pPr/>
              <a:t>17</a:t>
            </a:fld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Want to know more </a:t>
            </a:r>
            <a:r>
              <a:rPr lang="mr-IN" dirty="0" smtClean="0"/>
              <a:t>…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GB" dirty="0" smtClean="0"/>
              <a:t>JDK9 features</a:t>
            </a:r>
          </a:p>
          <a:p>
            <a:pPr marL="700088" lvl="1" indent="-342900">
              <a:buFont typeface="Arial" charset="0"/>
              <a:buChar char="•"/>
            </a:pPr>
            <a:r>
              <a:rPr lang="en-GB" dirty="0" smtClean="0">
                <a:hlinkClick r:id="rId2"/>
              </a:rPr>
              <a:t>openjdk.java.net/projects/jdk9/</a:t>
            </a:r>
            <a:endParaRPr lang="en-GB" dirty="0"/>
          </a:p>
          <a:p>
            <a:pPr marL="342900" indent="-342900">
              <a:buFont typeface="Arial" charset="0"/>
              <a:buChar char="•"/>
            </a:pPr>
            <a:r>
              <a:rPr lang="en-GB" dirty="0" smtClean="0"/>
              <a:t>Guides</a:t>
            </a:r>
          </a:p>
          <a:p>
            <a:pPr marL="700088" lvl="1" indent="-342900">
              <a:buFont typeface="Arial" charset="0"/>
              <a:buChar char="•"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www.sitepoint.com/ultimate-guide-to-java-9</a:t>
            </a:r>
            <a:endParaRPr lang="en-GB" dirty="0" smtClean="0"/>
          </a:p>
          <a:p>
            <a:pPr marL="700088" lvl="1" indent="-342900">
              <a:buFont typeface="Arial" charset="0"/>
              <a:buChar char="•"/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www.sitepoint.com/inside-java-9-part-i</a:t>
            </a:r>
            <a:r>
              <a:rPr lang="en-GB" dirty="0" smtClean="0"/>
              <a:t> </a:t>
            </a:r>
          </a:p>
          <a:p>
            <a:pPr marL="700088" lvl="1" indent="-342900">
              <a:buFont typeface="Arial" charset="0"/>
              <a:buChar char="•"/>
            </a:pP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www.sitepoint.com/inside-java-9-part-ii</a:t>
            </a:r>
            <a:endParaRPr lang="en-GB" dirty="0" smtClean="0"/>
          </a:p>
          <a:p>
            <a:pPr marL="700088" lvl="1" indent="-342900">
              <a:buFont typeface="Arial" charset="0"/>
              <a:buChar char="•"/>
            </a:pPr>
            <a:r>
              <a:rPr lang="en-GB" dirty="0">
                <a:hlinkClick r:id="rId6"/>
              </a:rPr>
              <a:t>https://blog.codefx.org/tag/java-9</a:t>
            </a:r>
            <a:r>
              <a:rPr lang="en-GB" dirty="0" smtClean="0">
                <a:hlinkClick r:id="rId6"/>
              </a:rPr>
              <a:t>/</a:t>
            </a:r>
            <a:endParaRPr lang="en-GB" dirty="0" smtClean="0"/>
          </a:p>
          <a:p>
            <a:pPr marL="700088" lvl="1" indent="-342900">
              <a:buFont typeface="Arial" charset="0"/>
              <a:buChar char="•"/>
            </a:pPr>
            <a:r>
              <a:rPr lang="en-GB" dirty="0">
                <a:hlinkClick r:id="rId7"/>
              </a:rPr>
              <a:t>https://blog.codefx.org/java/dev/will-there-be-module-hell</a:t>
            </a:r>
            <a:r>
              <a:rPr lang="en-GB" dirty="0" smtClean="0">
                <a:hlinkClick r:id="rId7"/>
              </a:rPr>
              <a:t>/</a:t>
            </a:r>
            <a:endParaRPr lang="en-GB" dirty="0" smtClean="0"/>
          </a:p>
          <a:p>
            <a:pPr marL="700088" lvl="1" indent="-342900">
              <a:buFont typeface="Arial" charset="0"/>
              <a:buChar char="•"/>
            </a:pPr>
            <a:endParaRPr lang="en-GB" dirty="0" smtClean="0"/>
          </a:p>
          <a:p>
            <a:pPr marL="700088" lvl="1" indent="-342900">
              <a:buFont typeface="Arial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Hey Java 9, what’s up?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5237-DC84-084B-AC76-8E7F27D7F300}" type="datetime4">
              <a:rPr lang="en-GB" smtClean="0"/>
              <a:t>19 September 2017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C56AC31-F4F0-40BB-A639-FC77554C5BD6}" type="slidenum">
              <a:rPr lang="de-CH" smtClean="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9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GB" dirty="0"/>
              <a:t>Next major release of </a:t>
            </a:r>
            <a:r>
              <a:rPr lang="en-GB" dirty="0" smtClean="0"/>
              <a:t>Java</a:t>
            </a:r>
          </a:p>
          <a:p>
            <a:pPr marL="342900" indent="-342900">
              <a:buFont typeface="Arial" charset="0"/>
              <a:buChar char="•"/>
            </a:pPr>
            <a:r>
              <a:rPr lang="en-GB" dirty="0"/>
              <a:t>Release for general availability - </a:t>
            </a:r>
            <a:r>
              <a:rPr lang="en-GB" dirty="0" smtClean="0"/>
              <a:t>21/09/2017</a:t>
            </a:r>
          </a:p>
          <a:p>
            <a:pPr marL="700088" lvl="1" indent="-342900">
              <a:buFont typeface="Arial" charset="0"/>
              <a:buChar char="•"/>
            </a:pPr>
            <a:r>
              <a:rPr lang="en-GB" dirty="0"/>
              <a:t>http://</a:t>
            </a:r>
            <a:r>
              <a:rPr lang="en-GB" dirty="0" err="1" smtClean="0"/>
              <a:t>jdk.java.net</a:t>
            </a:r>
            <a:r>
              <a:rPr lang="en-GB" dirty="0" smtClean="0"/>
              <a:t>/9</a:t>
            </a:r>
          </a:p>
          <a:p>
            <a:pPr marL="342900" lvl="1" indent="-342900">
              <a:buClrTx/>
              <a:buSzTx/>
              <a:buFont typeface="Arial" charset="0"/>
              <a:buChar char="•"/>
            </a:pPr>
            <a:r>
              <a:rPr lang="en-GB" dirty="0" smtClean="0"/>
              <a:t>Around </a:t>
            </a:r>
            <a:r>
              <a:rPr lang="en-GB" dirty="0"/>
              <a:t>91 features </a:t>
            </a:r>
            <a:r>
              <a:rPr lang="en-GB" dirty="0" smtClean="0"/>
              <a:t>overall</a:t>
            </a:r>
            <a:endParaRPr lang="en-GB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7F06-CF45-344F-9CC4-2FF6E0F8820C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Slide </a:t>
            </a:r>
            <a:fld id="{C1840BAB-0FDA-4133-B698-D6AF7B3FCEA7}" type="slidenum">
              <a:rPr lang="nb-NO" smtClean="0"/>
              <a:pPr/>
              <a:t>2</a:t>
            </a:fld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Java 9?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1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-963488"/>
            <a:ext cx="11216215" cy="4776787"/>
          </a:xfrm>
        </p:spPr>
        <p:txBody>
          <a:bodyPr/>
          <a:lstStyle/>
          <a:p>
            <a:r>
              <a:rPr lang="en-US" dirty="0" smtClean="0"/>
              <a:t>102</a:t>
            </a:r>
            <a:r>
              <a:rPr lang="en-US" dirty="0"/>
              <a:t>: Process API Updates</a:t>
            </a:r>
            <a:br>
              <a:rPr lang="en-US" dirty="0"/>
            </a:br>
            <a:r>
              <a:rPr lang="en-US" dirty="0"/>
              <a:t>110: HTTP 2 Client</a:t>
            </a:r>
            <a:br>
              <a:rPr lang="en-US" dirty="0"/>
            </a:br>
            <a:r>
              <a:rPr lang="en-US" dirty="0"/>
              <a:t>143: Improve Contended Locking</a:t>
            </a:r>
            <a:br>
              <a:rPr lang="en-US" dirty="0"/>
            </a:br>
            <a:r>
              <a:rPr lang="en-US" dirty="0"/>
              <a:t>158: Unified JVM Logging</a:t>
            </a:r>
            <a:br>
              <a:rPr lang="en-US" dirty="0"/>
            </a:br>
            <a:r>
              <a:rPr lang="en-US" dirty="0"/>
              <a:t>165: Compiler Control</a:t>
            </a:r>
            <a:br>
              <a:rPr lang="en-US" dirty="0"/>
            </a:br>
            <a:r>
              <a:rPr lang="en-US" dirty="0"/>
              <a:t>193: Variable Handles</a:t>
            </a:r>
            <a:br>
              <a:rPr lang="en-US" dirty="0"/>
            </a:br>
            <a:r>
              <a:rPr lang="en-US" dirty="0"/>
              <a:t>197: Segmented Code Cache</a:t>
            </a:r>
            <a:br>
              <a:rPr lang="en-US" dirty="0"/>
            </a:br>
            <a:r>
              <a:rPr lang="en-US" dirty="0"/>
              <a:t>199: Smart Java Compilation, Phase Two</a:t>
            </a:r>
            <a:br>
              <a:rPr lang="en-US" dirty="0"/>
            </a:br>
            <a:r>
              <a:rPr lang="en-US" dirty="0"/>
              <a:t>200: The Modular JDK</a:t>
            </a:r>
            <a:br>
              <a:rPr lang="en-US" dirty="0"/>
            </a:br>
            <a:r>
              <a:rPr lang="en-US" dirty="0"/>
              <a:t>201: Modular Source Code</a:t>
            </a:r>
            <a:br>
              <a:rPr lang="en-US" dirty="0"/>
            </a:br>
            <a:r>
              <a:rPr lang="en-US" dirty="0"/>
              <a:t>211: Elide Deprecation Warnings on Import Statements</a:t>
            </a:r>
            <a:br>
              <a:rPr lang="en-US" dirty="0"/>
            </a:br>
            <a:r>
              <a:rPr lang="en-US" dirty="0"/>
              <a:t>212: Resolve Lint and </a:t>
            </a:r>
            <a:r>
              <a:rPr lang="en-US" dirty="0" err="1"/>
              <a:t>Doclint</a:t>
            </a:r>
            <a:r>
              <a:rPr lang="en-US" dirty="0"/>
              <a:t> Warnings</a:t>
            </a:r>
            <a:br>
              <a:rPr lang="en-US" dirty="0"/>
            </a:br>
            <a:r>
              <a:rPr lang="en-US" dirty="0"/>
              <a:t>213: Milling Project Coin</a:t>
            </a:r>
            <a:br>
              <a:rPr lang="en-US" dirty="0"/>
            </a:br>
            <a:r>
              <a:rPr lang="en-US" dirty="0"/>
              <a:t>214: Remove GC Combinations Deprecated in JDK 8</a:t>
            </a:r>
            <a:br>
              <a:rPr lang="en-US" dirty="0"/>
            </a:br>
            <a:r>
              <a:rPr lang="en-US" dirty="0"/>
              <a:t>215: Tiered Attribution for </a:t>
            </a:r>
            <a:r>
              <a:rPr lang="en-US" dirty="0" err="1"/>
              <a:t>javac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216: Process Import Statements Correctly</a:t>
            </a:r>
            <a:br>
              <a:rPr lang="en-US" dirty="0"/>
            </a:br>
            <a:r>
              <a:rPr lang="en-US" dirty="0"/>
              <a:t>217: Annotations Pipeline 2.0</a:t>
            </a:r>
            <a:br>
              <a:rPr lang="en-US" dirty="0"/>
            </a:br>
            <a:r>
              <a:rPr lang="en-US" dirty="0"/>
              <a:t>219: Datagram Transport Layer Security (DTLS)</a:t>
            </a:r>
            <a:br>
              <a:rPr lang="en-US" dirty="0"/>
            </a:br>
            <a:r>
              <a:rPr lang="en-US" dirty="0"/>
              <a:t>220: Modular Run-Time Images</a:t>
            </a:r>
            <a:br>
              <a:rPr lang="en-US" dirty="0"/>
            </a:br>
            <a:r>
              <a:rPr lang="en-US" dirty="0"/>
              <a:t>221: Simplified </a:t>
            </a:r>
            <a:r>
              <a:rPr lang="en-US" dirty="0" err="1"/>
              <a:t>Doclet</a:t>
            </a:r>
            <a:r>
              <a:rPr lang="en-US" dirty="0"/>
              <a:t> API</a:t>
            </a:r>
            <a:br>
              <a:rPr lang="en-US" dirty="0"/>
            </a:br>
            <a:r>
              <a:rPr lang="en-US" dirty="0"/>
              <a:t>222: </a:t>
            </a:r>
            <a:r>
              <a:rPr lang="en-US" dirty="0" err="1"/>
              <a:t>jshell</a:t>
            </a:r>
            <a:r>
              <a:rPr lang="en-US" dirty="0"/>
              <a:t>: The Java Shell (Read-</a:t>
            </a:r>
            <a:r>
              <a:rPr lang="en-US" dirty="0" err="1"/>
              <a:t>Eval</a:t>
            </a:r>
            <a:r>
              <a:rPr lang="en-US" dirty="0"/>
              <a:t>-Print Loop)</a:t>
            </a:r>
            <a:br>
              <a:rPr lang="en-US" dirty="0"/>
            </a:br>
            <a:r>
              <a:rPr lang="en-US" dirty="0"/>
              <a:t>223: New Version-String Scheme</a:t>
            </a:r>
            <a:br>
              <a:rPr lang="en-US" dirty="0"/>
            </a:br>
            <a:r>
              <a:rPr lang="en-US" dirty="0"/>
              <a:t>224: HTML5 Javadoc</a:t>
            </a:r>
            <a:br>
              <a:rPr lang="en-US" dirty="0"/>
            </a:br>
            <a:r>
              <a:rPr lang="en-US" dirty="0"/>
              <a:t>225: Javadoc Search</a:t>
            </a:r>
            <a:br>
              <a:rPr lang="en-US" dirty="0"/>
            </a:br>
            <a:r>
              <a:rPr lang="en-US" dirty="0"/>
              <a:t>226: UTF-8 Property Files</a:t>
            </a:r>
            <a:br>
              <a:rPr lang="en-US" dirty="0"/>
            </a:br>
            <a:r>
              <a:rPr lang="en-US" dirty="0"/>
              <a:t>227: Unicode 7.0</a:t>
            </a:r>
            <a:br>
              <a:rPr lang="en-US" dirty="0"/>
            </a:br>
            <a:r>
              <a:rPr lang="en-US" dirty="0"/>
              <a:t>228: Add More Diagnostic Commands</a:t>
            </a:r>
            <a:br>
              <a:rPr lang="en-US" dirty="0"/>
            </a:br>
            <a:r>
              <a:rPr lang="en-US" dirty="0"/>
              <a:t>229: Create PKCS12 </a:t>
            </a:r>
            <a:r>
              <a:rPr lang="en-US" dirty="0" err="1"/>
              <a:t>Keystores</a:t>
            </a:r>
            <a:r>
              <a:rPr lang="en-US" dirty="0"/>
              <a:t> by Default</a:t>
            </a:r>
            <a:br>
              <a:rPr lang="en-US" dirty="0"/>
            </a:br>
            <a:r>
              <a:rPr lang="en-US" dirty="0"/>
              <a:t>231: Remove Launch-Time JRE Version Selection</a:t>
            </a:r>
            <a:br>
              <a:rPr lang="en-US" dirty="0"/>
            </a:br>
            <a:r>
              <a:rPr lang="en-US" dirty="0"/>
              <a:t>232: Improve Secure Application Performance</a:t>
            </a:r>
            <a:br>
              <a:rPr lang="en-US" dirty="0"/>
            </a:br>
            <a:r>
              <a:rPr lang="en-US" dirty="0"/>
              <a:t>233: Generate Run-Time Compiler Tests Automatically</a:t>
            </a:r>
            <a:br>
              <a:rPr lang="en-US" dirty="0"/>
            </a:br>
            <a:r>
              <a:rPr lang="en-US" dirty="0"/>
              <a:t>235: Test Class-File Attributes Generated by </a:t>
            </a:r>
            <a:r>
              <a:rPr lang="en-US" dirty="0" err="1"/>
              <a:t>javac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236: Parser API for </a:t>
            </a:r>
            <a:r>
              <a:rPr lang="en-US" dirty="0" err="1"/>
              <a:t>Nashorn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237: Linux/AArch64 Port</a:t>
            </a:r>
            <a:br>
              <a:rPr lang="en-US" dirty="0"/>
            </a:br>
            <a:r>
              <a:rPr lang="en-US" dirty="0"/>
              <a:t>238: Multi-Release JAR Files</a:t>
            </a:r>
            <a:br>
              <a:rPr lang="en-US" dirty="0"/>
            </a:br>
            <a:r>
              <a:rPr lang="en-US" dirty="0"/>
              <a:t>240: Remove the JVM TI </a:t>
            </a:r>
            <a:r>
              <a:rPr lang="en-US" dirty="0" err="1"/>
              <a:t>hprof</a:t>
            </a:r>
            <a:r>
              <a:rPr lang="en-US" dirty="0"/>
              <a:t> Agent</a:t>
            </a:r>
            <a:br>
              <a:rPr lang="en-US" dirty="0"/>
            </a:br>
            <a:r>
              <a:rPr lang="en-US" dirty="0"/>
              <a:t>241: Remove the </a:t>
            </a:r>
            <a:r>
              <a:rPr lang="en-US" dirty="0" err="1"/>
              <a:t>jhat</a:t>
            </a:r>
            <a:r>
              <a:rPr lang="en-US" dirty="0"/>
              <a:t> Tool</a:t>
            </a:r>
            <a:br>
              <a:rPr lang="en-US" dirty="0"/>
            </a:br>
            <a:r>
              <a:rPr lang="en-US" dirty="0"/>
              <a:t>243: Java-Level JVM Compiler Interface</a:t>
            </a:r>
            <a:br>
              <a:rPr lang="en-US" dirty="0"/>
            </a:br>
            <a:r>
              <a:rPr lang="en-US" dirty="0"/>
              <a:t>244: TLS Application-Layer Protocol Negotiation Extension</a:t>
            </a:r>
            <a:br>
              <a:rPr lang="en-US" dirty="0"/>
            </a:br>
            <a:r>
              <a:rPr lang="en-US" dirty="0"/>
              <a:t>245: Validate JVM Command-Line Flag Arguments</a:t>
            </a:r>
            <a:br>
              <a:rPr lang="en-US" dirty="0"/>
            </a:br>
            <a:r>
              <a:rPr lang="en-US" dirty="0"/>
              <a:t>246: Leverage CPU Instructions for GHASH and RSA</a:t>
            </a:r>
            <a:br>
              <a:rPr lang="en-US" dirty="0"/>
            </a:br>
            <a:r>
              <a:rPr lang="en-US" dirty="0"/>
              <a:t>247: Compile for Older Platform Versions</a:t>
            </a:r>
            <a:br>
              <a:rPr lang="en-US" dirty="0"/>
            </a:br>
            <a:r>
              <a:rPr lang="en-US" dirty="0"/>
              <a:t>248: Make G1 the Default Garbage Collector</a:t>
            </a:r>
            <a:br>
              <a:rPr lang="en-US" dirty="0"/>
            </a:br>
            <a:r>
              <a:rPr lang="en-US" dirty="0"/>
              <a:t>249: OCSP Stapling for TLS</a:t>
            </a:r>
            <a:br>
              <a:rPr lang="en-US" dirty="0"/>
            </a:br>
            <a:r>
              <a:rPr lang="en-US" dirty="0"/>
              <a:t>250: Store Interned Strings in CDS Archives</a:t>
            </a:r>
            <a:br>
              <a:rPr lang="en-US" dirty="0"/>
            </a:br>
            <a:r>
              <a:rPr lang="en-US" dirty="0"/>
              <a:t>251: Multi-Resolution Images</a:t>
            </a:r>
            <a:br>
              <a:rPr lang="en-US" dirty="0"/>
            </a:br>
            <a:r>
              <a:rPr lang="en-US" dirty="0"/>
              <a:t>252: Use CLDR Locale Data by Default</a:t>
            </a:r>
            <a:br>
              <a:rPr lang="en-US" dirty="0"/>
            </a:br>
            <a:r>
              <a:rPr lang="en-US" dirty="0"/>
              <a:t>253: Prepare JavaFX UI Controls &amp; CSS APIs for Modularization</a:t>
            </a:r>
            <a:br>
              <a:rPr lang="en-US" dirty="0"/>
            </a:br>
            <a:r>
              <a:rPr lang="en-US" dirty="0"/>
              <a:t>254: Compact Strings</a:t>
            </a:r>
            <a:br>
              <a:rPr lang="en-US" dirty="0"/>
            </a:br>
            <a:r>
              <a:rPr lang="en-US" dirty="0"/>
              <a:t>255: Merge Selected Xerces 2.11.0 Updates into JAXP</a:t>
            </a:r>
            <a:br>
              <a:rPr lang="en-US" dirty="0"/>
            </a:br>
            <a:r>
              <a:rPr lang="en-US" dirty="0"/>
              <a:t>256: </a:t>
            </a:r>
            <a:r>
              <a:rPr lang="en-US" dirty="0" err="1"/>
              <a:t>BeanInfo</a:t>
            </a:r>
            <a:r>
              <a:rPr lang="en-US" dirty="0"/>
              <a:t> Annotations</a:t>
            </a:r>
            <a:br>
              <a:rPr lang="en-US" dirty="0"/>
            </a:br>
            <a:r>
              <a:rPr lang="en-US" dirty="0"/>
              <a:t>257: Update JavaFX/Media to Newer Version of </a:t>
            </a:r>
            <a:r>
              <a:rPr lang="en-US" dirty="0" err="1"/>
              <a:t>GStreamer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258: </a:t>
            </a:r>
            <a:r>
              <a:rPr lang="en-US" dirty="0" err="1"/>
              <a:t>HarfBuzz</a:t>
            </a:r>
            <a:r>
              <a:rPr lang="en-US" dirty="0"/>
              <a:t> Font-Layout Engine</a:t>
            </a:r>
            <a:br>
              <a:rPr lang="en-US" dirty="0"/>
            </a:br>
            <a:r>
              <a:rPr lang="en-US" dirty="0"/>
              <a:t>259: Stack-Walking API</a:t>
            </a:r>
            <a:br>
              <a:rPr lang="en-US" dirty="0"/>
            </a:br>
            <a:r>
              <a:rPr lang="en-US" dirty="0"/>
              <a:t>260: Encapsulate Most Internal APIs</a:t>
            </a:r>
            <a:br>
              <a:rPr lang="en-US" dirty="0"/>
            </a:br>
            <a:r>
              <a:rPr lang="en-US" dirty="0"/>
              <a:t>261: Module System</a:t>
            </a:r>
            <a:br>
              <a:rPr lang="en-US" dirty="0"/>
            </a:br>
            <a:r>
              <a:rPr lang="en-US" dirty="0"/>
              <a:t>262: TIFF Image I/O</a:t>
            </a:r>
            <a:br>
              <a:rPr lang="en-US" dirty="0"/>
            </a:br>
            <a:r>
              <a:rPr lang="en-US" dirty="0"/>
              <a:t>263: </a:t>
            </a:r>
            <a:r>
              <a:rPr lang="en-US" dirty="0" err="1"/>
              <a:t>HiDPI</a:t>
            </a:r>
            <a:r>
              <a:rPr lang="en-US" dirty="0"/>
              <a:t> Graphics on Windows and Linux</a:t>
            </a:r>
            <a:br>
              <a:rPr lang="en-US" dirty="0"/>
            </a:br>
            <a:r>
              <a:rPr lang="en-US" dirty="0"/>
              <a:t>264: Platform Logging API and Service</a:t>
            </a:r>
            <a:br>
              <a:rPr lang="en-US" dirty="0"/>
            </a:br>
            <a:r>
              <a:rPr lang="en-US" dirty="0"/>
              <a:t>265: Marlin Graphics Renderer</a:t>
            </a:r>
            <a:br>
              <a:rPr lang="en-US" dirty="0"/>
            </a:br>
            <a:r>
              <a:rPr lang="en-US" dirty="0"/>
              <a:t>266: More Concurrency Updates</a:t>
            </a:r>
            <a:br>
              <a:rPr lang="en-US" dirty="0"/>
            </a:br>
            <a:r>
              <a:rPr lang="en-US" dirty="0"/>
              <a:t>267: Unicode 8.0</a:t>
            </a:r>
            <a:br>
              <a:rPr lang="en-US" dirty="0"/>
            </a:br>
            <a:r>
              <a:rPr lang="en-US" dirty="0"/>
              <a:t>268: XML Catalogs</a:t>
            </a:r>
            <a:br>
              <a:rPr lang="en-US" dirty="0"/>
            </a:br>
            <a:r>
              <a:rPr lang="en-US" dirty="0"/>
              <a:t>269: Convenience Factory Methods for Collections</a:t>
            </a:r>
            <a:br>
              <a:rPr lang="en-US" dirty="0"/>
            </a:br>
            <a:r>
              <a:rPr lang="en-US" dirty="0"/>
              <a:t>270: Reserved Stack Areas for Critical Sections</a:t>
            </a:r>
            <a:br>
              <a:rPr lang="en-US" dirty="0"/>
            </a:br>
            <a:r>
              <a:rPr lang="en-US" dirty="0"/>
              <a:t>271: Unified GC Logging</a:t>
            </a:r>
            <a:br>
              <a:rPr lang="en-US" dirty="0"/>
            </a:br>
            <a:r>
              <a:rPr lang="en-US" dirty="0"/>
              <a:t>272: Platform-Specific Desktop Features</a:t>
            </a:r>
            <a:br>
              <a:rPr lang="en-US" dirty="0"/>
            </a:br>
            <a:r>
              <a:rPr lang="en-US" dirty="0"/>
              <a:t>273: DRBG-Based </a:t>
            </a:r>
            <a:r>
              <a:rPr lang="en-US" dirty="0" err="1"/>
              <a:t>SecureRandom</a:t>
            </a:r>
            <a:r>
              <a:rPr lang="en-US" dirty="0"/>
              <a:t> Implementations</a:t>
            </a:r>
            <a:br>
              <a:rPr lang="en-US" dirty="0"/>
            </a:br>
            <a:r>
              <a:rPr lang="en-US" dirty="0"/>
              <a:t>274: Enhanced Method Handles</a:t>
            </a:r>
            <a:br>
              <a:rPr lang="en-US" dirty="0"/>
            </a:br>
            <a:r>
              <a:rPr lang="en-US" dirty="0"/>
              <a:t>275: Modular Java Application Packaging</a:t>
            </a:r>
            <a:br>
              <a:rPr lang="en-US" dirty="0"/>
            </a:br>
            <a:r>
              <a:rPr lang="en-US" dirty="0"/>
              <a:t>276: Dynamic Linking of Language-Defined Object Models</a:t>
            </a:r>
            <a:br>
              <a:rPr lang="en-US" dirty="0"/>
            </a:br>
            <a:r>
              <a:rPr lang="en-US" dirty="0"/>
              <a:t>277: Enhanced Deprecation</a:t>
            </a:r>
            <a:br>
              <a:rPr lang="en-US" dirty="0"/>
            </a:br>
            <a:r>
              <a:rPr lang="en-US" dirty="0"/>
              <a:t>278: Additional Tests for Humongous Objects in G1</a:t>
            </a:r>
            <a:br>
              <a:rPr lang="en-US" dirty="0"/>
            </a:br>
            <a:r>
              <a:rPr lang="en-US" dirty="0"/>
              <a:t>279: Improve Test-Failure Troubleshooting</a:t>
            </a:r>
            <a:br>
              <a:rPr lang="en-US" dirty="0"/>
            </a:br>
            <a:r>
              <a:rPr lang="en-US" dirty="0"/>
              <a:t>280: </a:t>
            </a:r>
            <a:r>
              <a:rPr lang="en-US" dirty="0" err="1"/>
              <a:t>Indify</a:t>
            </a:r>
            <a:r>
              <a:rPr lang="en-US" dirty="0"/>
              <a:t> String Concatenation</a:t>
            </a:r>
            <a:br>
              <a:rPr lang="en-US" dirty="0"/>
            </a:br>
            <a:r>
              <a:rPr lang="en-US" dirty="0"/>
              <a:t>281: </a:t>
            </a:r>
            <a:r>
              <a:rPr lang="en-US" dirty="0" err="1"/>
              <a:t>HotSpot</a:t>
            </a:r>
            <a:r>
              <a:rPr lang="en-US" dirty="0"/>
              <a:t> C++ Unit-Test Framework</a:t>
            </a:r>
            <a:br>
              <a:rPr lang="en-US" dirty="0"/>
            </a:br>
            <a:r>
              <a:rPr lang="en-US" dirty="0"/>
              <a:t>282: </a:t>
            </a:r>
            <a:r>
              <a:rPr lang="en-US" dirty="0" err="1"/>
              <a:t>jlink</a:t>
            </a:r>
            <a:r>
              <a:rPr lang="en-US" dirty="0"/>
              <a:t>: The Java Linker</a:t>
            </a:r>
            <a:br>
              <a:rPr lang="en-US" dirty="0"/>
            </a:br>
            <a:r>
              <a:rPr lang="en-US" dirty="0"/>
              <a:t>283: Enable GTK 3 on Linux</a:t>
            </a:r>
            <a:br>
              <a:rPr lang="en-US" dirty="0"/>
            </a:br>
            <a:r>
              <a:rPr lang="en-US" dirty="0"/>
              <a:t>284: New </a:t>
            </a:r>
            <a:r>
              <a:rPr lang="en-US" dirty="0" err="1"/>
              <a:t>HotSpot</a:t>
            </a:r>
            <a:r>
              <a:rPr lang="en-US" dirty="0"/>
              <a:t> Build System</a:t>
            </a:r>
            <a:br>
              <a:rPr lang="en-US" dirty="0"/>
            </a:br>
            <a:r>
              <a:rPr lang="en-US" dirty="0"/>
              <a:t>285: Spin-Wait Hints</a:t>
            </a:r>
            <a:br>
              <a:rPr lang="en-US" dirty="0"/>
            </a:br>
            <a:r>
              <a:rPr lang="en-US" dirty="0"/>
              <a:t>287: SHA-3 Hash Algorithms</a:t>
            </a:r>
            <a:br>
              <a:rPr lang="en-US" dirty="0"/>
            </a:br>
            <a:r>
              <a:rPr lang="en-US" dirty="0"/>
              <a:t>288: Disable SHA-1 Certificates</a:t>
            </a:r>
            <a:br>
              <a:rPr lang="en-US" dirty="0"/>
            </a:br>
            <a:r>
              <a:rPr lang="en-US" dirty="0"/>
              <a:t>289: Deprecate the Applet API</a:t>
            </a:r>
            <a:br>
              <a:rPr lang="en-US" dirty="0"/>
            </a:br>
            <a:r>
              <a:rPr lang="en-US" dirty="0"/>
              <a:t>290: Filter Incoming Serialization Data</a:t>
            </a:r>
            <a:br>
              <a:rPr lang="en-US" dirty="0"/>
            </a:br>
            <a:r>
              <a:rPr lang="en-US" dirty="0"/>
              <a:t>291: Deprecate the Concurrent Mark Sweep (CMS) Garbage Collector</a:t>
            </a:r>
            <a:br>
              <a:rPr lang="en-US" dirty="0"/>
            </a:br>
            <a:r>
              <a:rPr lang="en-US" dirty="0"/>
              <a:t>292: Implement Selected ECMAScript 6 Features in </a:t>
            </a:r>
            <a:r>
              <a:rPr lang="en-US" dirty="0" err="1"/>
              <a:t>Nashorn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294: Linux/s390x Port</a:t>
            </a:r>
            <a:br>
              <a:rPr lang="en-US" dirty="0"/>
            </a:br>
            <a:r>
              <a:rPr lang="en-US" dirty="0"/>
              <a:t>295: Ahead-of-Time Compilation</a:t>
            </a:r>
            <a:br>
              <a:rPr lang="en-US" dirty="0"/>
            </a:br>
            <a:r>
              <a:rPr lang="en-US" dirty="0"/>
              <a:t>297: Unified arm32/arm64 Port</a:t>
            </a:r>
            <a:br>
              <a:rPr lang="en-US" dirty="0"/>
            </a:br>
            <a:r>
              <a:rPr lang="en-US" dirty="0"/>
              <a:t>298: Remove Demos and Samples</a:t>
            </a:r>
            <a:br>
              <a:rPr lang="en-US" dirty="0"/>
            </a:br>
            <a:r>
              <a:rPr lang="en-US" dirty="0"/>
              <a:t>299: Reorganize Documentation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7F06-CF45-344F-9CC4-2FF6E0F8820C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Slide </a:t>
            </a:r>
            <a:fld id="{C1840BAB-0FDA-4133-B698-D6AF7B3FCEA7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33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you </a:t>
            </a:r>
            <a:r>
              <a:rPr lang="en-GB" dirty="0" err="1" smtClean="0"/>
              <a:t>gonna</a:t>
            </a:r>
            <a:r>
              <a:rPr lang="en-GB" dirty="0" smtClean="0"/>
              <a:t> see today?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0088" lvl="1" indent="-342900">
              <a:buFont typeface="Arial" charset="0"/>
              <a:buChar char="•"/>
            </a:pPr>
            <a:r>
              <a:rPr lang="en-GB" sz="2800" dirty="0" smtClean="0"/>
              <a:t>Module System</a:t>
            </a:r>
          </a:p>
          <a:p>
            <a:pPr marL="700088" lvl="1" indent="-342900">
              <a:buFont typeface="Arial" charset="0"/>
              <a:buChar char="•"/>
            </a:pPr>
            <a:r>
              <a:rPr lang="en-GB" sz="2800" dirty="0" err="1" smtClean="0"/>
              <a:t>JShell</a:t>
            </a:r>
            <a:endParaRPr lang="en-GB" sz="2800" dirty="0" smtClean="0"/>
          </a:p>
          <a:p>
            <a:pPr marL="700088" lvl="1" indent="-342900">
              <a:buFont typeface="Arial" charset="0"/>
              <a:buChar char="•"/>
            </a:pPr>
            <a:r>
              <a:rPr lang="en-GB" sz="2800" dirty="0" smtClean="0"/>
              <a:t>HTTP2 &amp; </a:t>
            </a:r>
            <a:r>
              <a:rPr lang="en-GB" sz="2800" dirty="0" err="1" smtClean="0"/>
              <a:t>Websocket</a:t>
            </a:r>
            <a:r>
              <a:rPr lang="en-GB" sz="2800" dirty="0" smtClean="0"/>
              <a:t> Client</a:t>
            </a:r>
          </a:p>
          <a:p>
            <a:pPr marL="700088" lvl="1" indent="-342900">
              <a:buFont typeface="Arial" charset="0"/>
              <a:buChar char="•"/>
            </a:pPr>
            <a:r>
              <a:rPr lang="en-GB" sz="2800" dirty="0" smtClean="0"/>
              <a:t>Various extensions to existing APIs:</a:t>
            </a:r>
          </a:p>
          <a:p>
            <a:pPr marL="968375" lvl="2" indent="-342900">
              <a:buFont typeface="Arial" charset="0"/>
              <a:buChar char="•"/>
            </a:pPr>
            <a:r>
              <a:rPr lang="en-GB" sz="2300" dirty="0" smtClean="0"/>
              <a:t>Optional</a:t>
            </a:r>
          </a:p>
          <a:p>
            <a:pPr marL="968375" lvl="2" indent="-342900">
              <a:buFont typeface="Arial" charset="0"/>
              <a:buChar char="•"/>
            </a:pPr>
            <a:r>
              <a:rPr lang="en-GB" sz="2300" dirty="0" smtClean="0"/>
              <a:t>Stream</a:t>
            </a:r>
          </a:p>
          <a:p>
            <a:pPr marL="968375" lvl="2" indent="-342900">
              <a:buFont typeface="Arial" charset="0"/>
              <a:buChar char="•"/>
            </a:pPr>
            <a:r>
              <a:rPr lang="en-GB" sz="2300" dirty="0" smtClean="0"/>
              <a:t>Immutable collections factory methods</a:t>
            </a:r>
          </a:p>
          <a:p>
            <a:pPr marL="968375" lvl="2" indent="-342900">
              <a:buFont typeface="Arial" charset="0"/>
              <a:buChar char="•"/>
            </a:pPr>
            <a:r>
              <a:rPr lang="en-GB" sz="2300" dirty="0" smtClean="0"/>
              <a:t>Collectors</a:t>
            </a:r>
          </a:p>
          <a:p>
            <a:pPr marL="968375" lvl="2" indent="-342900">
              <a:buFont typeface="Arial" charset="0"/>
              <a:buChar char="•"/>
            </a:pPr>
            <a:endParaRPr lang="en-GB" sz="2300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Hey Java 9, what’s up?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8199-E668-534F-B733-CF2E94C18CC4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EAAAFD8-2FFE-4A69-8DBC-F504DE9AF139}" type="slidenum">
              <a:rPr lang="de-CH" smtClean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73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BA82-7460-0A4E-9969-8335D36EB520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Slide </a:t>
            </a:r>
            <a:fld id="{FF6CF27A-3F9E-4400-BCA2-42C29CB142B1}" type="slidenum">
              <a:rPr lang="nb-NO" smtClean="0"/>
              <a:pPr/>
              <a:t>5</a:t>
            </a:fld>
            <a:endParaRPr lang="nb-NO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275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988840"/>
            <a:ext cx="11216215" cy="457706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GB" dirty="0" smtClean="0"/>
              <a:t>Before Java 9:</a:t>
            </a:r>
          </a:p>
          <a:p>
            <a:pPr marL="700088" lvl="1" indent="-342900">
              <a:buFont typeface="Arial" charset="0"/>
              <a:buChar char="•"/>
            </a:pPr>
            <a:r>
              <a:rPr lang="en-GB" dirty="0" smtClean="0"/>
              <a:t>Encapsulation pre Java 9 is </a:t>
            </a:r>
            <a:r>
              <a:rPr lang="en-GB" dirty="0" smtClean="0"/>
              <a:t>limited</a:t>
            </a:r>
            <a:endParaRPr lang="en-GB" dirty="0" smtClean="0"/>
          </a:p>
          <a:p>
            <a:pPr marL="700088" lvl="1" indent="-342900">
              <a:buFont typeface="Arial" charset="0"/>
              <a:buChar char="•"/>
            </a:pPr>
            <a:r>
              <a:rPr lang="en-GB" dirty="0" smtClean="0"/>
              <a:t>No way to ensure that all correct dependencies are there at runtime </a:t>
            </a:r>
            <a:endParaRPr lang="en-GB" dirty="0" smtClean="0"/>
          </a:p>
          <a:p>
            <a:pPr marL="700088" lvl="1" indent="-342900">
              <a:buFont typeface="Arial" charset="0"/>
              <a:buChar char="•"/>
            </a:pPr>
            <a:r>
              <a:rPr lang="en-GB" dirty="0" smtClean="0"/>
              <a:t>JAR hell </a:t>
            </a:r>
            <a:r>
              <a:rPr lang="mr-IN" dirty="0" smtClean="0"/>
              <a:t>–</a:t>
            </a:r>
            <a:r>
              <a:rPr lang="en-GB" dirty="0" smtClean="0"/>
              <a:t> especially shadowing</a:t>
            </a:r>
            <a:endParaRPr lang="en-GB" dirty="0" smtClean="0"/>
          </a:p>
          <a:p>
            <a:pPr marL="700088" lvl="1" indent="-342900">
              <a:buFont typeface="Arial" charset="0"/>
              <a:buChar char="•"/>
            </a:pPr>
            <a:r>
              <a:rPr lang="en-GB" dirty="0" smtClean="0"/>
              <a:t>JDK is too big for devices with limited space / memory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and why?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Hey Java 9, what’s up?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8199-E668-534F-B733-CF2E94C18CC4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EAAAFD8-2FFE-4A69-8DBC-F504DE9AF139}" type="slidenum">
              <a:rPr lang="de-CH" smtClean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7F06-CF45-344F-9CC4-2FF6E0F8820C}" type="datetime4">
              <a:rPr lang="en-GB" smtClean="0"/>
              <a:t>19 September 2017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Slide </a:t>
            </a:r>
            <a:fld id="{C1840BAB-0FDA-4133-B698-D6AF7B3FCEA7}" type="slidenum">
              <a:rPr lang="nb-NO" smtClean="0"/>
              <a:pPr/>
              <a:t>7</a:t>
            </a:fld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/>
          <a:p>
            <a:pPr marL="700088" lvl="1" indent="-342900">
              <a:buFont typeface="Arial" charset="0"/>
              <a:buChar char="•"/>
            </a:pPr>
            <a:r>
              <a:rPr lang="en-GB" dirty="0" smtClean="0"/>
              <a:t>definition: a container of packages</a:t>
            </a:r>
          </a:p>
          <a:p>
            <a:pPr marL="700088" lvl="1" indent="-342900">
              <a:buFont typeface="Arial" charset="0"/>
              <a:buChar char="•"/>
            </a:pPr>
            <a:r>
              <a:rPr lang="en-US" dirty="0" smtClean="0"/>
              <a:t>defines: what it requires and what it exports</a:t>
            </a:r>
          </a:p>
          <a:p>
            <a:pPr marL="700088" lvl="1" indent="-342900">
              <a:buFont typeface="Arial" charset="0"/>
              <a:buChar char="•"/>
            </a:pPr>
            <a:r>
              <a:rPr lang="en-US" dirty="0" smtClean="0"/>
              <a:t>ensures: no multiple packages with the same name in the same </a:t>
            </a:r>
            <a:r>
              <a:rPr lang="en-US" dirty="0" err="1" smtClean="0"/>
              <a:t>classpath</a:t>
            </a:r>
            <a:endParaRPr lang="en-US" dirty="0" smtClean="0"/>
          </a:p>
          <a:p>
            <a:pPr marL="700088" lvl="1" indent="-342900">
              <a:buFont typeface="Arial" charset="0"/>
              <a:buChar char="•"/>
            </a:pPr>
            <a:r>
              <a:rPr lang="en-US" dirty="0" smtClean="0"/>
              <a:t>allows: modular JARs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0088" lvl="1" indent="-342900">
              <a:buFont typeface="Arial" charset="0"/>
              <a:buChar char="•"/>
            </a:pPr>
            <a:r>
              <a:rPr lang="en-GB" dirty="0"/>
              <a:t>requires / requires </a:t>
            </a:r>
            <a:r>
              <a:rPr lang="en-GB" dirty="0" smtClean="0"/>
              <a:t>transitive / requires static</a:t>
            </a:r>
            <a:endParaRPr lang="en-GB" dirty="0"/>
          </a:p>
          <a:p>
            <a:pPr marL="700088" lvl="1" indent="-342900">
              <a:buFont typeface="Arial" charset="0"/>
              <a:buChar char="•"/>
            </a:pPr>
            <a:r>
              <a:rPr lang="en-GB" dirty="0"/>
              <a:t>exports / exports </a:t>
            </a:r>
            <a:r>
              <a:rPr lang="mr-IN" dirty="0"/>
              <a:t>…</a:t>
            </a:r>
            <a:r>
              <a:rPr lang="en-GB" dirty="0"/>
              <a:t> to </a:t>
            </a:r>
            <a:r>
              <a:rPr lang="mr-IN" dirty="0"/>
              <a:t>…</a:t>
            </a:r>
            <a:r>
              <a:rPr lang="en-GB" dirty="0"/>
              <a:t> </a:t>
            </a:r>
          </a:p>
          <a:p>
            <a:pPr marL="700088" lvl="1" indent="-342900">
              <a:buFont typeface="Arial" charset="0"/>
              <a:buChar char="•"/>
            </a:pPr>
            <a:r>
              <a:rPr lang="en-GB" dirty="0"/>
              <a:t>uses</a:t>
            </a:r>
          </a:p>
          <a:p>
            <a:pPr marL="700088" lvl="1" indent="-342900">
              <a:buFont typeface="Arial" charset="0"/>
              <a:buChar char="•"/>
            </a:pPr>
            <a:r>
              <a:rPr lang="en-GB" dirty="0"/>
              <a:t>provides </a:t>
            </a:r>
            <a:r>
              <a:rPr lang="mr-IN" dirty="0"/>
              <a:t>…</a:t>
            </a:r>
            <a:r>
              <a:rPr lang="en-GB" dirty="0"/>
              <a:t> with </a:t>
            </a:r>
            <a:r>
              <a:rPr lang="mr-IN" dirty="0" smtClean="0"/>
              <a:t>…</a:t>
            </a:r>
            <a:endParaRPr lang="en-GB" dirty="0" smtClean="0"/>
          </a:p>
          <a:p>
            <a:pPr marL="700088" lvl="1" indent="-342900">
              <a:buFont typeface="Arial" charset="0"/>
              <a:buChar char="•"/>
            </a:pPr>
            <a:r>
              <a:rPr lang="en-GB" dirty="0" smtClean="0"/>
              <a:t>open</a:t>
            </a:r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7F06-CF45-344F-9CC4-2FF6E0F8820C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Hey Java 9, what’s up?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 smtClean="0"/>
              <a:t>Slide </a:t>
            </a:r>
            <a:fld id="{C1840BAB-0FDA-4133-B698-D6AF7B3FCEA7}" type="slidenum">
              <a:rPr lang="nb-NO" smtClean="0"/>
              <a:pPr/>
              <a:t>8</a:t>
            </a:fld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6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 Example Application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Hey Java 9, what’s up?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8199-E668-534F-B733-CF2E94C18CC4}" type="datetime4">
              <a:rPr lang="en-GB" smtClean="0"/>
              <a:t>18 September 2017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EAAAFD8-2FFE-4A69-8DBC-F504DE9AF139}" type="slidenum">
              <a:rPr lang="de-CH" smtClean="0"/>
              <a:t>9</a:t>
            </a:fld>
            <a:endParaRPr dirty="0"/>
          </a:p>
        </p:txBody>
      </p:sp>
      <p:sp>
        <p:nvSpPr>
          <p:cNvPr id="10" name="Rounded Rectangle 9"/>
          <p:cNvSpPr/>
          <p:nvPr/>
        </p:nvSpPr>
        <p:spPr>
          <a:xfrm>
            <a:off x="772585" y="2075360"/>
            <a:ext cx="2083055" cy="115212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 Zuehlke" pitchFamily="2" charset="0"/>
              </a:rPr>
              <a:t>Main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01019" y="3149067"/>
            <a:ext cx="2083055" cy="115212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 Zuehlke" pitchFamily="2" charset="0"/>
              </a:rPr>
              <a:t>KittenFetcher</a:t>
            </a:r>
            <a:endParaRPr lang="en-US" sz="2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A Zuehlke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89320" y="5008937"/>
            <a:ext cx="2083055" cy="115212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 Zuehlke" pitchFamily="2" charset="0"/>
              </a:rPr>
              <a:t>Random</a:t>
            </a:r>
          </a:p>
          <a:p>
            <a:pPr algn="ctr"/>
            <a:r>
              <a:rPr lang="en-US" sz="2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 Zuehlke" pitchFamily="2" charset="0"/>
              </a:rPr>
              <a:t>Resolution</a:t>
            </a:r>
          </a:p>
          <a:p>
            <a:pPr algn="ctr"/>
            <a:r>
              <a:rPr lang="en-US" sz="2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 Zuehlke" pitchFamily="2" charset="0"/>
              </a:rPr>
              <a:t>Generator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89319" y="810927"/>
            <a:ext cx="2083055" cy="115212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 Zuehlke" pitchFamily="2" charset="0"/>
              </a:rPr>
              <a:t>Convenient</a:t>
            </a:r>
          </a:p>
          <a:p>
            <a:pPr algn="ctr"/>
            <a:r>
              <a:rPr lang="en-US" sz="2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 Zuehlke" pitchFamily="2" charset="0"/>
              </a:rPr>
              <a:t>FileUtils</a:t>
            </a:r>
            <a:endParaRPr lang="en-US" sz="2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A Zuehlke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56651" y="5022319"/>
            <a:ext cx="2083055" cy="115212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 Zuehlke" pitchFamily="2" charset="0"/>
              </a:rPr>
              <a:t>Resolution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567608" y="1386991"/>
            <a:ext cx="1584000" cy="54000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62982" y="3000698"/>
            <a:ext cx="1088626" cy="7389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14112" y="3482902"/>
            <a:ext cx="2229837" cy="2161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00056" y="5598383"/>
            <a:ext cx="1966096" cy="113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756651" y="3122969"/>
            <a:ext cx="2083055" cy="115212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 Zuehlke" pitchFamily="2" charset="0"/>
              </a:rPr>
              <a:t>j</a:t>
            </a:r>
            <a:r>
              <a:rPr lang="en-US" sz="2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 Zuehlke" pitchFamily="2" charset="0"/>
              </a:rPr>
              <a:t>ava.desktop</a:t>
            </a:r>
            <a:endParaRPr lang="en-US" sz="2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A Zuehlke" pitchFamily="2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533485" y="3699033"/>
            <a:ext cx="1966096" cy="113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00056" y="1386991"/>
            <a:ext cx="3115190" cy="156827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86245" y="1105896"/>
            <a:ext cx="1052803" cy="4138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smtClean="0">
                <a:latin typeface="AA Zuehlke" pitchFamily="2" charset="0"/>
              </a:rPr>
              <a:t>requires</a:t>
            </a:r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928179">
            <a:off x="3080893" y="2781581"/>
            <a:ext cx="1052803" cy="4138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requires</a:t>
            </a:r>
          </a:p>
        </p:txBody>
      </p:sp>
      <p:sp>
        <p:nvSpPr>
          <p:cNvPr id="35" name="TextBox 34"/>
          <p:cNvSpPr txBox="1"/>
          <p:nvPr/>
        </p:nvSpPr>
        <p:spPr>
          <a:xfrm rot="2803980">
            <a:off x="2461875" y="4036778"/>
            <a:ext cx="1052803" cy="4138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smtClean="0">
                <a:latin typeface="AA Zuehlke" pitchFamily="2" charset="0"/>
              </a:rPr>
              <a:t>requires</a:t>
            </a:r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55885" y="5073386"/>
            <a:ext cx="1052803" cy="4138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smtClean="0">
                <a:latin typeface="AA Zuehlke" pitchFamily="2" charset="0"/>
              </a:rPr>
              <a:t>requires</a:t>
            </a:r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24439" y="3218937"/>
            <a:ext cx="1052803" cy="4138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smtClean="0">
                <a:latin typeface="AA Zuehlke" pitchFamily="2" charset="0"/>
              </a:rPr>
              <a:t>requires</a:t>
            </a:r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533100">
            <a:off x="7516533" y="1513169"/>
            <a:ext cx="1052803" cy="4138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smtClean="0">
                <a:latin typeface="AA Zuehlke" pitchFamily="2" charset="0"/>
              </a:rPr>
              <a:t>requires</a:t>
            </a:r>
            <a:endParaRPr lang="en-US" sz="2200" dirty="0" err="1" smtClean="0">
              <a:latin typeface="AA Zuehlke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600056" y="4233887"/>
            <a:ext cx="2007043" cy="87297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461882">
            <a:off x="7077175" y="4187787"/>
            <a:ext cx="1052803" cy="4138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requires</a:t>
            </a:r>
          </a:p>
        </p:txBody>
      </p:sp>
    </p:spTree>
    <p:extLst>
      <p:ext uri="{BB962C8B-B14F-4D97-AF65-F5344CB8AC3E}">
        <p14:creationId xmlns:p14="http://schemas.microsoft.com/office/powerpoint/2010/main" val="16482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Empty_Presentation_16-9_en-uk.pptx" id="{B21B2AE9-B57E-4BAA-9398-392142F53462}" vid="{29BBF836-485F-4998-A501-932AFC1F669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Empty_Presentation_16-9_en-uk</Template>
  <TotalTime>7356</TotalTime>
  <Words>644</Words>
  <Application>Microsoft Macintosh PowerPoint</Application>
  <PresentationFormat>Widescreen</PresentationFormat>
  <Paragraphs>166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AA Zuehlke</vt:lpstr>
      <vt:lpstr>Arial</vt:lpstr>
      <vt:lpstr>Zuehlke</vt:lpstr>
      <vt:lpstr>Hey Java 9, what’s up … ?</vt:lpstr>
      <vt:lpstr>What’s Java 9?</vt:lpstr>
      <vt:lpstr>PowerPoint Presentation</vt:lpstr>
      <vt:lpstr>What are you gonna see today?</vt:lpstr>
      <vt:lpstr>Modules</vt:lpstr>
      <vt:lpstr>Modules</vt:lpstr>
      <vt:lpstr>Modules</vt:lpstr>
      <vt:lpstr>Modules</vt:lpstr>
      <vt:lpstr>Modules Example Application</vt:lpstr>
      <vt:lpstr>JShell</vt:lpstr>
      <vt:lpstr>JShell</vt:lpstr>
      <vt:lpstr>HTTP2 Client</vt:lpstr>
      <vt:lpstr>Incubator Modules</vt:lpstr>
      <vt:lpstr>Various Extensions</vt:lpstr>
      <vt:lpstr>Extensions to existing APIs</vt:lpstr>
      <vt:lpstr>Private Methods in Interfaces</vt:lpstr>
      <vt:lpstr>Other interesting content of Java 9</vt:lpstr>
      <vt:lpstr>Want to know more …?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 Java 9, what’s up?</dc:title>
  <dc:creator>Mueller, Andre</dc:creator>
  <cp:lastModifiedBy>Mueller, Andre</cp:lastModifiedBy>
  <cp:revision>38</cp:revision>
  <dcterms:created xsi:type="dcterms:W3CDTF">2017-08-21T08:18:11Z</dcterms:created>
  <dcterms:modified xsi:type="dcterms:W3CDTF">2017-09-19T10:35:33Z</dcterms:modified>
</cp:coreProperties>
</file>