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67" r:id="rId2"/>
    <p:sldId id="361" r:id="rId3"/>
    <p:sldId id="297" r:id="rId4"/>
    <p:sldId id="354" r:id="rId5"/>
    <p:sldId id="390" r:id="rId6"/>
    <p:sldId id="362" r:id="rId7"/>
    <p:sldId id="393" r:id="rId8"/>
    <p:sldId id="278" r:id="rId9"/>
    <p:sldId id="363" r:id="rId10"/>
    <p:sldId id="365" r:id="rId11"/>
    <p:sldId id="364" r:id="rId12"/>
    <p:sldId id="367" r:id="rId13"/>
    <p:sldId id="368" r:id="rId14"/>
    <p:sldId id="370" r:id="rId15"/>
    <p:sldId id="371" r:id="rId16"/>
    <p:sldId id="372" r:id="rId17"/>
    <p:sldId id="387" r:id="rId18"/>
    <p:sldId id="374" r:id="rId19"/>
    <p:sldId id="373" r:id="rId20"/>
    <p:sldId id="377" r:id="rId21"/>
    <p:sldId id="389" r:id="rId22"/>
    <p:sldId id="386" r:id="rId23"/>
    <p:sldId id="375" r:id="rId24"/>
    <p:sldId id="376" r:id="rId25"/>
    <p:sldId id="378" r:id="rId26"/>
    <p:sldId id="379" r:id="rId27"/>
    <p:sldId id="381" r:id="rId28"/>
    <p:sldId id="392" r:id="rId29"/>
    <p:sldId id="382" r:id="rId30"/>
    <p:sldId id="383" r:id="rId31"/>
    <p:sldId id="294" r:id="rId32"/>
    <p:sldId id="384"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carcity" id="{8DA7508F-C9A4-4E4D-AD0A-959BE4DD39BA}">
          <p14:sldIdLst>
            <p14:sldId id="267"/>
          </p14:sldIdLst>
        </p14:section>
        <p14:section name="Summary" id="{3497A17F-2AB7-4699-BC6B-F9BD57834408}">
          <p14:sldIdLst>
            <p14:sldId id="361"/>
          </p14:sldIdLst>
        </p14:section>
        <p14:section name="Introduction" id="{41AE7D24-47F5-4294-8E0E-E0B1D1F1E0EC}">
          <p14:sldIdLst>
            <p14:sldId id="297"/>
            <p14:sldId id="354"/>
            <p14:sldId id="390"/>
            <p14:sldId id="362"/>
            <p14:sldId id="393"/>
          </p14:sldIdLst>
        </p14:section>
        <p14:section name="Methodology" id="{D07997A4-DDF8-410C-969B-96A9225468E2}">
          <p14:sldIdLst>
            <p14:sldId id="278"/>
            <p14:sldId id="363"/>
            <p14:sldId id="365"/>
            <p14:sldId id="364"/>
            <p14:sldId id="367"/>
            <p14:sldId id="368"/>
            <p14:sldId id="370"/>
          </p14:sldIdLst>
        </p14:section>
        <p14:section name="Progress" id="{259E63B3-4484-4079-9F64-BED0113945EA}">
          <p14:sldIdLst>
            <p14:sldId id="371"/>
            <p14:sldId id="372"/>
            <p14:sldId id="387"/>
            <p14:sldId id="374"/>
            <p14:sldId id="373"/>
            <p14:sldId id="377"/>
            <p14:sldId id="389"/>
            <p14:sldId id="386"/>
            <p14:sldId id="375"/>
            <p14:sldId id="376"/>
            <p14:sldId id="378"/>
            <p14:sldId id="379"/>
            <p14:sldId id="381"/>
            <p14:sldId id="392"/>
            <p14:sldId id="382"/>
            <p14:sldId id="383"/>
          </p14:sldIdLst>
        </p14:section>
        <p14:section name="Conclusion" id="{E113BE6D-43F3-4418-9154-492C20122BC3}">
          <p14:sldIdLst>
            <p14:sldId id="294"/>
          </p14:sldIdLst>
        </p14:section>
        <p14:section name="Thank you" id="{9478C0AA-09C8-4EC2-B2EE-5244E711413E}">
          <p14:sldIdLst>
            <p14:sldId id="384"/>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orient="horz" pos="21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33"/>
    <a:srgbClr val="ED7D31"/>
    <a:srgbClr val="F4B183"/>
    <a:srgbClr val="FADDC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4" autoAdjust="0"/>
    <p:restoredTop sz="90219" autoAdjust="0"/>
  </p:normalViewPr>
  <p:slideViewPr>
    <p:cSldViewPr snapToGrid="0">
      <p:cViewPr varScale="1">
        <p:scale>
          <a:sx n="105" d="100"/>
          <a:sy n="105" d="100"/>
        </p:scale>
        <p:origin x="1740" y="78"/>
      </p:cViewPr>
      <p:guideLst>
        <p:guide orient="horz" pos="2160"/>
        <p:guide pos="2880"/>
        <p:guide orient="horz" pos="215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F3260D-CF0E-4ACD-92FA-5C00BDCBE86C}" type="datetimeFigureOut">
              <a:rPr lang="zh-CN" altLang="en-US" smtClean="0"/>
              <a:t>2015/11/27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75D870-B833-4314-8DCF-E972B43F5CE5}" type="slidenum">
              <a:rPr lang="zh-CN" altLang="en-US" smtClean="0"/>
              <a:t>‹#›</a:t>
            </a:fld>
            <a:endParaRPr lang="zh-CN" altLang="en-US"/>
          </a:p>
        </p:txBody>
      </p:sp>
    </p:spTree>
    <p:extLst>
      <p:ext uri="{BB962C8B-B14F-4D97-AF65-F5344CB8AC3E}">
        <p14:creationId xmlns:p14="http://schemas.microsoft.com/office/powerpoint/2010/main" val="3502253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Support_vector_machine#cite_note-CorinnaCortes-1"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en.wikipedia.org/wiki/Algorithm" TargetMode="External"/><Relationship Id="rId4" Type="http://schemas.openxmlformats.org/officeDocument/2006/relationships/hyperlink" Target="https://en.wikipedia.org/wiki/Supervised_learning"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en.wikipedia.org/wiki/Kernel_trick"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kumimoji="1" lang="en-US" sz="1200" b="0" i="0" kern="1200" baseline="0" dirty="0" smtClean="0">
                <a:solidFill>
                  <a:schemeClr val="tx1"/>
                </a:solidFill>
                <a:effectLst/>
                <a:latin typeface="Arial" charset="0"/>
                <a:ea typeface="新細明體" charset="0"/>
                <a:cs typeface="+mn-cs"/>
              </a:rPr>
              <a:t>Good morning, everyone. I am Johnson. Today I will introduce to you my project, </a:t>
            </a:r>
            <a:r>
              <a:rPr lang="en-US" sz="1200" b="0" i="0" dirty="0" smtClean="0"/>
              <a:t>Financial Data Forecasting, Can We Predict the Stock Market?</a:t>
            </a:r>
          </a:p>
          <a:p>
            <a:pPr marL="0" marR="0" indent="0" algn="l" defTabSz="914400" rtl="0" eaLnBrk="1" fontAlgn="base" latinLnBrk="0" hangingPunct="1">
              <a:lnSpc>
                <a:spcPct val="100000"/>
              </a:lnSpc>
              <a:spcBef>
                <a:spcPct val="30000"/>
              </a:spcBef>
              <a:spcAft>
                <a:spcPct val="0"/>
              </a:spcAft>
              <a:buClrTx/>
              <a:buSzTx/>
              <a:buFontTx/>
              <a:buNone/>
              <a:tabLst/>
              <a:defRPr/>
            </a:pPr>
            <a:r>
              <a:rPr kumimoji="1" lang="en-US" sz="1200" b="0" i="0" kern="1200" dirty="0" smtClean="0">
                <a:solidFill>
                  <a:schemeClr val="tx1"/>
                </a:solidFill>
                <a:effectLst/>
                <a:latin typeface="Arial" charset="0"/>
                <a:ea typeface="新細明體" charset="0"/>
                <a:cs typeface="+mn-cs"/>
              </a:rPr>
              <a:t>Financial forecasting has been gaining long-term interests in the field of finance and many other research</a:t>
            </a:r>
            <a:r>
              <a:rPr kumimoji="1" lang="en-US" sz="1200" b="0" i="0" kern="1200" baseline="0" dirty="0" smtClean="0">
                <a:solidFill>
                  <a:schemeClr val="tx1"/>
                </a:solidFill>
                <a:effectLst/>
                <a:latin typeface="Arial" charset="0"/>
                <a:ea typeface="新細明體" charset="0"/>
                <a:cs typeface="+mn-cs"/>
              </a:rPr>
              <a:t> areas, like computer science and statistics.</a:t>
            </a:r>
          </a:p>
          <a:p>
            <a:pPr marL="0" marR="0" indent="0" algn="l" defTabSz="914400" rtl="0" eaLnBrk="1" fontAlgn="base" latinLnBrk="0" hangingPunct="1">
              <a:lnSpc>
                <a:spcPct val="100000"/>
              </a:lnSpc>
              <a:spcBef>
                <a:spcPct val="30000"/>
              </a:spcBef>
              <a:spcAft>
                <a:spcPct val="0"/>
              </a:spcAft>
              <a:buClrTx/>
              <a:buSzTx/>
              <a:buFontTx/>
              <a:buNone/>
              <a:tabLst/>
              <a:defRPr/>
            </a:pPr>
            <a:r>
              <a:rPr kumimoji="1" lang="en-US" sz="1200" kern="1200" dirty="0" smtClean="0">
                <a:solidFill>
                  <a:schemeClr val="tx1"/>
                </a:solidFill>
                <a:effectLst/>
                <a:latin typeface="Arial" charset="0"/>
                <a:ea typeface="新細明體" charset="0"/>
                <a:cs typeface="+mn-cs"/>
              </a:rPr>
              <a:t>The</a:t>
            </a:r>
            <a:r>
              <a:rPr kumimoji="1" lang="en-US" sz="1200" kern="1200" baseline="0" dirty="0" smtClean="0">
                <a:solidFill>
                  <a:schemeClr val="tx1"/>
                </a:solidFill>
                <a:effectLst/>
                <a:latin typeface="Arial" charset="0"/>
                <a:ea typeface="新細明體" charset="0"/>
                <a:cs typeface="+mn-cs"/>
              </a:rPr>
              <a:t> </a:t>
            </a:r>
            <a:r>
              <a:rPr kumimoji="1" lang="en-US" sz="1200" kern="1200" dirty="0" smtClean="0">
                <a:solidFill>
                  <a:schemeClr val="tx1"/>
                </a:solidFill>
                <a:effectLst/>
                <a:latin typeface="Arial" charset="0"/>
                <a:ea typeface="新細明體" charset="0"/>
                <a:cs typeface="+mn-cs"/>
              </a:rPr>
              <a:t>enormous historical data</a:t>
            </a:r>
            <a:r>
              <a:rPr kumimoji="1" lang="en-US" sz="1200" kern="1200" baseline="0" dirty="0" smtClean="0">
                <a:solidFill>
                  <a:schemeClr val="tx1"/>
                </a:solidFill>
                <a:effectLst/>
                <a:latin typeface="Arial" charset="0"/>
                <a:ea typeface="新細明體" charset="0"/>
                <a:cs typeface="+mn-cs"/>
              </a:rPr>
              <a:t> provided by historical stock prices, </a:t>
            </a:r>
            <a:r>
              <a:rPr kumimoji="1" lang="en-US" sz="1200" kern="1200" dirty="0" smtClean="0">
                <a:solidFill>
                  <a:schemeClr val="tx1"/>
                </a:solidFill>
                <a:effectLst/>
                <a:latin typeface="Arial" charset="0"/>
                <a:ea typeface="新細明體" charset="0"/>
                <a:cs typeface="+mn-cs"/>
              </a:rPr>
              <a:t>suggest a great potential in data mining. </a:t>
            </a:r>
            <a:endParaRPr lang="en-US" dirty="0" smtClean="0"/>
          </a:p>
          <a:p>
            <a:endParaRPr lang="en-US" dirty="0"/>
          </a:p>
        </p:txBody>
      </p:sp>
      <p:sp>
        <p:nvSpPr>
          <p:cNvPr id="4" name="Slide Number Placeholder 3"/>
          <p:cNvSpPr>
            <a:spLocks noGrp="1"/>
          </p:cNvSpPr>
          <p:nvPr>
            <p:ph type="sldNum" sz="quarter" idx="10"/>
          </p:nvPr>
        </p:nvSpPr>
        <p:spPr/>
        <p:txBody>
          <a:bodyPr/>
          <a:lstStyle/>
          <a:p>
            <a:fld id="{EC75D870-B833-4314-8DCF-E972B43F5CE5}" type="slidenum">
              <a:rPr lang="zh-CN" altLang="en-US" smtClean="0"/>
              <a:t>1</a:t>
            </a:fld>
            <a:endParaRPr lang="zh-CN" altLang="en-US"/>
          </a:p>
        </p:txBody>
      </p:sp>
    </p:spTree>
    <p:extLst>
      <p:ext uri="{BB962C8B-B14F-4D97-AF65-F5344CB8AC3E}">
        <p14:creationId xmlns:p14="http://schemas.microsoft.com/office/powerpoint/2010/main" val="181715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sz="1200" kern="1200" dirty="0" smtClean="0">
                <a:solidFill>
                  <a:schemeClr val="tx1"/>
                </a:solidFill>
                <a:effectLst/>
                <a:latin typeface="Arial" charset="0"/>
                <a:ea typeface="新細明體" charset="0"/>
                <a:cs typeface="+mn-cs"/>
              </a:rPr>
              <a:t>The moving average convergence divergence(MACD) is comprised of two exponential moving averages. It compares short-term momentum and longer term momentum to help identify the current direction of momentum. </a:t>
            </a:r>
            <a:endParaRPr lang="en-US" dirty="0" smtClean="0"/>
          </a:p>
          <a:p>
            <a:endParaRPr lang="en-US" dirty="0"/>
          </a:p>
        </p:txBody>
      </p:sp>
      <p:sp>
        <p:nvSpPr>
          <p:cNvPr id="4" name="Slide Number Placeholder 3"/>
          <p:cNvSpPr>
            <a:spLocks noGrp="1"/>
          </p:cNvSpPr>
          <p:nvPr>
            <p:ph type="sldNum" sz="quarter" idx="10"/>
          </p:nvPr>
        </p:nvSpPr>
        <p:spPr/>
        <p:txBody>
          <a:bodyPr/>
          <a:lstStyle/>
          <a:p>
            <a:fld id="{EC75D870-B833-4314-8DCF-E972B43F5CE5}" type="slidenum">
              <a:rPr lang="zh-CN" altLang="en-US" smtClean="0"/>
              <a:t>10</a:t>
            </a:fld>
            <a:endParaRPr lang="zh-CN" altLang="en-US"/>
          </a:p>
        </p:txBody>
      </p:sp>
    </p:spTree>
    <p:extLst>
      <p:ext uri="{BB962C8B-B14F-4D97-AF65-F5344CB8AC3E}">
        <p14:creationId xmlns:p14="http://schemas.microsoft.com/office/powerpoint/2010/main" val="1791714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75D870-B833-4314-8DCF-E972B43F5CE5}" type="slidenum">
              <a:rPr lang="zh-CN" altLang="en-US" smtClean="0"/>
              <a:t>11</a:t>
            </a:fld>
            <a:endParaRPr lang="zh-CN" altLang="en-US"/>
          </a:p>
        </p:txBody>
      </p:sp>
    </p:spTree>
    <p:extLst>
      <p:ext uri="{BB962C8B-B14F-4D97-AF65-F5344CB8AC3E}">
        <p14:creationId xmlns:p14="http://schemas.microsoft.com/office/powerpoint/2010/main" val="562787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75D870-B833-4314-8DCF-E972B43F5CE5}" type="slidenum">
              <a:rPr lang="zh-CN" altLang="en-US" smtClean="0"/>
              <a:t>12</a:t>
            </a:fld>
            <a:endParaRPr lang="zh-CN" altLang="en-US"/>
          </a:p>
        </p:txBody>
      </p:sp>
    </p:spTree>
    <p:extLst>
      <p:ext uri="{BB962C8B-B14F-4D97-AF65-F5344CB8AC3E}">
        <p14:creationId xmlns:p14="http://schemas.microsoft.com/office/powerpoint/2010/main" val="3255936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support vector machines</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SVMs</a:t>
            </a:r>
            <a:r>
              <a:rPr lang="en-US" sz="1200" b="0" i="0" kern="1200" dirty="0" smtClean="0">
                <a:solidFill>
                  <a:schemeClr val="tx1"/>
                </a:solidFill>
                <a:effectLst/>
                <a:latin typeface="+mn-lt"/>
                <a:ea typeface="+mn-ea"/>
                <a:cs typeface="+mn-cs"/>
              </a:rPr>
              <a:t>, also </a:t>
            </a:r>
            <a:r>
              <a:rPr lang="en-US" sz="1200" b="1" i="0" kern="1200" dirty="0" smtClean="0">
                <a:solidFill>
                  <a:schemeClr val="tx1"/>
                </a:solidFill>
                <a:effectLst/>
                <a:latin typeface="+mn-lt"/>
                <a:ea typeface="+mn-ea"/>
                <a:cs typeface="+mn-cs"/>
              </a:rPr>
              <a:t>support vector networks</a:t>
            </a:r>
            <a:r>
              <a:rPr lang="en-US" sz="1200" b="0" i="0" u="none" strike="noStrike" kern="1200" baseline="30000" dirty="0" smtClean="0">
                <a:solidFill>
                  <a:schemeClr val="tx1"/>
                </a:solidFill>
                <a:effectLst/>
                <a:latin typeface="+mn-lt"/>
                <a:ea typeface="+mn-ea"/>
                <a:cs typeface="+mn-cs"/>
                <a:hlinkClick r:id="rId3"/>
              </a:rPr>
              <a:t>[1]</a:t>
            </a:r>
            <a:r>
              <a:rPr lang="en-US" sz="1200" b="0" i="0" kern="1200" dirty="0" smtClean="0">
                <a:solidFill>
                  <a:schemeClr val="tx1"/>
                </a:solidFill>
                <a:effectLst/>
                <a:latin typeface="+mn-lt"/>
                <a:ea typeface="+mn-ea"/>
                <a:cs typeface="+mn-cs"/>
              </a:rPr>
              <a:t>) are </a:t>
            </a:r>
            <a:r>
              <a:rPr lang="en-US" sz="1200" b="0" i="0" u="none" strike="noStrike" kern="1200" dirty="0" smtClean="0">
                <a:solidFill>
                  <a:schemeClr val="tx1"/>
                </a:solidFill>
                <a:effectLst/>
                <a:latin typeface="+mn-lt"/>
                <a:ea typeface="+mn-ea"/>
                <a:cs typeface="+mn-cs"/>
                <a:hlinkClick r:id="rId4" tooltip="Supervised learning"/>
              </a:rPr>
              <a:t>supervised learning</a:t>
            </a:r>
            <a:r>
              <a:rPr lang="en-US" sz="1200" b="0" i="0" kern="1200" dirty="0" smtClean="0">
                <a:solidFill>
                  <a:schemeClr val="tx1"/>
                </a:solidFill>
                <a:effectLst/>
                <a:latin typeface="+mn-lt"/>
                <a:ea typeface="+mn-ea"/>
                <a:cs typeface="+mn-cs"/>
              </a:rPr>
              <a:t> models with associated learning </a:t>
            </a:r>
            <a:r>
              <a:rPr lang="en-US" sz="1200" b="0" i="0" u="none" strike="noStrike" kern="1200" dirty="0" smtClean="0">
                <a:solidFill>
                  <a:schemeClr val="tx1"/>
                </a:solidFill>
                <a:effectLst/>
                <a:latin typeface="+mn-lt"/>
                <a:ea typeface="+mn-ea"/>
                <a:cs typeface="+mn-cs"/>
                <a:hlinkClick r:id="rId5" tooltip="Algorithm"/>
              </a:rPr>
              <a:t>algorithms</a:t>
            </a:r>
            <a:r>
              <a:rPr lang="en-US" sz="1200" b="0" i="0" kern="1200" dirty="0" smtClean="0">
                <a:solidFill>
                  <a:schemeClr val="tx1"/>
                </a:solidFill>
                <a:effectLst/>
                <a:latin typeface="+mn-lt"/>
                <a:ea typeface="+mn-ea"/>
                <a:cs typeface="+mn-cs"/>
              </a:rPr>
              <a:t> that analyze data and recognize patterns,</a:t>
            </a:r>
            <a:endParaRPr lang="en-US" dirty="0"/>
          </a:p>
        </p:txBody>
      </p:sp>
      <p:sp>
        <p:nvSpPr>
          <p:cNvPr id="4" name="Slide Number Placeholder 3"/>
          <p:cNvSpPr>
            <a:spLocks noGrp="1"/>
          </p:cNvSpPr>
          <p:nvPr>
            <p:ph type="sldNum" sz="quarter" idx="10"/>
          </p:nvPr>
        </p:nvSpPr>
        <p:spPr/>
        <p:txBody>
          <a:bodyPr/>
          <a:lstStyle/>
          <a:p>
            <a:fld id="{EC75D870-B833-4314-8DCF-E972B43F5CE5}" type="slidenum">
              <a:rPr lang="zh-CN" altLang="en-US" smtClean="0"/>
              <a:t>13</a:t>
            </a:fld>
            <a:endParaRPr lang="zh-CN" altLang="en-US"/>
          </a:p>
        </p:txBody>
      </p:sp>
    </p:spTree>
    <p:extLst>
      <p:ext uri="{BB962C8B-B14F-4D97-AF65-F5344CB8AC3E}">
        <p14:creationId xmlns:p14="http://schemas.microsoft.com/office/powerpoint/2010/main" val="2571625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perform a non-linear classification using what is called the </a:t>
            </a:r>
            <a:r>
              <a:rPr lang="en-US" sz="1200" b="0" i="0" u="none" strike="noStrike" kern="1200" dirty="0" smtClean="0">
                <a:solidFill>
                  <a:schemeClr val="tx1"/>
                </a:solidFill>
                <a:effectLst/>
                <a:latin typeface="+mn-lt"/>
                <a:ea typeface="+mn-ea"/>
                <a:cs typeface="+mn-cs"/>
                <a:hlinkClick r:id="rId3" tooltip="Kernel trick"/>
              </a:rPr>
              <a:t>kernel trick</a:t>
            </a:r>
            <a:endParaRPr lang="en-US" dirty="0"/>
          </a:p>
        </p:txBody>
      </p:sp>
      <p:sp>
        <p:nvSpPr>
          <p:cNvPr id="4" name="Slide Number Placeholder 3"/>
          <p:cNvSpPr>
            <a:spLocks noGrp="1"/>
          </p:cNvSpPr>
          <p:nvPr>
            <p:ph type="sldNum" sz="quarter" idx="10"/>
          </p:nvPr>
        </p:nvSpPr>
        <p:spPr/>
        <p:txBody>
          <a:bodyPr/>
          <a:lstStyle/>
          <a:p>
            <a:fld id="{EC75D870-B833-4314-8DCF-E972B43F5CE5}" type="slidenum">
              <a:rPr lang="zh-CN" altLang="en-US" smtClean="0"/>
              <a:t>14</a:t>
            </a:fld>
            <a:endParaRPr lang="zh-CN" altLang="en-US"/>
          </a:p>
        </p:txBody>
      </p:sp>
    </p:spTree>
    <p:extLst>
      <p:ext uri="{BB962C8B-B14F-4D97-AF65-F5344CB8AC3E}">
        <p14:creationId xmlns:p14="http://schemas.microsoft.com/office/powerpoint/2010/main" val="2478062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sz="1200" b="0" i="0" kern="1200" dirty="0" smtClean="0">
                <a:solidFill>
                  <a:schemeClr val="tx1"/>
                </a:solidFill>
                <a:effectLst/>
                <a:latin typeface="Arial" charset="0"/>
                <a:ea typeface="新細明體" charset="0"/>
                <a:cs typeface="+mn-cs"/>
              </a:rPr>
              <a:t>This is a screenshot of Yahoo Finance website showing a subset of S&amp;P500 and</a:t>
            </a:r>
            <a:r>
              <a:rPr kumimoji="1" lang="en-US" sz="1200" b="0" i="0" kern="1200" baseline="0" dirty="0" smtClean="0">
                <a:solidFill>
                  <a:schemeClr val="tx1"/>
                </a:solidFill>
                <a:effectLst/>
                <a:latin typeface="Arial" charset="0"/>
                <a:ea typeface="新細明體" charset="0"/>
                <a:cs typeface="+mn-cs"/>
              </a:rPr>
              <a:t> CSI300 </a:t>
            </a:r>
            <a:r>
              <a:rPr kumimoji="1" lang="en-US" sz="1200" b="0" i="0" kern="1200" dirty="0" smtClean="0">
                <a:solidFill>
                  <a:schemeClr val="tx1"/>
                </a:solidFill>
                <a:effectLst/>
                <a:latin typeface="Arial" charset="0"/>
                <a:ea typeface="新細明體" charset="0"/>
                <a:cs typeface="+mn-cs"/>
              </a:rPr>
              <a:t>historical prices,</a:t>
            </a:r>
            <a:r>
              <a:rPr kumimoji="1" lang="en-US" sz="1200" b="0" i="0" kern="1200" baseline="0" dirty="0" smtClean="0">
                <a:solidFill>
                  <a:schemeClr val="tx1"/>
                </a:solidFill>
                <a:effectLst/>
                <a:latin typeface="Arial" charset="0"/>
                <a:ea typeface="新細明體" charset="0"/>
                <a:cs typeface="+mn-cs"/>
              </a:rPr>
              <a:t> and that is where the data came from.</a:t>
            </a:r>
            <a:endParaRPr lang="en-US" dirty="0" smtClean="0"/>
          </a:p>
        </p:txBody>
      </p:sp>
      <p:sp>
        <p:nvSpPr>
          <p:cNvPr id="4" name="Slide Number Placeholder 3"/>
          <p:cNvSpPr>
            <a:spLocks noGrp="1"/>
          </p:cNvSpPr>
          <p:nvPr>
            <p:ph type="sldNum" sz="quarter" idx="10"/>
          </p:nvPr>
        </p:nvSpPr>
        <p:spPr/>
        <p:txBody>
          <a:bodyPr/>
          <a:lstStyle/>
          <a:p>
            <a:fld id="{EC75D870-B833-4314-8DCF-E972B43F5CE5}" type="slidenum">
              <a:rPr lang="zh-CN" altLang="en-US" smtClean="0"/>
              <a:t>16</a:t>
            </a:fld>
            <a:endParaRPr lang="zh-CN" altLang="en-US"/>
          </a:p>
        </p:txBody>
      </p:sp>
    </p:spTree>
    <p:extLst>
      <p:ext uri="{BB962C8B-B14F-4D97-AF65-F5344CB8AC3E}">
        <p14:creationId xmlns:p14="http://schemas.microsoft.com/office/powerpoint/2010/main" val="3924133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Candlestick Plot of S&amp;P 500 from 01/07/2015 to</a:t>
            </a:r>
          </a:p>
          <a:p>
            <a:r>
              <a:rPr lang="en-US" sz="1200" b="0" i="0" u="none" strike="noStrike" kern="1200" baseline="0" dirty="0" smtClean="0">
                <a:solidFill>
                  <a:schemeClr val="tx1"/>
                </a:solidFill>
                <a:latin typeface="+mn-lt"/>
                <a:ea typeface="+mn-ea"/>
                <a:cs typeface="+mn-cs"/>
              </a:rPr>
              <a:t>01/10/2015</a:t>
            </a:r>
            <a:endParaRPr lang="en-US" dirty="0" smtClean="0"/>
          </a:p>
        </p:txBody>
      </p:sp>
      <p:sp>
        <p:nvSpPr>
          <p:cNvPr id="4" name="Slide Number Placeholder 3"/>
          <p:cNvSpPr>
            <a:spLocks noGrp="1"/>
          </p:cNvSpPr>
          <p:nvPr>
            <p:ph type="sldNum" sz="quarter" idx="10"/>
          </p:nvPr>
        </p:nvSpPr>
        <p:spPr/>
        <p:txBody>
          <a:bodyPr/>
          <a:lstStyle/>
          <a:p>
            <a:fld id="{EC75D870-B833-4314-8DCF-E972B43F5CE5}" type="slidenum">
              <a:rPr lang="zh-CN" altLang="en-US" smtClean="0"/>
              <a:t>17</a:t>
            </a:fld>
            <a:endParaRPr lang="zh-CN" altLang="en-US"/>
          </a:p>
        </p:txBody>
      </p:sp>
    </p:spTree>
    <p:extLst>
      <p:ext uri="{BB962C8B-B14F-4D97-AF65-F5344CB8AC3E}">
        <p14:creationId xmlns:p14="http://schemas.microsoft.com/office/powerpoint/2010/main" val="40671190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an anti-persistent time series (also known as a mean-reverting series) an increase will most likely be followed by a decrease or vice-versa. In a Brownian time series (also known as a random walk or a drunkard’s walk) there is no correlation between the observations and a future observation. In a persistent time series an increase in values will most likely be followed by an increase in the short term and a decrease in values will most likely be followed by another decrease in the short term.</a:t>
            </a:r>
            <a:endParaRPr lang="en-US" dirty="0"/>
          </a:p>
        </p:txBody>
      </p:sp>
      <p:sp>
        <p:nvSpPr>
          <p:cNvPr id="4" name="Slide Number Placeholder 3"/>
          <p:cNvSpPr>
            <a:spLocks noGrp="1"/>
          </p:cNvSpPr>
          <p:nvPr>
            <p:ph type="sldNum" sz="quarter" idx="10"/>
          </p:nvPr>
        </p:nvSpPr>
        <p:spPr/>
        <p:txBody>
          <a:bodyPr/>
          <a:lstStyle/>
          <a:p>
            <a:fld id="{EC75D870-B833-4314-8DCF-E972B43F5CE5}" type="slidenum">
              <a:rPr lang="zh-CN" altLang="en-US" smtClean="0"/>
              <a:t>18</a:t>
            </a:fld>
            <a:endParaRPr lang="zh-CN" altLang="en-US"/>
          </a:p>
        </p:txBody>
      </p:sp>
    </p:spTree>
    <p:extLst>
      <p:ext uri="{BB962C8B-B14F-4D97-AF65-F5344CB8AC3E}">
        <p14:creationId xmlns:p14="http://schemas.microsoft.com/office/powerpoint/2010/main" val="2705898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simplification of models to make them easier to interpret</a:t>
            </a:r>
          </a:p>
          <a:p>
            <a:r>
              <a:rPr lang="en-US" sz="1200" b="0" i="0" kern="1200" dirty="0" smtClean="0">
                <a:solidFill>
                  <a:schemeClr val="tx1"/>
                </a:solidFill>
                <a:effectLst/>
                <a:latin typeface="+mn-lt"/>
                <a:ea typeface="+mn-ea"/>
                <a:cs typeface="+mn-cs"/>
              </a:rPr>
              <a:t>shorter training times,</a:t>
            </a:r>
          </a:p>
          <a:p>
            <a:r>
              <a:rPr lang="en-US" sz="1200" b="0" i="0" kern="1200" dirty="0" smtClean="0">
                <a:solidFill>
                  <a:schemeClr val="tx1"/>
                </a:solidFill>
                <a:effectLst/>
                <a:latin typeface="+mn-lt"/>
                <a:ea typeface="+mn-ea"/>
                <a:cs typeface="+mn-cs"/>
              </a:rPr>
              <a:t>enhanced generalization by reducing </a:t>
            </a:r>
            <a:r>
              <a:rPr lang="en-US" sz="1200" b="0" i="0" u="none" kern="1200" dirty="0" smtClean="0">
                <a:solidFill>
                  <a:schemeClr val="tx1"/>
                </a:solidFill>
                <a:effectLst/>
                <a:latin typeface="+mn-lt"/>
                <a:ea typeface="+mn-ea"/>
                <a:cs typeface="+mn-cs"/>
              </a:rPr>
              <a:t>overfitting</a:t>
            </a:r>
          </a:p>
        </p:txBody>
      </p:sp>
      <p:sp>
        <p:nvSpPr>
          <p:cNvPr id="4" name="Slide Number Placeholder 3"/>
          <p:cNvSpPr>
            <a:spLocks noGrp="1"/>
          </p:cNvSpPr>
          <p:nvPr>
            <p:ph type="sldNum" sz="quarter" idx="10"/>
          </p:nvPr>
        </p:nvSpPr>
        <p:spPr/>
        <p:txBody>
          <a:bodyPr/>
          <a:lstStyle/>
          <a:p>
            <a:fld id="{EC75D870-B833-4314-8DCF-E972B43F5CE5}" type="slidenum">
              <a:rPr lang="zh-CN" altLang="en-US" smtClean="0"/>
              <a:t>20</a:t>
            </a:fld>
            <a:endParaRPr lang="zh-CN" altLang="en-US"/>
          </a:p>
        </p:txBody>
      </p:sp>
    </p:spTree>
    <p:extLst>
      <p:ext uri="{BB962C8B-B14F-4D97-AF65-F5344CB8AC3E}">
        <p14:creationId xmlns:p14="http://schemas.microsoft.com/office/powerpoint/2010/main" val="619792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simplification of models to make them easier to interpret</a:t>
            </a:r>
          </a:p>
          <a:p>
            <a:r>
              <a:rPr lang="en-US" sz="1200" b="0" i="0" kern="1200" dirty="0" smtClean="0">
                <a:solidFill>
                  <a:schemeClr val="tx1"/>
                </a:solidFill>
                <a:effectLst/>
                <a:latin typeface="+mn-lt"/>
                <a:ea typeface="+mn-ea"/>
                <a:cs typeface="+mn-cs"/>
              </a:rPr>
              <a:t>shorter training times,</a:t>
            </a:r>
          </a:p>
          <a:p>
            <a:r>
              <a:rPr lang="en-US" sz="1200" b="0" i="0" kern="1200" dirty="0" smtClean="0">
                <a:solidFill>
                  <a:schemeClr val="tx1"/>
                </a:solidFill>
                <a:effectLst/>
                <a:latin typeface="+mn-lt"/>
                <a:ea typeface="+mn-ea"/>
                <a:cs typeface="+mn-cs"/>
              </a:rPr>
              <a:t>enhanced generalization by reducing </a:t>
            </a:r>
            <a:r>
              <a:rPr lang="en-US" sz="1200" b="0" i="0" u="none" kern="1200" dirty="0" smtClean="0">
                <a:solidFill>
                  <a:schemeClr val="tx1"/>
                </a:solidFill>
                <a:effectLst/>
                <a:latin typeface="+mn-lt"/>
                <a:ea typeface="+mn-ea"/>
                <a:cs typeface="+mn-cs"/>
              </a:rPr>
              <a:t>overfitting</a:t>
            </a:r>
          </a:p>
        </p:txBody>
      </p:sp>
      <p:sp>
        <p:nvSpPr>
          <p:cNvPr id="4" name="Slide Number Placeholder 3"/>
          <p:cNvSpPr>
            <a:spLocks noGrp="1"/>
          </p:cNvSpPr>
          <p:nvPr>
            <p:ph type="sldNum" sz="quarter" idx="10"/>
          </p:nvPr>
        </p:nvSpPr>
        <p:spPr/>
        <p:txBody>
          <a:bodyPr/>
          <a:lstStyle/>
          <a:p>
            <a:fld id="{EC75D870-B833-4314-8DCF-E972B43F5CE5}" type="slidenum">
              <a:rPr lang="zh-CN" altLang="en-US" smtClean="0"/>
              <a:t>21</a:t>
            </a:fld>
            <a:endParaRPr lang="zh-CN" altLang="en-US"/>
          </a:p>
        </p:txBody>
      </p:sp>
    </p:spTree>
    <p:extLst>
      <p:ext uri="{BB962C8B-B14F-4D97-AF65-F5344CB8AC3E}">
        <p14:creationId xmlns:p14="http://schemas.microsoft.com/office/powerpoint/2010/main" val="2076345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presentation will go as follows.</a:t>
            </a:r>
            <a:r>
              <a:rPr lang="en-US" baseline="0" dirty="0" smtClean="0"/>
              <a:t> I will first give an introduction of my project, then go through the methods that will be used. The current progress and conclusion will be given at the end of the presentation.</a:t>
            </a:r>
            <a:endParaRPr lang="en-US" dirty="0" smtClean="0"/>
          </a:p>
          <a:p>
            <a:endParaRPr lang="en-US" dirty="0"/>
          </a:p>
        </p:txBody>
      </p:sp>
      <p:sp>
        <p:nvSpPr>
          <p:cNvPr id="4" name="Slide Number Placeholder 3"/>
          <p:cNvSpPr>
            <a:spLocks noGrp="1"/>
          </p:cNvSpPr>
          <p:nvPr>
            <p:ph type="sldNum" sz="quarter" idx="10"/>
          </p:nvPr>
        </p:nvSpPr>
        <p:spPr/>
        <p:txBody>
          <a:bodyPr/>
          <a:lstStyle/>
          <a:p>
            <a:fld id="{EC75D870-B833-4314-8DCF-E972B43F5CE5}" type="slidenum">
              <a:rPr lang="zh-CN" altLang="en-US" smtClean="0"/>
              <a:t>2</a:t>
            </a:fld>
            <a:endParaRPr lang="zh-CN" altLang="en-US"/>
          </a:p>
        </p:txBody>
      </p:sp>
    </p:spTree>
    <p:extLst>
      <p:ext uri="{BB962C8B-B14F-4D97-AF65-F5344CB8AC3E}">
        <p14:creationId xmlns:p14="http://schemas.microsoft.com/office/powerpoint/2010/main" val="15654811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percentage of misclassified events counted</a:t>
            </a:r>
          </a:p>
          <a:p>
            <a:endParaRPr lang="en-US" dirty="0"/>
          </a:p>
        </p:txBody>
      </p:sp>
      <p:sp>
        <p:nvSpPr>
          <p:cNvPr id="4" name="Slide Number Placeholder 3"/>
          <p:cNvSpPr>
            <a:spLocks noGrp="1"/>
          </p:cNvSpPr>
          <p:nvPr>
            <p:ph type="sldNum" sz="quarter" idx="10"/>
          </p:nvPr>
        </p:nvSpPr>
        <p:spPr/>
        <p:txBody>
          <a:bodyPr/>
          <a:lstStyle/>
          <a:p>
            <a:fld id="{EC75D870-B833-4314-8DCF-E972B43F5CE5}" type="slidenum">
              <a:rPr lang="zh-CN" altLang="en-US" smtClean="0"/>
              <a:t>23</a:t>
            </a:fld>
            <a:endParaRPr lang="zh-CN" altLang="en-US"/>
          </a:p>
        </p:txBody>
      </p:sp>
    </p:spTree>
    <p:extLst>
      <p:ext uri="{BB962C8B-B14F-4D97-AF65-F5344CB8AC3E}">
        <p14:creationId xmlns:p14="http://schemas.microsoft.com/office/powerpoint/2010/main" val="1751202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Predicting market can be hard. </a:t>
            </a:r>
            <a:r>
              <a:rPr kumimoji="1" lang="en-US" sz="1200" kern="1200" dirty="0" smtClean="0">
                <a:solidFill>
                  <a:schemeClr val="tx1"/>
                </a:solidFill>
                <a:effectLst/>
                <a:latin typeface="Arial" charset="0"/>
                <a:ea typeface="新細明體" charset="0"/>
                <a:cs typeface="+mn-cs"/>
              </a:rPr>
              <a:t>The Efficient Market Hypothesis, put forth by Nobel winning economist Eugen Fama,</a:t>
            </a:r>
            <a:r>
              <a:rPr kumimoji="1" lang="en-US" sz="1200" kern="1200" baseline="0" dirty="0" smtClean="0">
                <a:solidFill>
                  <a:schemeClr val="tx1"/>
                </a:solidFill>
                <a:effectLst/>
                <a:latin typeface="Arial" charset="0"/>
                <a:ea typeface="新細明體" charset="0"/>
                <a:cs typeface="+mn-cs"/>
              </a:rPr>
              <a:t> </a:t>
            </a:r>
            <a:r>
              <a:rPr kumimoji="1" lang="en-US" sz="1200" kern="1200" dirty="0" smtClean="0">
                <a:solidFill>
                  <a:schemeClr val="tx1"/>
                </a:solidFill>
                <a:effectLst/>
                <a:latin typeface="Arial" charset="0"/>
                <a:ea typeface="新細明體" charset="0"/>
                <a:cs typeface="+mn-cs"/>
              </a:rPr>
              <a:t>asserts that</a:t>
            </a:r>
            <a:r>
              <a:rPr kumimoji="1" lang="en-US" sz="1200" kern="1200" baseline="0" dirty="0" smtClean="0">
                <a:solidFill>
                  <a:schemeClr val="tx1"/>
                </a:solidFill>
                <a:effectLst/>
                <a:latin typeface="Arial" charset="0"/>
                <a:ea typeface="新細明體" charset="0"/>
                <a:cs typeface="+mn-cs"/>
              </a:rPr>
              <a:t> the predictability relies heavily on the market efficiency. So t</a:t>
            </a:r>
            <a:r>
              <a:rPr kumimoji="1" lang="en-US" sz="1200" kern="1200" dirty="0" smtClean="0">
                <a:solidFill>
                  <a:schemeClr val="tx1"/>
                </a:solidFill>
                <a:effectLst/>
                <a:latin typeface="Arial" charset="0"/>
                <a:ea typeface="新細明體" charset="0"/>
                <a:cs typeface="+mn-cs"/>
              </a:rPr>
              <a:t>he purpose of the project is to create a stock prediction model for emerging markets, like China, and predict the direction of future,</a:t>
            </a:r>
            <a:r>
              <a:rPr kumimoji="1" lang="en-US" sz="1200" kern="1200" baseline="0" dirty="0" smtClean="0">
                <a:solidFill>
                  <a:schemeClr val="tx1"/>
                </a:solidFill>
                <a:effectLst/>
                <a:latin typeface="Arial" charset="0"/>
                <a:ea typeface="新細明體" charset="0"/>
                <a:cs typeface="+mn-cs"/>
              </a:rPr>
              <a:t> and compare the result to the efficient market like US.</a:t>
            </a:r>
            <a:endParaRPr lang="en-US" dirty="0" smtClean="0"/>
          </a:p>
        </p:txBody>
      </p:sp>
      <p:sp>
        <p:nvSpPr>
          <p:cNvPr id="4" name="Slide Number Placeholder 3"/>
          <p:cNvSpPr>
            <a:spLocks noGrp="1"/>
          </p:cNvSpPr>
          <p:nvPr>
            <p:ph type="sldNum" sz="quarter" idx="10"/>
          </p:nvPr>
        </p:nvSpPr>
        <p:spPr/>
        <p:txBody>
          <a:bodyPr/>
          <a:lstStyle/>
          <a:p>
            <a:fld id="{EC75D870-B833-4314-8DCF-E972B43F5CE5}" type="slidenum">
              <a:rPr lang="zh-CN" altLang="en-US" smtClean="0"/>
              <a:t>3</a:t>
            </a:fld>
            <a:endParaRPr lang="zh-CN" altLang="en-US"/>
          </a:p>
        </p:txBody>
      </p:sp>
    </p:spTree>
    <p:extLst>
      <p:ext uri="{BB962C8B-B14F-4D97-AF65-F5344CB8AC3E}">
        <p14:creationId xmlns:p14="http://schemas.microsoft.com/office/powerpoint/2010/main" val="1086496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sz="1200" kern="1200" dirty="0" smtClean="0">
                <a:solidFill>
                  <a:schemeClr val="tx1"/>
                </a:solidFill>
                <a:effectLst/>
                <a:latin typeface="Arial" charset="0"/>
                <a:ea typeface="新細明體" charset="0"/>
                <a:cs typeface="+mn-cs"/>
              </a:rPr>
              <a:t>There are mainly two methods for predicting the stock prices, fundamental analysis and technical analysis. The fundamental analysis cares more about the company itself rather than the actual stock, and the technical analysis studies the past patterns of the stock</a:t>
            </a:r>
            <a:r>
              <a:rPr kumimoji="1" lang="en-US" sz="1200" kern="1200" baseline="0" dirty="0" smtClean="0">
                <a:solidFill>
                  <a:schemeClr val="tx1"/>
                </a:solidFill>
                <a:effectLst/>
                <a:latin typeface="Arial" charset="0"/>
                <a:ea typeface="新細明體" charset="0"/>
                <a:cs typeface="+mn-cs"/>
              </a:rPr>
              <a:t> </a:t>
            </a:r>
            <a:r>
              <a:rPr kumimoji="1" lang="en-US" sz="1200" kern="1200" dirty="0" smtClean="0">
                <a:solidFill>
                  <a:schemeClr val="tx1"/>
                </a:solidFill>
                <a:effectLst/>
                <a:latin typeface="Arial" charset="0"/>
                <a:ea typeface="新細明體" charset="0"/>
                <a:cs typeface="+mn-cs"/>
              </a:rPr>
              <a:t>and makes predictions based on them. In this project, I</a:t>
            </a:r>
            <a:r>
              <a:rPr kumimoji="1" lang="en-US" sz="1200" kern="1200" baseline="0" dirty="0" smtClean="0">
                <a:solidFill>
                  <a:schemeClr val="tx1"/>
                </a:solidFill>
                <a:effectLst/>
                <a:latin typeface="Arial" charset="0"/>
                <a:ea typeface="新細明體" charset="0"/>
                <a:cs typeface="+mn-cs"/>
              </a:rPr>
              <a:t> will focus on the technical analysis due to the limitation of time.</a:t>
            </a:r>
            <a:endParaRPr lang="en-US" dirty="0" smtClean="0"/>
          </a:p>
          <a:p>
            <a:endParaRPr lang="en-US" dirty="0"/>
          </a:p>
        </p:txBody>
      </p:sp>
      <p:sp>
        <p:nvSpPr>
          <p:cNvPr id="4" name="Slide Number Placeholder 3"/>
          <p:cNvSpPr>
            <a:spLocks noGrp="1"/>
          </p:cNvSpPr>
          <p:nvPr>
            <p:ph type="sldNum" sz="quarter" idx="10"/>
          </p:nvPr>
        </p:nvSpPr>
        <p:spPr/>
        <p:txBody>
          <a:bodyPr/>
          <a:lstStyle/>
          <a:p>
            <a:fld id="{EC75D870-B833-4314-8DCF-E972B43F5CE5}" type="slidenum">
              <a:rPr lang="zh-CN" altLang="en-US" smtClean="0"/>
              <a:t>4</a:t>
            </a:fld>
            <a:endParaRPr lang="zh-CN" altLang="en-US"/>
          </a:p>
        </p:txBody>
      </p:sp>
    </p:spTree>
    <p:extLst>
      <p:ext uri="{BB962C8B-B14F-4D97-AF65-F5344CB8AC3E}">
        <p14:creationId xmlns:p14="http://schemas.microsoft.com/office/powerpoint/2010/main" val="1495656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sz="1200" kern="1200" dirty="0" smtClean="0">
                <a:solidFill>
                  <a:schemeClr val="tx1"/>
                </a:solidFill>
                <a:effectLst/>
                <a:latin typeface="Arial" charset="0"/>
                <a:ea typeface="新細明體" charset="0"/>
                <a:cs typeface="+mn-cs"/>
              </a:rPr>
              <a:t>There are mainly two methods for predicting the stock prices, fundamental analysis and technical analysis. The fundamental analysis cares more about the company itself rather than the actual stock, and the technical analysis studies the past patterns of the stock</a:t>
            </a:r>
            <a:r>
              <a:rPr kumimoji="1" lang="en-US" sz="1200" kern="1200" baseline="0" dirty="0" smtClean="0">
                <a:solidFill>
                  <a:schemeClr val="tx1"/>
                </a:solidFill>
                <a:effectLst/>
                <a:latin typeface="Arial" charset="0"/>
                <a:ea typeface="新細明體" charset="0"/>
                <a:cs typeface="+mn-cs"/>
              </a:rPr>
              <a:t> </a:t>
            </a:r>
            <a:r>
              <a:rPr kumimoji="1" lang="en-US" sz="1200" kern="1200" dirty="0" smtClean="0">
                <a:solidFill>
                  <a:schemeClr val="tx1"/>
                </a:solidFill>
                <a:effectLst/>
                <a:latin typeface="Arial" charset="0"/>
                <a:ea typeface="新細明體" charset="0"/>
                <a:cs typeface="+mn-cs"/>
              </a:rPr>
              <a:t>and makes predictions based on them. In this project, I</a:t>
            </a:r>
            <a:r>
              <a:rPr kumimoji="1" lang="en-US" sz="1200" kern="1200" baseline="0" dirty="0" smtClean="0">
                <a:solidFill>
                  <a:schemeClr val="tx1"/>
                </a:solidFill>
                <a:effectLst/>
                <a:latin typeface="Arial" charset="0"/>
                <a:ea typeface="新細明體" charset="0"/>
                <a:cs typeface="+mn-cs"/>
              </a:rPr>
              <a:t> will focus on the technical analysis due to the limitation of time.</a:t>
            </a:r>
            <a:endParaRPr lang="en-US" dirty="0" smtClean="0"/>
          </a:p>
          <a:p>
            <a:endParaRPr lang="en-US" dirty="0"/>
          </a:p>
        </p:txBody>
      </p:sp>
      <p:sp>
        <p:nvSpPr>
          <p:cNvPr id="4" name="Slide Number Placeholder 3"/>
          <p:cNvSpPr>
            <a:spLocks noGrp="1"/>
          </p:cNvSpPr>
          <p:nvPr>
            <p:ph type="sldNum" sz="quarter" idx="10"/>
          </p:nvPr>
        </p:nvSpPr>
        <p:spPr/>
        <p:txBody>
          <a:bodyPr/>
          <a:lstStyle/>
          <a:p>
            <a:fld id="{EC75D870-B833-4314-8DCF-E972B43F5CE5}" type="slidenum">
              <a:rPr lang="zh-CN" altLang="en-US" smtClean="0"/>
              <a:t>5</a:t>
            </a:fld>
            <a:endParaRPr lang="zh-CN" altLang="en-US"/>
          </a:p>
        </p:txBody>
      </p:sp>
    </p:spTree>
    <p:extLst>
      <p:ext uri="{BB962C8B-B14F-4D97-AF65-F5344CB8AC3E}">
        <p14:creationId xmlns:p14="http://schemas.microsoft.com/office/powerpoint/2010/main" val="3421707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diagram shows the whole flow</a:t>
            </a:r>
            <a:r>
              <a:rPr lang="en-US" baseline="0" dirty="0" smtClean="0"/>
              <a:t> of the project, </a:t>
            </a:r>
            <a:endParaRPr lang="en-US" dirty="0"/>
          </a:p>
        </p:txBody>
      </p:sp>
      <p:sp>
        <p:nvSpPr>
          <p:cNvPr id="4" name="Slide Number Placeholder 3"/>
          <p:cNvSpPr>
            <a:spLocks noGrp="1"/>
          </p:cNvSpPr>
          <p:nvPr>
            <p:ph type="sldNum" sz="quarter" idx="10"/>
          </p:nvPr>
        </p:nvSpPr>
        <p:spPr/>
        <p:txBody>
          <a:bodyPr/>
          <a:lstStyle/>
          <a:p>
            <a:fld id="{EC75D870-B833-4314-8DCF-E972B43F5CE5}" type="slidenum">
              <a:rPr lang="zh-CN" altLang="en-US" smtClean="0"/>
              <a:t>6</a:t>
            </a:fld>
            <a:endParaRPr lang="zh-CN" altLang="en-US"/>
          </a:p>
        </p:txBody>
      </p:sp>
    </p:spTree>
    <p:extLst>
      <p:ext uri="{BB962C8B-B14F-4D97-AF65-F5344CB8AC3E}">
        <p14:creationId xmlns:p14="http://schemas.microsoft.com/office/powerpoint/2010/main" val="1817356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diagram shows the whole flow</a:t>
            </a:r>
            <a:r>
              <a:rPr lang="en-US" baseline="0" dirty="0" smtClean="0"/>
              <a:t> of the project, </a:t>
            </a:r>
            <a:endParaRPr lang="en-US" dirty="0"/>
          </a:p>
        </p:txBody>
      </p:sp>
      <p:sp>
        <p:nvSpPr>
          <p:cNvPr id="4" name="Slide Number Placeholder 3"/>
          <p:cNvSpPr>
            <a:spLocks noGrp="1"/>
          </p:cNvSpPr>
          <p:nvPr>
            <p:ph type="sldNum" sz="quarter" idx="10"/>
          </p:nvPr>
        </p:nvSpPr>
        <p:spPr/>
        <p:txBody>
          <a:bodyPr/>
          <a:lstStyle/>
          <a:p>
            <a:fld id="{EC75D870-B833-4314-8DCF-E972B43F5CE5}" type="slidenum">
              <a:rPr lang="zh-CN" altLang="en-US" smtClean="0"/>
              <a:t>7</a:t>
            </a:fld>
            <a:endParaRPr lang="zh-CN" altLang="en-US"/>
          </a:p>
        </p:txBody>
      </p:sp>
    </p:spTree>
    <p:extLst>
      <p:ext uri="{BB962C8B-B14F-4D97-AF65-F5344CB8AC3E}">
        <p14:creationId xmlns:p14="http://schemas.microsoft.com/office/powerpoint/2010/main" val="3488940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main</a:t>
            </a:r>
            <a:r>
              <a:rPr lang="en-US" baseline="0" dirty="0" smtClean="0"/>
              <a:t> idea is to use technical indicators to generate features and implement machine learning techniques to train models.</a:t>
            </a:r>
            <a:endParaRPr lang="en-US" dirty="0" smtClean="0"/>
          </a:p>
          <a:p>
            <a:endParaRPr lang="en-US" dirty="0"/>
          </a:p>
        </p:txBody>
      </p:sp>
      <p:sp>
        <p:nvSpPr>
          <p:cNvPr id="4" name="Slide Number Placeholder 3"/>
          <p:cNvSpPr>
            <a:spLocks noGrp="1"/>
          </p:cNvSpPr>
          <p:nvPr>
            <p:ph type="sldNum" sz="quarter" idx="10"/>
          </p:nvPr>
        </p:nvSpPr>
        <p:spPr/>
        <p:txBody>
          <a:bodyPr/>
          <a:lstStyle/>
          <a:p>
            <a:fld id="{EC75D870-B833-4314-8DCF-E972B43F5CE5}" type="slidenum">
              <a:rPr lang="zh-CN" altLang="en-US" smtClean="0"/>
              <a:t>8</a:t>
            </a:fld>
            <a:endParaRPr lang="zh-CN" altLang="en-US"/>
          </a:p>
        </p:txBody>
      </p:sp>
    </p:spTree>
    <p:extLst>
      <p:ext uri="{BB962C8B-B14F-4D97-AF65-F5344CB8AC3E}">
        <p14:creationId xmlns:p14="http://schemas.microsoft.com/office/powerpoint/2010/main" val="782132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sz="1200" kern="1200" dirty="0" smtClean="0">
                <a:solidFill>
                  <a:schemeClr val="tx1"/>
                </a:solidFill>
                <a:effectLst/>
                <a:latin typeface="Arial" charset="0"/>
                <a:ea typeface="新細明體" charset="0"/>
                <a:cs typeface="+mn-cs"/>
              </a:rPr>
              <a:t>Indicators help identify momentum, trends, volatility and various other aspects in a security to aid in the technical analysis of trends, and provide an extremely useful source of additional information</a:t>
            </a:r>
            <a:endParaRPr lang="en-US" dirty="0" smtClean="0"/>
          </a:p>
        </p:txBody>
      </p:sp>
      <p:sp>
        <p:nvSpPr>
          <p:cNvPr id="4" name="Slide Number Placeholder 3"/>
          <p:cNvSpPr>
            <a:spLocks noGrp="1"/>
          </p:cNvSpPr>
          <p:nvPr>
            <p:ph type="sldNum" sz="quarter" idx="10"/>
          </p:nvPr>
        </p:nvSpPr>
        <p:spPr/>
        <p:txBody>
          <a:bodyPr/>
          <a:lstStyle/>
          <a:p>
            <a:fld id="{EC75D870-B833-4314-8DCF-E972B43F5CE5}" type="slidenum">
              <a:rPr lang="zh-CN" altLang="en-US" smtClean="0"/>
              <a:t>9</a:t>
            </a:fld>
            <a:endParaRPr lang="zh-CN" altLang="en-US"/>
          </a:p>
        </p:txBody>
      </p:sp>
    </p:spTree>
    <p:extLst>
      <p:ext uri="{BB962C8B-B14F-4D97-AF65-F5344CB8AC3E}">
        <p14:creationId xmlns:p14="http://schemas.microsoft.com/office/powerpoint/2010/main" val="3705370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43DB128-FEE3-42B8-9BAF-727458A7FCCB}" type="datetimeFigureOut">
              <a:rPr lang="en-US" smtClean="0"/>
              <a:pPr/>
              <a:t>11/27/2015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98C10-913E-4685-A62B-46FFC50358D9}" type="slidenum">
              <a:rPr lang="en-US" smtClean="0"/>
              <a:pPr/>
              <a:t>‹#›</a:t>
            </a:fld>
            <a:endParaRPr lang="en-US"/>
          </a:p>
        </p:txBody>
      </p:sp>
    </p:spTree>
    <p:extLst>
      <p:ext uri="{BB962C8B-B14F-4D97-AF65-F5344CB8AC3E}">
        <p14:creationId xmlns:p14="http://schemas.microsoft.com/office/powerpoint/2010/main" val="93628511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43DB128-FEE3-42B8-9BAF-727458A7FCCB}" type="datetimeFigureOut">
              <a:rPr lang="en-US" smtClean="0"/>
              <a:pPr/>
              <a:t>11/27/2015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98C10-913E-4685-A62B-46FFC50358D9}" type="slidenum">
              <a:rPr lang="en-US" smtClean="0"/>
              <a:pPr/>
              <a:t>‹#›</a:t>
            </a:fld>
            <a:endParaRPr lang="en-US"/>
          </a:p>
        </p:txBody>
      </p:sp>
    </p:spTree>
    <p:extLst>
      <p:ext uri="{BB962C8B-B14F-4D97-AF65-F5344CB8AC3E}">
        <p14:creationId xmlns:p14="http://schemas.microsoft.com/office/powerpoint/2010/main" val="314535619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43DB128-FEE3-42B8-9BAF-727458A7FCCB}" type="datetimeFigureOut">
              <a:rPr lang="en-US" smtClean="0"/>
              <a:pPr/>
              <a:t>11/27/2015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98C10-913E-4685-A62B-46FFC50358D9}" type="slidenum">
              <a:rPr lang="en-US" smtClean="0"/>
              <a:pPr/>
              <a:t>‹#›</a:t>
            </a:fld>
            <a:endParaRPr lang="en-US"/>
          </a:p>
        </p:txBody>
      </p:sp>
    </p:spTree>
    <p:extLst>
      <p:ext uri="{BB962C8B-B14F-4D97-AF65-F5344CB8AC3E}">
        <p14:creationId xmlns:p14="http://schemas.microsoft.com/office/powerpoint/2010/main" val="384102516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43DB128-FEE3-42B8-9BAF-727458A7FCCB}" type="datetimeFigureOut">
              <a:rPr lang="en-US" smtClean="0"/>
              <a:pPr/>
              <a:t>11/27/2015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98C10-913E-4685-A62B-46FFC50358D9}" type="slidenum">
              <a:rPr lang="en-US" smtClean="0"/>
              <a:pPr/>
              <a:t>‹#›</a:t>
            </a:fld>
            <a:endParaRPr lang="en-US"/>
          </a:p>
        </p:txBody>
      </p:sp>
    </p:spTree>
    <p:extLst>
      <p:ext uri="{BB962C8B-B14F-4D97-AF65-F5344CB8AC3E}">
        <p14:creationId xmlns:p14="http://schemas.microsoft.com/office/powerpoint/2010/main" val="85501165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43DB128-FEE3-42B8-9BAF-727458A7FCCB}" type="datetimeFigureOut">
              <a:rPr lang="en-US" smtClean="0"/>
              <a:pPr/>
              <a:t>11/27/2015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98C10-913E-4685-A62B-46FFC50358D9}" type="slidenum">
              <a:rPr lang="en-US" smtClean="0"/>
              <a:pPr/>
              <a:t>‹#›</a:t>
            </a:fld>
            <a:endParaRPr lang="en-US"/>
          </a:p>
        </p:txBody>
      </p:sp>
    </p:spTree>
    <p:extLst>
      <p:ext uri="{BB962C8B-B14F-4D97-AF65-F5344CB8AC3E}">
        <p14:creationId xmlns:p14="http://schemas.microsoft.com/office/powerpoint/2010/main" val="341375108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43DB128-FEE3-42B8-9BAF-727458A7FCCB}" type="datetimeFigureOut">
              <a:rPr lang="en-US" smtClean="0"/>
              <a:pPr/>
              <a:t>11/27/2015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E98C10-913E-4685-A62B-46FFC50358D9}" type="slidenum">
              <a:rPr lang="en-US" smtClean="0"/>
              <a:pPr/>
              <a:t>‹#›</a:t>
            </a:fld>
            <a:endParaRPr lang="en-US"/>
          </a:p>
        </p:txBody>
      </p:sp>
    </p:spTree>
    <p:extLst>
      <p:ext uri="{BB962C8B-B14F-4D97-AF65-F5344CB8AC3E}">
        <p14:creationId xmlns:p14="http://schemas.microsoft.com/office/powerpoint/2010/main" val="15848686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43DB128-FEE3-42B8-9BAF-727458A7FCCB}" type="datetimeFigureOut">
              <a:rPr lang="en-US" smtClean="0"/>
              <a:pPr/>
              <a:t>11/27/2015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E98C10-913E-4685-A62B-46FFC50358D9}" type="slidenum">
              <a:rPr lang="en-US" smtClean="0"/>
              <a:pPr/>
              <a:t>‹#›</a:t>
            </a:fld>
            <a:endParaRPr lang="en-US"/>
          </a:p>
        </p:txBody>
      </p:sp>
    </p:spTree>
    <p:extLst>
      <p:ext uri="{BB962C8B-B14F-4D97-AF65-F5344CB8AC3E}">
        <p14:creationId xmlns:p14="http://schemas.microsoft.com/office/powerpoint/2010/main" val="4391003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43DB128-FEE3-42B8-9BAF-727458A7FCCB}" type="datetimeFigureOut">
              <a:rPr lang="en-US" smtClean="0"/>
              <a:pPr/>
              <a:t>11/27/2015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E98C10-913E-4685-A62B-46FFC50358D9}" type="slidenum">
              <a:rPr lang="en-US" smtClean="0"/>
              <a:pPr/>
              <a:t>‹#›</a:t>
            </a:fld>
            <a:endParaRPr lang="en-US"/>
          </a:p>
        </p:txBody>
      </p:sp>
    </p:spTree>
    <p:extLst>
      <p:ext uri="{BB962C8B-B14F-4D97-AF65-F5344CB8AC3E}">
        <p14:creationId xmlns:p14="http://schemas.microsoft.com/office/powerpoint/2010/main" val="314965008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3DB128-FEE3-42B8-9BAF-727458A7FCCB}" type="datetimeFigureOut">
              <a:rPr lang="en-US" smtClean="0"/>
              <a:pPr/>
              <a:t>11/27/2015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E98C10-913E-4685-A62B-46FFC50358D9}" type="slidenum">
              <a:rPr lang="en-US" smtClean="0"/>
              <a:pPr/>
              <a:t>‹#›</a:t>
            </a:fld>
            <a:endParaRPr lang="en-US"/>
          </a:p>
        </p:txBody>
      </p:sp>
    </p:spTree>
    <p:extLst>
      <p:ext uri="{BB962C8B-B14F-4D97-AF65-F5344CB8AC3E}">
        <p14:creationId xmlns:p14="http://schemas.microsoft.com/office/powerpoint/2010/main" val="1187877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43DB128-FEE3-42B8-9BAF-727458A7FCCB}" type="datetimeFigureOut">
              <a:rPr lang="en-US" smtClean="0"/>
              <a:pPr/>
              <a:t>11/27/2015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E98C10-913E-4685-A62B-46FFC50358D9}" type="slidenum">
              <a:rPr lang="en-US" smtClean="0"/>
              <a:pPr/>
              <a:t>‹#›</a:t>
            </a:fld>
            <a:endParaRPr lang="en-US"/>
          </a:p>
        </p:txBody>
      </p:sp>
    </p:spTree>
    <p:extLst>
      <p:ext uri="{BB962C8B-B14F-4D97-AF65-F5344CB8AC3E}">
        <p14:creationId xmlns:p14="http://schemas.microsoft.com/office/powerpoint/2010/main" val="199676806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43DB128-FEE3-42B8-9BAF-727458A7FCCB}" type="datetimeFigureOut">
              <a:rPr lang="en-US" smtClean="0"/>
              <a:pPr/>
              <a:t>11/27/2015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E98C10-913E-4685-A62B-46FFC50358D9}" type="slidenum">
              <a:rPr lang="en-US" smtClean="0"/>
              <a:pPr/>
              <a:t>‹#›</a:t>
            </a:fld>
            <a:endParaRPr lang="en-US"/>
          </a:p>
        </p:txBody>
      </p:sp>
    </p:spTree>
    <p:extLst>
      <p:ext uri="{BB962C8B-B14F-4D97-AF65-F5344CB8AC3E}">
        <p14:creationId xmlns:p14="http://schemas.microsoft.com/office/powerpoint/2010/main" val="15111817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3DB128-FEE3-42B8-9BAF-727458A7FCCB}" type="datetimeFigureOut">
              <a:rPr lang="en-US" smtClean="0"/>
              <a:pPr/>
              <a:t>11/27/2015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E98C10-913E-4685-A62B-46FFC50358D9}" type="slidenum">
              <a:rPr lang="en-US" smtClean="0"/>
              <a:pPr/>
              <a:t>‹#›</a:t>
            </a:fld>
            <a:endParaRPr lang="en-US"/>
          </a:p>
        </p:txBody>
      </p:sp>
    </p:spTree>
    <p:extLst>
      <p:ext uri="{BB962C8B-B14F-4D97-AF65-F5344CB8AC3E}">
        <p14:creationId xmlns:p14="http://schemas.microsoft.com/office/powerpoint/2010/main" val="28461835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653435"/>
            <a:ext cx="9144000" cy="156068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5400" dirty="0" smtClean="0">
                <a:latin typeface="Arial" panose="020B0604020202020204" pitchFamily="34" charset="0"/>
                <a:cs typeface="Arial" panose="020B0604020202020204" pitchFamily="34" charset="0"/>
              </a:rPr>
              <a:t> Financial </a:t>
            </a:r>
            <a:r>
              <a:rPr lang="en-US" sz="5400" dirty="0">
                <a:latin typeface="Arial" panose="020B0604020202020204" pitchFamily="34" charset="0"/>
                <a:cs typeface="Arial" panose="020B0604020202020204" pitchFamily="34" charset="0"/>
              </a:rPr>
              <a:t>Data Forecasting</a:t>
            </a:r>
          </a:p>
        </p:txBody>
      </p:sp>
      <p:sp>
        <p:nvSpPr>
          <p:cNvPr id="5" name="矩形 4"/>
          <p:cNvSpPr/>
          <p:nvPr/>
        </p:nvSpPr>
        <p:spPr>
          <a:xfrm>
            <a:off x="0" y="6458988"/>
            <a:ext cx="9144000" cy="39901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2000" b="1" dirty="0" smtClean="0">
              <a:latin typeface="Arial" panose="020B0604020202020204" pitchFamily="34" charset="0"/>
              <a:cs typeface="Arial" panose="020B0604020202020204" pitchFamily="34" charset="0"/>
            </a:endParaRPr>
          </a:p>
        </p:txBody>
      </p:sp>
      <p:sp>
        <p:nvSpPr>
          <p:cNvPr id="3" name="文本框 2"/>
          <p:cNvSpPr txBox="1"/>
          <p:nvPr/>
        </p:nvSpPr>
        <p:spPr>
          <a:xfrm>
            <a:off x="648268" y="3214116"/>
            <a:ext cx="8495732" cy="584775"/>
          </a:xfrm>
          <a:prstGeom prst="rect">
            <a:avLst/>
          </a:prstGeom>
          <a:noFill/>
        </p:spPr>
        <p:txBody>
          <a:bodyPr wrap="square" rtlCol="0">
            <a:spAutoFit/>
          </a:bodyPr>
          <a:lstStyle/>
          <a:p>
            <a:pPr algn="r"/>
            <a:r>
              <a:rPr lang="en-US" sz="3200" b="1" i="1" dirty="0">
                <a:solidFill>
                  <a:schemeClr val="accent6">
                    <a:lumMod val="75000"/>
                  </a:schemeClr>
                </a:solidFill>
                <a:latin typeface="Adobe 仿宋 Std R" panose="02020400000000000000" pitchFamily="18" charset="-122"/>
                <a:ea typeface="Adobe 仿宋 Std R" panose="02020400000000000000" pitchFamily="18" charset="-122"/>
              </a:rPr>
              <a:t>Can We Predict the Stock Market?</a:t>
            </a:r>
          </a:p>
        </p:txBody>
      </p:sp>
      <p:sp>
        <p:nvSpPr>
          <p:cNvPr id="7" name="文本框 5"/>
          <p:cNvSpPr txBox="1"/>
          <p:nvPr/>
        </p:nvSpPr>
        <p:spPr>
          <a:xfrm>
            <a:off x="0" y="5133865"/>
            <a:ext cx="2670048" cy="646331"/>
          </a:xfrm>
          <a:prstGeom prst="rect">
            <a:avLst/>
          </a:prstGeom>
          <a:noFill/>
        </p:spPr>
        <p:txBody>
          <a:bodyPr wrap="square" rtlCol="0">
            <a:spAutoFit/>
          </a:bodyPr>
          <a:lstStyle/>
          <a:p>
            <a:pPr algn="r"/>
            <a:r>
              <a:rPr lang="en-US" altLang="zh-CN" b="1" dirty="0" smtClean="0">
                <a:solidFill>
                  <a:schemeClr val="accent6">
                    <a:lumMod val="75000"/>
                  </a:schemeClr>
                </a:solidFill>
                <a:latin typeface="Arial" panose="020B0604020202020204" pitchFamily="34" charset="0"/>
                <a:cs typeface="Arial" panose="020B0604020202020204" pitchFamily="34" charset="0"/>
              </a:rPr>
              <a:t>Hu </a:t>
            </a:r>
            <a:r>
              <a:rPr lang="en-US" altLang="zh-CN" b="1" dirty="0" smtClean="0">
                <a:solidFill>
                  <a:schemeClr val="accent6">
                    <a:lumMod val="75000"/>
                  </a:schemeClr>
                </a:solidFill>
                <a:latin typeface="Arial" panose="020B0604020202020204" pitchFamily="34" charset="0"/>
                <a:cs typeface="Arial" panose="020B0604020202020204" pitchFamily="34" charset="0"/>
              </a:rPr>
              <a:t>Mengnan, Johnson</a:t>
            </a:r>
            <a:endParaRPr lang="en-US" altLang="zh-CN" b="1" dirty="0" smtClean="0">
              <a:solidFill>
                <a:schemeClr val="accent6">
                  <a:lumMod val="75000"/>
                </a:schemeClr>
              </a:solidFill>
              <a:latin typeface="Arial" panose="020B0604020202020204" pitchFamily="34" charset="0"/>
              <a:cs typeface="Arial" panose="020B0604020202020204" pitchFamily="34" charset="0"/>
            </a:endParaRPr>
          </a:p>
          <a:p>
            <a:r>
              <a:rPr lang="en-US" altLang="zh-CN" b="1" dirty="0" smtClean="0">
                <a:solidFill>
                  <a:schemeClr val="accent6">
                    <a:lumMod val="75000"/>
                  </a:schemeClr>
                </a:solidFill>
                <a:latin typeface="Arial" panose="020B0604020202020204" pitchFamily="34" charset="0"/>
                <a:cs typeface="Arial" panose="020B0604020202020204" pitchFamily="34" charset="0"/>
              </a:rPr>
              <a:t>3035027447</a:t>
            </a:r>
            <a:endParaRPr lang="en-US" altLang="zh-CN" b="1" dirty="0" smtClean="0">
              <a:solidFill>
                <a:srgbClr val="ED7D31"/>
              </a:solidFill>
            </a:endParaRPr>
          </a:p>
        </p:txBody>
      </p:sp>
    </p:spTree>
    <p:extLst>
      <p:ext uri="{BB962C8B-B14F-4D97-AF65-F5344CB8AC3E}">
        <p14:creationId xmlns:p14="http://schemas.microsoft.com/office/powerpoint/2010/main" val="15697152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84560" y="1"/>
            <a:ext cx="1375846" cy="1170774"/>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latin typeface="Arial" panose="020B0604020202020204" pitchFamily="34" charset="0"/>
              <a:cs typeface="Arial" panose="020B0604020202020204" pitchFamily="34" charset="0"/>
            </a:endParaRPr>
          </a:p>
          <a:p>
            <a:pPr algn="ctr"/>
            <a:r>
              <a:rPr lang="en-US" altLang="zh-CN" sz="6000" b="1" dirty="0" smtClean="0">
                <a:latin typeface="Arial" panose="020B0604020202020204" pitchFamily="34" charset="0"/>
                <a:cs typeface="Arial" panose="020B0604020202020204" pitchFamily="34" charset="0"/>
              </a:rPr>
              <a:t>2.1</a:t>
            </a:r>
            <a:endParaRPr lang="en-US" sz="6000" b="1" dirty="0" smtClean="0">
              <a:latin typeface="Arial" panose="020B0604020202020204" pitchFamily="34" charset="0"/>
              <a:cs typeface="Arial" panose="020B0604020202020204" pitchFamily="34" charset="0"/>
            </a:endParaRPr>
          </a:p>
        </p:txBody>
      </p:sp>
      <p:sp>
        <p:nvSpPr>
          <p:cNvPr id="9" name="矩形 8"/>
          <p:cNvSpPr/>
          <p:nvPr/>
        </p:nvSpPr>
        <p:spPr>
          <a:xfrm>
            <a:off x="0" y="6458988"/>
            <a:ext cx="9144000" cy="39901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2000" b="1" dirty="0" smtClean="0">
              <a:cs typeface="Arial" panose="020B0604020202020204" pitchFamily="34" charset="0"/>
            </a:endParaRPr>
          </a:p>
        </p:txBody>
      </p:sp>
      <p:sp>
        <p:nvSpPr>
          <p:cNvPr id="10" name="文本框 9"/>
          <p:cNvSpPr txBox="1"/>
          <p:nvPr/>
        </p:nvSpPr>
        <p:spPr>
          <a:xfrm>
            <a:off x="1760406" y="481205"/>
            <a:ext cx="5675564" cy="769441"/>
          </a:xfrm>
          <a:prstGeom prst="rect">
            <a:avLst/>
          </a:prstGeom>
          <a:noFill/>
        </p:spPr>
        <p:txBody>
          <a:bodyPr wrap="square" rtlCol="0">
            <a:spAutoFit/>
          </a:bodyPr>
          <a:lstStyle/>
          <a:p>
            <a:r>
              <a:rPr lang="en-US" sz="4400" b="1" dirty="0" smtClean="0">
                <a:solidFill>
                  <a:schemeClr val="accent6">
                    <a:lumMod val="75000"/>
                  </a:schemeClr>
                </a:solidFill>
                <a:latin typeface="Arial" panose="020B0604020202020204" pitchFamily="34" charset="0"/>
                <a:cs typeface="Arial" panose="020B0604020202020204" pitchFamily="34" charset="0"/>
              </a:rPr>
              <a:t>Technical Indicators</a:t>
            </a:r>
            <a:endParaRPr lang="en-US" sz="4400" b="1" dirty="0">
              <a:solidFill>
                <a:schemeClr val="accent6">
                  <a:lumMod val="75000"/>
                </a:schemeClr>
              </a:solidFill>
              <a:latin typeface="Arial" panose="020B0604020202020204" pitchFamily="34" charset="0"/>
              <a:cs typeface="Arial" panose="020B0604020202020204" pitchFamily="34" charset="0"/>
            </a:endParaRPr>
          </a:p>
        </p:txBody>
      </p:sp>
      <p:pic>
        <p:nvPicPr>
          <p:cNvPr id="6"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96218" y="2022014"/>
            <a:ext cx="4994191" cy="4120207"/>
          </a:xfrm>
        </p:spPr>
      </p:pic>
      <mc:AlternateContent xmlns:mc="http://schemas.openxmlformats.org/markup-compatibility/2006" xmlns:a14="http://schemas.microsoft.com/office/drawing/2010/main">
        <mc:Choice Requires="a14">
          <p:sp>
            <p:nvSpPr>
              <p:cNvPr id="8" name="TextBox 7"/>
              <p:cNvSpPr txBox="1"/>
              <p:nvPr/>
            </p:nvSpPr>
            <p:spPr>
              <a:xfrm>
                <a:off x="1760406" y="1436275"/>
                <a:ext cx="5623118"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000" b="1" i="1" dirty="0" smtClean="0">
                          <a:solidFill>
                            <a:schemeClr val="accent6">
                              <a:lumMod val="75000"/>
                            </a:schemeClr>
                          </a:solidFill>
                          <a:latin typeface="Cambria Math" panose="02040503050406030204" pitchFamily="18" charset="0"/>
                        </a:rPr>
                        <m:t>𝑴𝑨𝑪𝑫</m:t>
                      </m:r>
                      <m:r>
                        <a:rPr lang="en-US" sz="2000" b="1" i="1" dirty="0" smtClean="0">
                          <a:solidFill>
                            <a:schemeClr val="accent6">
                              <a:lumMod val="75000"/>
                            </a:schemeClr>
                          </a:solidFill>
                          <a:latin typeface="Cambria Math" panose="02040503050406030204" pitchFamily="18" charset="0"/>
                        </a:rPr>
                        <m:t>=</m:t>
                      </m:r>
                      <m:r>
                        <a:rPr lang="en-US" sz="2000" b="1" i="1" dirty="0" smtClean="0">
                          <a:solidFill>
                            <a:schemeClr val="accent6">
                              <a:lumMod val="75000"/>
                            </a:schemeClr>
                          </a:solidFill>
                          <a:latin typeface="Cambria Math" panose="02040503050406030204" pitchFamily="18" charset="0"/>
                        </a:rPr>
                        <m:t>𝟐𝟔</m:t>
                      </m:r>
                      <m:r>
                        <a:rPr lang="en-US" sz="2000" b="1" i="1" dirty="0" smtClean="0">
                          <a:solidFill>
                            <a:schemeClr val="accent6">
                              <a:lumMod val="75000"/>
                            </a:schemeClr>
                          </a:solidFill>
                          <a:latin typeface="Cambria Math" panose="02040503050406030204" pitchFamily="18" charset="0"/>
                        </a:rPr>
                        <m:t> </m:t>
                      </m:r>
                      <m:r>
                        <a:rPr lang="en-US" sz="2000" b="1" i="1" dirty="0" smtClean="0">
                          <a:solidFill>
                            <a:schemeClr val="accent6">
                              <a:lumMod val="75000"/>
                            </a:schemeClr>
                          </a:solidFill>
                          <a:latin typeface="Cambria Math" panose="02040503050406030204" pitchFamily="18" charset="0"/>
                        </a:rPr>
                        <m:t>𝒅𝒂𝒚</m:t>
                      </m:r>
                      <m:r>
                        <a:rPr lang="en-US" sz="2000" b="1" i="1" dirty="0" smtClean="0">
                          <a:solidFill>
                            <a:schemeClr val="accent6">
                              <a:lumMod val="75000"/>
                            </a:schemeClr>
                          </a:solidFill>
                          <a:latin typeface="Cambria Math" panose="02040503050406030204" pitchFamily="18" charset="0"/>
                        </a:rPr>
                        <m:t> </m:t>
                      </m:r>
                      <m:r>
                        <a:rPr lang="en-US" sz="2000" b="1" i="1" dirty="0" smtClean="0">
                          <a:solidFill>
                            <a:schemeClr val="accent6">
                              <a:lumMod val="75000"/>
                            </a:schemeClr>
                          </a:solidFill>
                          <a:latin typeface="Cambria Math" panose="02040503050406030204" pitchFamily="18" charset="0"/>
                        </a:rPr>
                        <m:t>𝑬𝑴𝑨</m:t>
                      </m:r>
                      <m:r>
                        <a:rPr lang="en-US" sz="2000" b="1" i="1" dirty="0" smtClean="0">
                          <a:solidFill>
                            <a:schemeClr val="accent6">
                              <a:lumMod val="75000"/>
                            </a:schemeClr>
                          </a:solidFill>
                          <a:latin typeface="Cambria Math" panose="02040503050406030204" pitchFamily="18" charset="0"/>
                        </a:rPr>
                        <m:t> −</m:t>
                      </m:r>
                      <m:r>
                        <a:rPr lang="en-US" sz="2000" b="1" i="1" dirty="0" smtClean="0">
                          <a:solidFill>
                            <a:schemeClr val="accent6">
                              <a:lumMod val="75000"/>
                            </a:schemeClr>
                          </a:solidFill>
                          <a:latin typeface="Cambria Math" panose="02040503050406030204" pitchFamily="18" charset="0"/>
                        </a:rPr>
                        <m:t>𝟏𝟐</m:t>
                      </m:r>
                      <m:r>
                        <a:rPr lang="en-US" sz="2000" b="1" i="1" dirty="0" smtClean="0">
                          <a:solidFill>
                            <a:schemeClr val="accent6">
                              <a:lumMod val="75000"/>
                            </a:schemeClr>
                          </a:solidFill>
                          <a:latin typeface="Cambria Math" panose="02040503050406030204" pitchFamily="18" charset="0"/>
                        </a:rPr>
                        <m:t> </m:t>
                      </m:r>
                      <m:r>
                        <a:rPr lang="en-US" sz="2000" b="1" i="1" dirty="0" smtClean="0">
                          <a:solidFill>
                            <a:schemeClr val="accent6">
                              <a:lumMod val="75000"/>
                            </a:schemeClr>
                          </a:solidFill>
                          <a:latin typeface="Cambria Math" panose="02040503050406030204" pitchFamily="18" charset="0"/>
                        </a:rPr>
                        <m:t>𝒅𝒂𝒚</m:t>
                      </m:r>
                      <m:r>
                        <a:rPr lang="en-US" sz="2000" b="1" i="1" dirty="0" smtClean="0">
                          <a:solidFill>
                            <a:schemeClr val="accent6">
                              <a:lumMod val="75000"/>
                            </a:schemeClr>
                          </a:solidFill>
                          <a:latin typeface="Cambria Math" panose="02040503050406030204" pitchFamily="18" charset="0"/>
                        </a:rPr>
                        <m:t> </m:t>
                      </m:r>
                      <m:r>
                        <a:rPr lang="en-US" sz="2000" b="1" i="1" dirty="0" smtClean="0">
                          <a:solidFill>
                            <a:schemeClr val="accent6">
                              <a:lumMod val="75000"/>
                            </a:schemeClr>
                          </a:solidFill>
                          <a:latin typeface="Cambria Math" panose="02040503050406030204" pitchFamily="18" charset="0"/>
                        </a:rPr>
                        <m:t>𝑬𝑴𝑨</m:t>
                      </m:r>
                    </m:oMath>
                  </m:oMathPara>
                </a14:m>
                <a:endParaRPr lang="en-US" sz="1200" b="1" i="1" dirty="0">
                  <a:solidFill>
                    <a:schemeClr val="accent6">
                      <a:lumMod val="75000"/>
                    </a:schemeClr>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760406" y="1436275"/>
                <a:ext cx="5623118" cy="400110"/>
              </a:xfrm>
              <a:prstGeom prst="rect">
                <a:avLst/>
              </a:prstGeom>
              <a:blipFill rotWithShape="0">
                <a:blip r:embed="rId4"/>
                <a:stretch>
                  <a:fillRect b="-15385"/>
                </a:stretch>
              </a:blipFill>
            </p:spPr>
            <p:txBody>
              <a:bodyPr/>
              <a:lstStyle/>
              <a:p>
                <a:r>
                  <a:rPr lang="en-US">
                    <a:noFill/>
                  </a:rPr>
                  <a:t> </a:t>
                </a:r>
              </a:p>
            </p:txBody>
          </p:sp>
        </mc:Fallback>
      </mc:AlternateContent>
      <p:sp>
        <p:nvSpPr>
          <p:cNvPr id="11" name="Shape 50"/>
          <p:cNvSpPr>
            <a:spLocks noGrp="1"/>
          </p:cNvSpPr>
          <p:nvPr>
            <p:ph type="sldNum" sz="quarter" idx="12"/>
          </p:nvPr>
        </p:nvSpPr>
        <p:spPr>
          <a:xfrm>
            <a:off x="7079308" y="6418325"/>
            <a:ext cx="1901825" cy="476250"/>
          </a:xfrm>
          <a:noFill/>
        </p:spPr>
        <p:txBody>
          <a:bodyPr/>
          <a:lstStyle/>
          <a:p>
            <a:r>
              <a:rPr lang="en-US" altLang="zh-TW" sz="2400" b="1" dirty="0" smtClean="0">
                <a:solidFill>
                  <a:schemeClr val="bg1"/>
                </a:solidFill>
              </a:rPr>
              <a:t>10</a:t>
            </a:r>
            <a:endParaRPr lang="en-US" altLang="zh-TW" sz="2400" b="1" dirty="0">
              <a:solidFill>
                <a:schemeClr val="bg1"/>
              </a:solidFill>
            </a:endParaRPr>
          </a:p>
        </p:txBody>
      </p:sp>
    </p:spTree>
    <p:extLst>
      <p:ext uri="{BB962C8B-B14F-4D97-AF65-F5344CB8AC3E}">
        <p14:creationId xmlns:p14="http://schemas.microsoft.com/office/powerpoint/2010/main" val="18724730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84560" y="1"/>
            <a:ext cx="1375846" cy="1170774"/>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latin typeface="Arial" panose="020B0604020202020204" pitchFamily="34" charset="0"/>
              <a:cs typeface="Arial" panose="020B0604020202020204" pitchFamily="34" charset="0"/>
            </a:endParaRPr>
          </a:p>
          <a:p>
            <a:pPr algn="ctr"/>
            <a:r>
              <a:rPr lang="en-US" altLang="zh-CN" sz="6000" b="1" dirty="0" smtClean="0">
                <a:latin typeface="Arial" panose="020B0604020202020204" pitchFamily="34" charset="0"/>
                <a:cs typeface="Arial" panose="020B0604020202020204" pitchFamily="34" charset="0"/>
              </a:rPr>
              <a:t>2.1</a:t>
            </a:r>
            <a:endParaRPr lang="en-US" sz="6000" b="1" dirty="0" smtClean="0">
              <a:latin typeface="Arial" panose="020B0604020202020204" pitchFamily="34" charset="0"/>
              <a:cs typeface="Arial" panose="020B0604020202020204" pitchFamily="34" charset="0"/>
            </a:endParaRPr>
          </a:p>
        </p:txBody>
      </p:sp>
      <p:sp>
        <p:nvSpPr>
          <p:cNvPr id="9" name="矩形 8"/>
          <p:cNvSpPr/>
          <p:nvPr/>
        </p:nvSpPr>
        <p:spPr>
          <a:xfrm>
            <a:off x="0" y="6458988"/>
            <a:ext cx="9144000" cy="39901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2000" b="1" dirty="0" smtClean="0">
              <a:cs typeface="Arial" panose="020B0604020202020204" pitchFamily="34" charset="0"/>
            </a:endParaRPr>
          </a:p>
        </p:txBody>
      </p:sp>
      <p:sp>
        <p:nvSpPr>
          <p:cNvPr id="10" name="文本框 9"/>
          <p:cNvSpPr txBox="1"/>
          <p:nvPr/>
        </p:nvSpPr>
        <p:spPr>
          <a:xfrm>
            <a:off x="1760406" y="481205"/>
            <a:ext cx="5675564" cy="769441"/>
          </a:xfrm>
          <a:prstGeom prst="rect">
            <a:avLst/>
          </a:prstGeom>
          <a:noFill/>
        </p:spPr>
        <p:txBody>
          <a:bodyPr wrap="square" rtlCol="0">
            <a:spAutoFit/>
          </a:bodyPr>
          <a:lstStyle/>
          <a:p>
            <a:r>
              <a:rPr lang="en-US" sz="4400" b="1" dirty="0" smtClean="0">
                <a:solidFill>
                  <a:schemeClr val="accent6">
                    <a:lumMod val="75000"/>
                  </a:schemeClr>
                </a:solidFill>
                <a:latin typeface="Arial" panose="020B0604020202020204" pitchFamily="34" charset="0"/>
                <a:cs typeface="Arial" panose="020B0604020202020204" pitchFamily="34" charset="0"/>
              </a:rPr>
              <a:t>Technical Indicators</a:t>
            </a:r>
            <a:endParaRPr lang="en-US" sz="4400" b="1" dirty="0">
              <a:solidFill>
                <a:schemeClr val="accent6">
                  <a:lumMod val="75000"/>
                </a:schemeClr>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4979"/>
          <a:stretch/>
        </p:blipFill>
        <p:spPr>
          <a:xfrm>
            <a:off x="1263498" y="2080501"/>
            <a:ext cx="6617001" cy="4250365"/>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1" y="1262750"/>
                <a:ext cx="9144000" cy="725776"/>
              </a:xfrm>
              <a:prstGeom prst="rect">
                <a:avLst/>
              </a:prstGeom>
              <a:noFill/>
            </p:spPr>
            <p:txBody>
              <a:bodyPr wrap="square" rtlCol="0">
                <a:spAutoFit/>
              </a:bodyPr>
              <a:lstStyle/>
              <a:p>
                <a:pPr algn="ctr" fontAlgn="auto">
                  <a:spcBef>
                    <a:spcPts val="0"/>
                  </a:spcBef>
                  <a:spcAft>
                    <a:spcPts val="0"/>
                  </a:spcAft>
                </a:pPr>
                <a14:m>
                  <m:oMathPara xmlns:m="http://schemas.openxmlformats.org/officeDocument/2006/math">
                    <m:oMathParaPr>
                      <m:jc m:val="center"/>
                    </m:oMathParaPr>
                    <m:oMath xmlns:m="http://schemas.openxmlformats.org/officeDocument/2006/math">
                      <m:r>
                        <a:rPr lang="en-US" sz="2000" b="1" i="1" kern="0" smtClean="0">
                          <a:solidFill>
                            <a:schemeClr val="accent6">
                              <a:lumMod val="75000"/>
                            </a:schemeClr>
                          </a:solidFill>
                          <a:latin typeface="Cambria Math" panose="02040503050406030204" pitchFamily="18" charset="0"/>
                          <a:cs typeface="Arial"/>
                          <a:sym typeface="Arial"/>
                          <a:rtl val="0"/>
                        </a:rPr>
                        <m:t>𝑹𝑺𝑰</m:t>
                      </m:r>
                      <m:r>
                        <a:rPr lang="en-US" sz="2000" b="1" i="1" kern="0" smtClean="0">
                          <a:solidFill>
                            <a:schemeClr val="accent6">
                              <a:lumMod val="75000"/>
                            </a:schemeClr>
                          </a:solidFill>
                          <a:latin typeface="Cambria Math" panose="02040503050406030204" pitchFamily="18" charset="0"/>
                          <a:cs typeface="Arial"/>
                          <a:sym typeface="Arial"/>
                          <a:rtl val="0"/>
                        </a:rPr>
                        <m:t>=</m:t>
                      </m:r>
                      <m:f>
                        <m:fPr>
                          <m:ctrlPr>
                            <a:rPr lang="en-US" sz="2000" b="1" i="1" kern="0" smtClean="0">
                              <a:solidFill>
                                <a:schemeClr val="accent6">
                                  <a:lumMod val="75000"/>
                                </a:schemeClr>
                              </a:solidFill>
                              <a:latin typeface="Cambria Math" panose="02040503050406030204" pitchFamily="18" charset="0"/>
                              <a:cs typeface="Arial"/>
                              <a:sym typeface="Arial"/>
                              <a:rtl val="0"/>
                            </a:rPr>
                          </m:ctrlPr>
                        </m:fPr>
                        <m:num>
                          <m:r>
                            <a:rPr lang="en-US" sz="2000" b="1" i="1" kern="0" smtClean="0">
                              <a:solidFill>
                                <a:schemeClr val="accent6">
                                  <a:lumMod val="75000"/>
                                </a:schemeClr>
                              </a:solidFill>
                              <a:latin typeface="Cambria Math" panose="02040503050406030204" pitchFamily="18" charset="0"/>
                              <a:cs typeface="Arial"/>
                              <a:sym typeface="Arial"/>
                              <a:rtl val="0"/>
                            </a:rPr>
                            <m:t>𝟏𝟎𝟎</m:t>
                          </m:r>
                        </m:num>
                        <m:den>
                          <m:r>
                            <a:rPr lang="en-US" sz="2000" b="1" i="1" kern="0" smtClean="0">
                              <a:solidFill>
                                <a:schemeClr val="accent6">
                                  <a:lumMod val="75000"/>
                                </a:schemeClr>
                              </a:solidFill>
                              <a:latin typeface="Cambria Math" panose="02040503050406030204" pitchFamily="18" charset="0"/>
                              <a:cs typeface="Arial"/>
                              <a:sym typeface="Arial"/>
                              <a:rtl val="0"/>
                            </a:rPr>
                            <m:t>𝟏</m:t>
                          </m:r>
                          <m:r>
                            <a:rPr lang="en-US" sz="2000" b="1" i="1" kern="0" smtClean="0">
                              <a:solidFill>
                                <a:schemeClr val="accent6">
                                  <a:lumMod val="75000"/>
                                </a:schemeClr>
                              </a:solidFill>
                              <a:latin typeface="Cambria Math" panose="02040503050406030204" pitchFamily="18" charset="0"/>
                              <a:cs typeface="Arial"/>
                              <a:sym typeface="Arial"/>
                              <a:rtl val="0"/>
                            </a:rPr>
                            <m:t>+</m:t>
                          </m:r>
                          <m:r>
                            <a:rPr lang="en-US" sz="2000" b="1" i="1" kern="0" smtClean="0">
                              <a:solidFill>
                                <a:schemeClr val="accent6">
                                  <a:lumMod val="75000"/>
                                </a:schemeClr>
                              </a:solidFill>
                              <a:latin typeface="Cambria Math" panose="02040503050406030204" pitchFamily="18" charset="0"/>
                              <a:cs typeface="Arial"/>
                              <a:sym typeface="Arial"/>
                              <a:rtl val="0"/>
                            </a:rPr>
                            <m:t>𝑹𝑺</m:t>
                          </m:r>
                        </m:den>
                      </m:f>
                      <m:r>
                        <a:rPr lang="en-US" sz="2000" b="1" i="1" kern="0" smtClean="0">
                          <a:solidFill>
                            <a:schemeClr val="accent6">
                              <a:lumMod val="75000"/>
                            </a:schemeClr>
                          </a:solidFill>
                          <a:latin typeface="Cambria Math" panose="02040503050406030204" pitchFamily="18" charset="0"/>
                          <a:cs typeface="Arial"/>
                          <a:sym typeface="Arial"/>
                          <a:rtl val="0"/>
                        </a:rPr>
                        <m:t>           </m:t>
                      </m:r>
                      <m:r>
                        <a:rPr lang="en-US" sz="2000" b="1" i="1" kern="0">
                          <a:solidFill>
                            <a:schemeClr val="accent6">
                              <a:lumMod val="75000"/>
                            </a:schemeClr>
                          </a:solidFill>
                          <a:latin typeface="Cambria Math" panose="02040503050406030204" pitchFamily="18" charset="0"/>
                          <a:cs typeface="Arial"/>
                          <a:sym typeface="Arial"/>
                          <a:rtl val="0"/>
                        </a:rPr>
                        <m:t>𝑹𝑺</m:t>
                      </m:r>
                      <m:r>
                        <a:rPr lang="en-US" sz="2000" b="1" i="1" kern="0">
                          <a:solidFill>
                            <a:schemeClr val="accent6">
                              <a:lumMod val="75000"/>
                            </a:schemeClr>
                          </a:solidFill>
                          <a:latin typeface="Cambria Math" panose="02040503050406030204" pitchFamily="18" charset="0"/>
                          <a:cs typeface="Arial"/>
                          <a:sym typeface="Arial"/>
                          <a:rtl val="0"/>
                        </a:rPr>
                        <m:t>=</m:t>
                      </m:r>
                      <m:f>
                        <m:fPr>
                          <m:ctrlPr>
                            <a:rPr lang="en-US" sz="2000" b="1" i="1" kern="0">
                              <a:solidFill>
                                <a:schemeClr val="accent6">
                                  <a:lumMod val="75000"/>
                                </a:schemeClr>
                              </a:solidFill>
                              <a:latin typeface="Cambria Math" panose="02040503050406030204" pitchFamily="18" charset="0"/>
                              <a:cs typeface="Arial"/>
                              <a:sym typeface="Arial"/>
                              <a:rtl val="0"/>
                            </a:rPr>
                          </m:ctrlPr>
                        </m:fPr>
                        <m:num>
                          <m:r>
                            <a:rPr lang="en-US" sz="2000" b="1" i="1" kern="0">
                              <a:solidFill>
                                <a:schemeClr val="accent6">
                                  <a:lumMod val="75000"/>
                                </a:schemeClr>
                              </a:solidFill>
                              <a:latin typeface="Cambria Math" panose="02040503050406030204" pitchFamily="18" charset="0"/>
                              <a:cs typeface="Arial"/>
                              <a:sym typeface="Arial"/>
                              <a:rtl val="0"/>
                            </a:rPr>
                            <m:t>𝑨𝒗𝒆𝒓𝒂𝒈𝒆</m:t>
                          </m:r>
                          <m:r>
                            <a:rPr lang="en-US" sz="2000" b="1" i="1" kern="0">
                              <a:solidFill>
                                <a:schemeClr val="accent6">
                                  <a:lumMod val="75000"/>
                                </a:schemeClr>
                              </a:solidFill>
                              <a:latin typeface="Cambria Math" panose="02040503050406030204" pitchFamily="18" charset="0"/>
                              <a:cs typeface="Arial"/>
                              <a:sym typeface="Arial"/>
                              <a:rtl val="0"/>
                            </a:rPr>
                            <m:t> </m:t>
                          </m:r>
                          <m:r>
                            <a:rPr lang="en-US" sz="2000" b="1" i="1" kern="0">
                              <a:solidFill>
                                <a:schemeClr val="accent6">
                                  <a:lumMod val="75000"/>
                                </a:schemeClr>
                              </a:solidFill>
                              <a:latin typeface="Cambria Math" panose="02040503050406030204" pitchFamily="18" charset="0"/>
                              <a:cs typeface="Arial"/>
                              <a:sym typeface="Arial"/>
                              <a:rtl val="0"/>
                            </a:rPr>
                            <m:t>𝑮𝒂𝒊𝒏</m:t>
                          </m:r>
                        </m:num>
                        <m:den>
                          <m:r>
                            <a:rPr lang="en-US" sz="2000" b="1" i="1" kern="0">
                              <a:solidFill>
                                <a:schemeClr val="accent6">
                                  <a:lumMod val="75000"/>
                                </a:schemeClr>
                              </a:solidFill>
                              <a:latin typeface="Cambria Math" panose="02040503050406030204" pitchFamily="18" charset="0"/>
                              <a:cs typeface="Arial"/>
                              <a:sym typeface="Arial"/>
                              <a:rtl val="0"/>
                            </a:rPr>
                            <m:t>𝑨𝒗𝒆𝒓𝒂𝒈𝒆</m:t>
                          </m:r>
                          <m:r>
                            <a:rPr lang="en-US" sz="2000" b="1" i="1" kern="0">
                              <a:solidFill>
                                <a:schemeClr val="accent6">
                                  <a:lumMod val="75000"/>
                                </a:schemeClr>
                              </a:solidFill>
                              <a:latin typeface="Cambria Math" panose="02040503050406030204" pitchFamily="18" charset="0"/>
                              <a:cs typeface="Arial"/>
                              <a:sym typeface="Arial"/>
                              <a:rtl val="0"/>
                            </a:rPr>
                            <m:t> </m:t>
                          </m:r>
                          <m:r>
                            <a:rPr lang="en-US" sz="2000" b="1" i="1" kern="0">
                              <a:solidFill>
                                <a:schemeClr val="accent6">
                                  <a:lumMod val="75000"/>
                                </a:schemeClr>
                              </a:solidFill>
                              <a:latin typeface="Cambria Math" panose="02040503050406030204" pitchFamily="18" charset="0"/>
                              <a:cs typeface="Arial"/>
                              <a:sym typeface="Arial"/>
                              <a:rtl val="0"/>
                            </a:rPr>
                            <m:t>𝑳𝒐𝒔𝒔</m:t>
                          </m:r>
                        </m:den>
                      </m:f>
                    </m:oMath>
                  </m:oMathPara>
                </a14:m>
                <a:endParaRPr lang="en-US" sz="2000" b="1" kern="0" dirty="0" smtClean="0">
                  <a:solidFill>
                    <a:schemeClr val="accent6">
                      <a:lumMod val="75000"/>
                    </a:schemeClr>
                  </a:solidFill>
                  <a:latin typeface="Arial"/>
                  <a:cs typeface="Arial"/>
                  <a:sym typeface="Arial"/>
                  <a:rtl val="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 y="1262750"/>
                <a:ext cx="9144000" cy="725776"/>
              </a:xfrm>
              <a:prstGeom prst="rect">
                <a:avLst/>
              </a:prstGeom>
              <a:blipFill rotWithShape="0">
                <a:blip r:embed="rId4"/>
                <a:stretch>
                  <a:fillRect/>
                </a:stretch>
              </a:blipFill>
            </p:spPr>
            <p:txBody>
              <a:bodyPr/>
              <a:lstStyle/>
              <a:p>
                <a:r>
                  <a:rPr lang="en-US">
                    <a:noFill/>
                  </a:rPr>
                  <a:t> </a:t>
                </a:r>
              </a:p>
            </p:txBody>
          </p:sp>
        </mc:Fallback>
      </mc:AlternateContent>
      <p:sp>
        <p:nvSpPr>
          <p:cNvPr id="11" name="Shape 50"/>
          <p:cNvSpPr>
            <a:spLocks noGrp="1"/>
          </p:cNvSpPr>
          <p:nvPr>
            <p:ph type="sldNum" sz="quarter" idx="12"/>
          </p:nvPr>
        </p:nvSpPr>
        <p:spPr>
          <a:xfrm>
            <a:off x="7079308" y="6418325"/>
            <a:ext cx="1901825" cy="476250"/>
          </a:xfrm>
          <a:noFill/>
        </p:spPr>
        <p:txBody>
          <a:bodyPr/>
          <a:lstStyle/>
          <a:p>
            <a:r>
              <a:rPr lang="en-US" altLang="zh-TW" sz="2400" b="1" dirty="0" smtClean="0">
                <a:solidFill>
                  <a:schemeClr val="bg1"/>
                </a:solidFill>
              </a:rPr>
              <a:t>11</a:t>
            </a:r>
            <a:endParaRPr lang="en-US" altLang="zh-TW" sz="2400" b="1" dirty="0">
              <a:solidFill>
                <a:schemeClr val="bg1"/>
              </a:solidFill>
            </a:endParaRPr>
          </a:p>
        </p:txBody>
      </p:sp>
    </p:spTree>
    <p:extLst>
      <p:ext uri="{BB962C8B-B14F-4D97-AF65-F5344CB8AC3E}">
        <p14:creationId xmlns:p14="http://schemas.microsoft.com/office/powerpoint/2010/main" val="310958763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84560" y="1"/>
            <a:ext cx="1375846" cy="1170774"/>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latin typeface="Arial" panose="020B0604020202020204" pitchFamily="34" charset="0"/>
              <a:cs typeface="Arial" panose="020B0604020202020204" pitchFamily="34" charset="0"/>
            </a:endParaRPr>
          </a:p>
          <a:p>
            <a:pPr algn="ctr"/>
            <a:r>
              <a:rPr lang="en-US" altLang="zh-CN" sz="6000" b="1" dirty="0" smtClean="0">
                <a:latin typeface="Arial" panose="020B0604020202020204" pitchFamily="34" charset="0"/>
                <a:cs typeface="Arial" panose="020B0604020202020204" pitchFamily="34" charset="0"/>
              </a:rPr>
              <a:t>2.2</a:t>
            </a:r>
            <a:endParaRPr lang="en-US" sz="6000" b="1" dirty="0" smtClean="0">
              <a:latin typeface="Arial" panose="020B0604020202020204" pitchFamily="34" charset="0"/>
              <a:cs typeface="Arial" panose="020B0604020202020204" pitchFamily="34" charset="0"/>
            </a:endParaRPr>
          </a:p>
        </p:txBody>
      </p:sp>
      <p:sp>
        <p:nvSpPr>
          <p:cNvPr id="9" name="矩形 8"/>
          <p:cNvSpPr/>
          <p:nvPr/>
        </p:nvSpPr>
        <p:spPr>
          <a:xfrm>
            <a:off x="0" y="6458988"/>
            <a:ext cx="9144000" cy="39901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2000" b="1" dirty="0" smtClean="0">
              <a:cs typeface="Arial" panose="020B0604020202020204" pitchFamily="34" charset="0"/>
            </a:endParaRPr>
          </a:p>
        </p:txBody>
      </p:sp>
      <p:sp>
        <p:nvSpPr>
          <p:cNvPr id="10" name="文本框 9"/>
          <p:cNvSpPr txBox="1"/>
          <p:nvPr/>
        </p:nvSpPr>
        <p:spPr>
          <a:xfrm>
            <a:off x="1760406" y="481205"/>
            <a:ext cx="5675564" cy="769441"/>
          </a:xfrm>
          <a:prstGeom prst="rect">
            <a:avLst/>
          </a:prstGeom>
          <a:noFill/>
        </p:spPr>
        <p:txBody>
          <a:bodyPr wrap="square" rtlCol="0">
            <a:spAutoFit/>
          </a:bodyPr>
          <a:lstStyle/>
          <a:p>
            <a:r>
              <a:rPr lang="en-US" sz="4400" b="1" dirty="0" smtClean="0">
                <a:solidFill>
                  <a:schemeClr val="accent6">
                    <a:lumMod val="75000"/>
                  </a:schemeClr>
                </a:solidFill>
                <a:latin typeface="Arial" panose="020B0604020202020204" pitchFamily="34" charset="0"/>
                <a:cs typeface="Arial" panose="020B0604020202020204" pitchFamily="34" charset="0"/>
              </a:rPr>
              <a:t>ML Techniques</a:t>
            </a:r>
            <a:endParaRPr lang="en-US" sz="4400" b="1" dirty="0">
              <a:solidFill>
                <a:schemeClr val="accent6">
                  <a:lumMod val="75000"/>
                </a:schemeClr>
              </a:solidFill>
              <a:latin typeface="Arial" panose="020B0604020202020204" pitchFamily="34" charset="0"/>
              <a:cs typeface="Arial" panose="020B0604020202020204" pitchFamily="34" charset="0"/>
            </a:endParaRPr>
          </a:p>
        </p:txBody>
      </p:sp>
      <p:sp>
        <p:nvSpPr>
          <p:cNvPr id="11" name="内容占位符 3"/>
          <p:cNvSpPr>
            <a:spLocks noGrp="1"/>
          </p:cNvSpPr>
          <p:nvPr>
            <p:ph idx="1"/>
          </p:nvPr>
        </p:nvSpPr>
        <p:spPr>
          <a:xfrm>
            <a:off x="628650" y="1825625"/>
            <a:ext cx="7886700" cy="4351338"/>
          </a:xfrm>
        </p:spPr>
        <p:txBody>
          <a:bodyPr>
            <a:normAutofit/>
          </a:bodyPr>
          <a:lstStyle/>
          <a:p>
            <a:pPr>
              <a:lnSpc>
                <a:spcPct val="110000"/>
              </a:lnSpc>
            </a:pPr>
            <a:r>
              <a:rPr lang="en-US" b="1" dirty="0" smtClean="0">
                <a:solidFill>
                  <a:schemeClr val="accent6">
                    <a:lumMod val="75000"/>
                  </a:schemeClr>
                </a:solidFill>
                <a:latin typeface="Arial" panose="020B0604020202020204" pitchFamily="34" charset="0"/>
                <a:cs typeface="Arial" panose="020B0604020202020204" pitchFamily="34" charset="0"/>
              </a:rPr>
              <a:t>Support Vector Machine</a:t>
            </a:r>
          </a:p>
          <a:p>
            <a:pPr>
              <a:lnSpc>
                <a:spcPct val="110000"/>
              </a:lnSpc>
            </a:pPr>
            <a:r>
              <a:rPr lang="en-US" b="1" dirty="0" smtClean="0">
                <a:solidFill>
                  <a:schemeClr val="accent6">
                    <a:lumMod val="75000"/>
                  </a:schemeClr>
                </a:solidFill>
                <a:latin typeface="Arial" panose="020B0604020202020204" pitchFamily="34" charset="0"/>
                <a:cs typeface="Arial" panose="020B0604020202020204" pitchFamily="34" charset="0"/>
              </a:rPr>
              <a:t>k-Nearest Neighbor</a:t>
            </a:r>
          </a:p>
          <a:p>
            <a:pPr>
              <a:lnSpc>
                <a:spcPct val="110000"/>
              </a:lnSpc>
            </a:pPr>
            <a:r>
              <a:rPr lang="en-US" b="1" dirty="0" smtClean="0">
                <a:solidFill>
                  <a:schemeClr val="accent6">
                    <a:lumMod val="75000"/>
                  </a:schemeClr>
                </a:solidFill>
                <a:latin typeface="Arial" panose="020B0604020202020204" pitchFamily="34" charset="0"/>
                <a:cs typeface="Arial" panose="020B0604020202020204" pitchFamily="34" charset="0"/>
              </a:rPr>
              <a:t>Random Forest</a:t>
            </a:r>
          </a:p>
          <a:p>
            <a:pPr>
              <a:lnSpc>
                <a:spcPct val="110000"/>
              </a:lnSpc>
            </a:pPr>
            <a:r>
              <a:rPr lang="en-US" b="1" dirty="0" smtClean="0">
                <a:solidFill>
                  <a:schemeClr val="accent6">
                    <a:lumMod val="75000"/>
                  </a:schemeClr>
                </a:solidFill>
                <a:latin typeface="Arial" panose="020B0604020202020204" pitchFamily="34" charset="0"/>
                <a:cs typeface="Arial" panose="020B0604020202020204" pitchFamily="34" charset="0"/>
              </a:rPr>
              <a:t>Linear Discriminant Analysis</a:t>
            </a:r>
          </a:p>
          <a:p>
            <a:pPr>
              <a:lnSpc>
                <a:spcPct val="110000"/>
              </a:lnSpc>
            </a:pPr>
            <a:r>
              <a:rPr lang="en-US" b="1" dirty="0" smtClean="0">
                <a:solidFill>
                  <a:schemeClr val="accent6">
                    <a:lumMod val="75000"/>
                  </a:schemeClr>
                </a:solidFill>
                <a:latin typeface="Arial" panose="020B0604020202020204" pitchFamily="34" charset="0"/>
                <a:cs typeface="Arial" panose="020B0604020202020204" pitchFamily="34" charset="0"/>
              </a:rPr>
              <a:t>Quadratic Discriminant Analysis</a:t>
            </a:r>
          </a:p>
        </p:txBody>
      </p:sp>
      <p:sp>
        <p:nvSpPr>
          <p:cNvPr id="8" name="Shape 50"/>
          <p:cNvSpPr>
            <a:spLocks noGrp="1"/>
          </p:cNvSpPr>
          <p:nvPr>
            <p:ph type="sldNum" sz="quarter" idx="12"/>
          </p:nvPr>
        </p:nvSpPr>
        <p:spPr>
          <a:xfrm>
            <a:off x="7079308" y="6418325"/>
            <a:ext cx="1901825" cy="476250"/>
          </a:xfrm>
          <a:noFill/>
        </p:spPr>
        <p:txBody>
          <a:bodyPr/>
          <a:lstStyle/>
          <a:p>
            <a:r>
              <a:rPr lang="en-US" altLang="zh-TW" sz="2400" b="1" dirty="0" smtClean="0">
                <a:solidFill>
                  <a:schemeClr val="bg1"/>
                </a:solidFill>
              </a:rPr>
              <a:t>12</a:t>
            </a:r>
            <a:endParaRPr lang="en-US" altLang="zh-TW" sz="2400" b="1" dirty="0">
              <a:solidFill>
                <a:schemeClr val="bg1"/>
              </a:solidFill>
            </a:endParaRPr>
          </a:p>
        </p:txBody>
      </p:sp>
    </p:spTree>
    <p:extLst>
      <p:ext uri="{BB962C8B-B14F-4D97-AF65-F5344CB8AC3E}">
        <p14:creationId xmlns:p14="http://schemas.microsoft.com/office/powerpoint/2010/main" val="200031531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84560" y="1"/>
            <a:ext cx="1375846" cy="1170774"/>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latin typeface="Arial" panose="020B0604020202020204" pitchFamily="34" charset="0"/>
              <a:cs typeface="Arial" panose="020B0604020202020204" pitchFamily="34" charset="0"/>
            </a:endParaRPr>
          </a:p>
          <a:p>
            <a:pPr algn="ctr"/>
            <a:r>
              <a:rPr lang="en-US" altLang="zh-CN" sz="6000" b="1" dirty="0" smtClean="0">
                <a:latin typeface="Arial" panose="020B0604020202020204" pitchFamily="34" charset="0"/>
                <a:cs typeface="Arial" panose="020B0604020202020204" pitchFamily="34" charset="0"/>
              </a:rPr>
              <a:t>2.2</a:t>
            </a:r>
            <a:endParaRPr lang="en-US" sz="6000" b="1" dirty="0" smtClean="0">
              <a:latin typeface="Arial" panose="020B0604020202020204" pitchFamily="34" charset="0"/>
              <a:cs typeface="Arial" panose="020B0604020202020204" pitchFamily="34" charset="0"/>
            </a:endParaRPr>
          </a:p>
        </p:txBody>
      </p:sp>
      <p:sp>
        <p:nvSpPr>
          <p:cNvPr id="9" name="矩形 8"/>
          <p:cNvSpPr/>
          <p:nvPr/>
        </p:nvSpPr>
        <p:spPr>
          <a:xfrm>
            <a:off x="0" y="6458988"/>
            <a:ext cx="9144000" cy="39901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2000" b="1" dirty="0" smtClean="0">
              <a:cs typeface="Arial" panose="020B0604020202020204" pitchFamily="34" charset="0"/>
            </a:endParaRPr>
          </a:p>
        </p:txBody>
      </p:sp>
      <p:sp>
        <p:nvSpPr>
          <p:cNvPr id="10" name="文本框 9"/>
          <p:cNvSpPr txBox="1"/>
          <p:nvPr/>
        </p:nvSpPr>
        <p:spPr>
          <a:xfrm>
            <a:off x="1760406" y="481205"/>
            <a:ext cx="5675564" cy="769441"/>
          </a:xfrm>
          <a:prstGeom prst="rect">
            <a:avLst/>
          </a:prstGeom>
          <a:noFill/>
        </p:spPr>
        <p:txBody>
          <a:bodyPr wrap="square" rtlCol="0">
            <a:spAutoFit/>
          </a:bodyPr>
          <a:lstStyle/>
          <a:p>
            <a:r>
              <a:rPr lang="en-US" sz="4400" b="1" dirty="0" smtClean="0">
                <a:solidFill>
                  <a:schemeClr val="accent6">
                    <a:lumMod val="75000"/>
                  </a:schemeClr>
                </a:solidFill>
                <a:latin typeface="Arial" panose="020B0604020202020204" pitchFamily="34" charset="0"/>
                <a:cs typeface="Arial" panose="020B0604020202020204" pitchFamily="34" charset="0"/>
              </a:rPr>
              <a:t>ML Techniques</a:t>
            </a:r>
            <a:endParaRPr lang="en-US" sz="4400" b="1" dirty="0">
              <a:solidFill>
                <a:schemeClr val="accent6">
                  <a:lumMod val="75000"/>
                </a:schemeClr>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2127" y="2042040"/>
            <a:ext cx="6299746" cy="2773920"/>
          </a:xfrm>
          <a:prstGeom prst="rect">
            <a:avLst/>
          </a:prstGeom>
        </p:spPr>
      </p:pic>
      <p:sp>
        <p:nvSpPr>
          <p:cNvPr id="8" name="TextBox 7"/>
          <p:cNvSpPr txBox="1"/>
          <p:nvPr/>
        </p:nvSpPr>
        <p:spPr>
          <a:xfrm>
            <a:off x="1786629" y="5037309"/>
            <a:ext cx="5623118" cy="400110"/>
          </a:xfrm>
          <a:prstGeom prst="rect">
            <a:avLst/>
          </a:prstGeom>
          <a:noFill/>
        </p:spPr>
        <p:txBody>
          <a:bodyPr wrap="square" rtlCol="0">
            <a:spAutoFit/>
          </a:bodyPr>
          <a:lstStyle/>
          <a:p>
            <a:pPr algn="ctr"/>
            <a:r>
              <a:rPr lang="en-US" sz="2000" b="1" i="1" dirty="0" smtClean="0">
                <a:solidFill>
                  <a:schemeClr val="accent6">
                    <a:lumMod val="75000"/>
                  </a:schemeClr>
                </a:solidFill>
              </a:rPr>
              <a:t>SVM: Soft Margin Classification</a:t>
            </a:r>
            <a:endParaRPr lang="en-US" sz="1200" b="1" i="1" dirty="0">
              <a:solidFill>
                <a:schemeClr val="accent6">
                  <a:lumMod val="75000"/>
                </a:schemeClr>
              </a:solidFill>
            </a:endParaRPr>
          </a:p>
        </p:txBody>
      </p:sp>
      <p:sp>
        <p:nvSpPr>
          <p:cNvPr id="11" name="Shape 50"/>
          <p:cNvSpPr>
            <a:spLocks noGrp="1"/>
          </p:cNvSpPr>
          <p:nvPr>
            <p:ph type="sldNum" sz="quarter" idx="12"/>
          </p:nvPr>
        </p:nvSpPr>
        <p:spPr>
          <a:xfrm>
            <a:off x="7079308" y="6418325"/>
            <a:ext cx="1901825" cy="476250"/>
          </a:xfrm>
          <a:noFill/>
        </p:spPr>
        <p:txBody>
          <a:bodyPr/>
          <a:lstStyle/>
          <a:p>
            <a:r>
              <a:rPr lang="en-US" altLang="zh-TW" sz="2400" b="1" dirty="0" smtClean="0">
                <a:solidFill>
                  <a:schemeClr val="bg1"/>
                </a:solidFill>
              </a:rPr>
              <a:t>13</a:t>
            </a:r>
            <a:endParaRPr lang="en-US" altLang="zh-TW" sz="2400" b="1" dirty="0">
              <a:solidFill>
                <a:schemeClr val="bg1"/>
              </a:solidFill>
            </a:endParaRPr>
          </a:p>
        </p:txBody>
      </p:sp>
    </p:spTree>
    <p:extLst>
      <p:ext uri="{BB962C8B-B14F-4D97-AF65-F5344CB8AC3E}">
        <p14:creationId xmlns:p14="http://schemas.microsoft.com/office/powerpoint/2010/main" val="109551687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84560" y="1"/>
            <a:ext cx="1375846" cy="1170774"/>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latin typeface="Arial" panose="020B0604020202020204" pitchFamily="34" charset="0"/>
              <a:cs typeface="Arial" panose="020B0604020202020204" pitchFamily="34" charset="0"/>
            </a:endParaRPr>
          </a:p>
          <a:p>
            <a:pPr algn="ctr"/>
            <a:r>
              <a:rPr lang="en-US" altLang="zh-CN" sz="6000" b="1" dirty="0" smtClean="0">
                <a:latin typeface="Arial" panose="020B0604020202020204" pitchFamily="34" charset="0"/>
                <a:cs typeface="Arial" panose="020B0604020202020204" pitchFamily="34" charset="0"/>
              </a:rPr>
              <a:t>2.2</a:t>
            </a:r>
            <a:endParaRPr lang="en-US" sz="6000" b="1" dirty="0" smtClean="0">
              <a:latin typeface="Arial" panose="020B0604020202020204" pitchFamily="34" charset="0"/>
              <a:cs typeface="Arial" panose="020B0604020202020204" pitchFamily="34" charset="0"/>
            </a:endParaRPr>
          </a:p>
        </p:txBody>
      </p:sp>
      <p:sp>
        <p:nvSpPr>
          <p:cNvPr id="9" name="矩形 8"/>
          <p:cNvSpPr/>
          <p:nvPr/>
        </p:nvSpPr>
        <p:spPr>
          <a:xfrm>
            <a:off x="0" y="6458988"/>
            <a:ext cx="9144000" cy="39901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2000" b="1" dirty="0" smtClean="0">
              <a:cs typeface="Arial" panose="020B0604020202020204" pitchFamily="34" charset="0"/>
            </a:endParaRPr>
          </a:p>
        </p:txBody>
      </p:sp>
      <p:sp>
        <p:nvSpPr>
          <p:cNvPr id="10" name="文本框 9"/>
          <p:cNvSpPr txBox="1"/>
          <p:nvPr/>
        </p:nvSpPr>
        <p:spPr>
          <a:xfrm>
            <a:off x="1760406" y="481205"/>
            <a:ext cx="5675564" cy="769441"/>
          </a:xfrm>
          <a:prstGeom prst="rect">
            <a:avLst/>
          </a:prstGeom>
          <a:noFill/>
        </p:spPr>
        <p:txBody>
          <a:bodyPr wrap="square" rtlCol="0">
            <a:spAutoFit/>
          </a:bodyPr>
          <a:lstStyle/>
          <a:p>
            <a:r>
              <a:rPr lang="en-US" sz="4400" b="1" dirty="0" smtClean="0">
                <a:solidFill>
                  <a:schemeClr val="accent6">
                    <a:lumMod val="75000"/>
                  </a:schemeClr>
                </a:solidFill>
                <a:latin typeface="Arial" panose="020B0604020202020204" pitchFamily="34" charset="0"/>
                <a:cs typeface="Arial" panose="020B0604020202020204" pitchFamily="34" charset="0"/>
              </a:rPr>
              <a:t>ML Techniques</a:t>
            </a:r>
            <a:endParaRPr lang="en-US" sz="4400" b="1" dirty="0">
              <a:solidFill>
                <a:schemeClr val="accent6">
                  <a:lumMod val="75000"/>
                </a:schemeClr>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699" y="1651979"/>
            <a:ext cx="7749562" cy="3502898"/>
          </a:xfrm>
          <a:prstGeom prst="rect">
            <a:avLst/>
          </a:prstGeom>
        </p:spPr>
      </p:pic>
      <p:sp>
        <p:nvSpPr>
          <p:cNvPr id="8" name="TextBox 7"/>
          <p:cNvSpPr txBox="1"/>
          <p:nvPr/>
        </p:nvSpPr>
        <p:spPr>
          <a:xfrm>
            <a:off x="1786629" y="5235971"/>
            <a:ext cx="5623118" cy="400110"/>
          </a:xfrm>
          <a:prstGeom prst="rect">
            <a:avLst/>
          </a:prstGeom>
          <a:noFill/>
        </p:spPr>
        <p:txBody>
          <a:bodyPr wrap="square" rtlCol="0">
            <a:spAutoFit/>
          </a:bodyPr>
          <a:lstStyle/>
          <a:p>
            <a:pPr algn="ctr"/>
            <a:r>
              <a:rPr lang="en-US" sz="2000" b="1" i="1" dirty="0" smtClean="0">
                <a:solidFill>
                  <a:schemeClr val="accent6">
                    <a:lumMod val="75000"/>
                  </a:schemeClr>
                </a:solidFill>
              </a:rPr>
              <a:t>SVM: Kernel Function</a:t>
            </a:r>
            <a:endParaRPr lang="en-US" sz="1200" b="1" i="1" dirty="0">
              <a:solidFill>
                <a:schemeClr val="accent6">
                  <a:lumMod val="75000"/>
                </a:schemeClr>
              </a:solidFill>
            </a:endParaRPr>
          </a:p>
        </p:txBody>
      </p:sp>
      <p:sp>
        <p:nvSpPr>
          <p:cNvPr id="11" name="Shape 50"/>
          <p:cNvSpPr>
            <a:spLocks noGrp="1"/>
          </p:cNvSpPr>
          <p:nvPr>
            <p:ph type="sldNum" sz="quarter" idx="12"/>
          </p:nvPr>
        </p:nvSpPr>
        <p:spPr>
          <a:xfrm>
            <a:off x="7079308" y="6418325"/>
            <a:ext cx="1901825" cy="476250"/>
          </a:xfrm>
          <a:noFill/>
        </p:spPr>
        <p:txBody>
          <a:bodyPr/>
          <a:lstStyle/>
          <a:p>
            <a:r>
              <a:rPr lang="en-US" altLang="zh-TW" sz="2400" b="1" dirty="0" smtClean="0">
                <a:solidFill>
                  <a:schemeClr val="bg1"/>
                </a:solidFill>
              </a:rPr>
              <a:t>14</a:t>
            </a:r>
            <a:endParaRPr lang="en-US" altLang="zh-TW" sz="2400" b="1" dirty="0">
              <a:solidFill>
                <a:schemeClr val="bg1"/>
              </a:solidFill>
            </a:endParaRPr>
          </a:p>
        </p:txBody>
      </p:sp>
    </p:spTree>
    <p:extLst>
      <p:ext uri="{BB962C8B-B14F-4D97-AF65-F5344CB8AC3E}">
        <p14:creationId xmlns:p14="http://schemas.microsoft.com/office/powerpoint/2010/main" val="752230967"/>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84560" y="1"/>
            <a:ext cx="1170775" cy="1170774"/>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cs typeface="Arial" panose="020B0604020202020204" pitchFamily="34" charset="0"/>
            </a:endParaRPr>
          </a:p>
          <a:p>
            <a:pPr algn="ctr"/>
            <a:r>
              <a:rPr lang="en-US" sz="6000" b="1" dirty="0" smtClean="0">
                <a:latin typeface="Arial" panose="020B0604020202020204" pitchFamily="34" charset="0"/>
                <a:cs typeface="Arial" panose="020B0604020202020204" pitchFamily="34" charset="0"/>
              </a:rPr>
              <a:t>3</a:t>
            </a:r>
          </a:p>
        </p:txBody>
      </p:sp>
      <p:sp>
        <p:nvSpPr>
          <p:cNvPr id="15" name="文本框 14"/>
          <p:cNvSpPr txBox="1"/>
          <p:nvPr/>
        </p:nvSpPr>
        <p:spPr>
          <a:xfrm>
            <a:off x="1555335" y="477672"/>
            <a:ext cx="5091125" cy="769441"/>
          </a:xfrm>
          <a:prstGeom prst="rect">
            <a:avLst/>
          </a:prstGeom>
          <a:noFill/>
        </p:spPr>
        <p:txBody>
          <a:bodyPr wrap="square" rtlCol="0">
            <a:spAutoFit/>
          </a:bodyPr>
          <a:lstStyle/>
          <a:p>
            <a:r>
              <a:rPr lang="en-US" sz="4400" b="1" dirty="0" smtClean="0">
                <a:solidFill>
                  <a:schemeClr val="accent6">
                    <a:lumMod val="75000"/>
                  </a:schemeClr>
                </a:solidFill>
                <a:latin typeface="Arial" panose="020B0604020202020204" pitchFamily="34" charset="0"/>
                <a:cs typeface="Arial" panose="020B0604020202020204" pitchFamily="34" charset="0"/>
              </a:rPr>
              <a:t>Progress</a:t>
            </a:r>
            <a:endParaRPr lang="en-US" sz="4400" b="1" dirty="0">
              <a:solidFill>
                <a:schemeClr val="accent6">
                  <a:lumMod val="75000"/>
                </a:schemeClr>
              </a:solidFill>
              <a:latin typeface="Arial" panose="020B0604020202020204" pitchFamily="34" charset="0"/>
              <a:cs typeface="Arial" panose="020B0604020202020204" pitchFamily="34" charset="0"/>
            </a:endParaRPr>
          </a:p>
        </p:txBody>
      </p:sp>
      <p:sp>
        <p:nvSpPr>
          <p:cNvPr id="74" name="矩形 73"/>
          <p:cNvSpPr/>
          <p:nvPr/>
        </p:nvSpPr>
        <p:spPr>
          <a:xfrm>
            <a:off x="0" y="6458988"/>
            <a:ext cx="9144000" cy="39901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2000" b="1" dirty="0" smtClean="0">
              <a:cs typeface="Arial" panose="020B0604020202020204" pitchFamily="34" charset="0"/>
            </a:endParaRPr>
          </a:p>
        </p:txBody>
      </p:sp>
      <p:graphicFrame>
        <p:nvGraphicFramePr>
          <p:cNvPr id="10" name="Group 68"/>
          <p:cNvGraphicFramePr>
            <a:graphicFrameLocks/>
          </p:cNvGraphicFramePr>
          <p:nvPr>
            <p:extLst>
              <p:ext uri="{D42A27DB-BD31-4B8C-83A1-F6EECF244321}">
                <p14:modId xmlns:p14="http://schemas.microsoft.com/office/powerpoint/2010/main" val="3881232266"/>
              </p:ext>
            </p:extLst>
          </p:nvPr>
        </p:nvGraphicFramePr>
        <p:xfrm>
          <a:off x="170873" y="1821873"/>
          <a:ext cx="8756072" cy="4191000"/>
        </p:xfrm>
        <a:graphic>
          <a:graphicData uri="http://schemas.openxmlformats.org/drawingml/2006/table">
            <a:tbl>
              <a:tblPr firstRow="1" firstCol="1" bandCol="1">
                <a:tableStyleId>{93296810-A885-4BE3-A3E7-6D5BEEA58F35}</a:tableStyleId>
              </a:tblPr>
              <a:tblGrid>
                <a:gridCol w="1368500"/>
                <a:gridCol w="1515650"/>
                <a:gridCol w="1406141"/>
                <a:gridCol w="1704109"/>
                <a:gridCol w="1319630"/>
                <a:gridCol w="1442042"/>
              </a:tblGrid>
              <a:tr h="1397000">
                <a:tc>
                  <a:txBody>
                    <a:bodyPr/>
                    <a:lstStyle>
                      <a:lvl1pPr>
                        <a:spcBef>
                          <a:spcPct val="20000"/>
                        </a:spcBef>
                        <a:buClr>
                          <a:schemeClr val="hlink"/>
                        </a:buClr>
                        <a:buFont typeface="Wingdings" panose="05000000000000000000" pitchFamily="2" charset="2"/>
                        <a:defRPr kumimoji="1" sz="28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1pPr>
                      <a:lvl2pPr>
                        <a:spcBef>
                          <a:spcPct val="20000"/>
                        </a:spcBef>
                        <a:buClr>
                          <a:schemeClr val="accent2"/>
                        </a:buClr>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2pPr>
                      <a:lvl3pPr>
                        <a:spcBef>
                          <a:spcPct val="20000"/>
                        </a:spcBef>
                        <a:buClr>
                          <a:schemeClr val="hlink"/>
                        </a:buClr>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3pPr>
                      <a:lvl4pPr>
                        <a:spcBef>
                          <a:spcPct val="20000"/>
                        </a:spcBef>
                        <a:buClr>
                          <a:schemeClr val="accent2"/>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4pPr>
                      <a:lvl5pPr>
                        <a:spcBef>
                          <a:spcPct val="20000"/>
                        </a:spcBef>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5pPr>
                      <a:lvl6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6pPr>
                      <a:lvl7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7pPr>
                      <a:lvl8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8pPr>
                      <a:lvl9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HK" sz="1800" u="none" strike="noStrike" cap="none" normalizeH="0" baseline="0" dirty="0" smtClean="0">
                          <a:ln>
                            <a:noFill/>
                          </a:ln>
                          <a:solidFill>
                            <a:schemeClr val="accent6">
                              <a:lumMod val="50000"/>
                            </a:schemeClr>
                          </a:solidFill>
                          <a:effectLst/>
                        </a:rPr>
                        <a:t>Task</a:t>
                      </a:r>
                      <a:endParaRPr kumimoji="1" lang="en-US" altLang="zh-TW" sz="1800" b="1" i="0" u="none" strike="noStrike" cap="none" normalizeH="0" baseline="0" dirty="0" smtClean="0">
                        <a:ln>
                          <a:noFill/>
                        </a:ln>
                        <a:solidFill>
                          <a:schemeClr val="accent6">
                            <a:lumMod val="50000"/>
                          </a:schemeClr>
                        </a:solidFill>
                        <a:effectLst/>
                        <a:latin typeface="Arial" panose="020B0604020202020204" pitchFamily="34" charset="0"/>
                        <a:ea typeface="新細明體" pitchFamily="18" charset="-120"/>
                      </a:endParaRPr>
                    </a:p>
                  </a:txBody>
                  <a:tcPr horzOverflow="overflow"/>
                </a:tc>
                <a:tc>
                  <a:txBody>
                    <a:bodyPr/>
                    <a:lstStyle>
                      <a:lvl1pPr>
                        <a:spcBef>
                          <a:spcPct val="20000"/>
                        </a:spcBef>
                        <a:buClr>
                          <a:schemeClr val="hlink"/>
                        </a:buClr>
                        <a:buFont typeface="Wingdings" panose="05000000000000000000" pitchFamily="2" charset="2"/>
                        <a:defRPr kumimoji="1" sz="28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1pPr>
                      <a:lvl2pPr>
                        <a:spcBef>
                          <a:spcPct val="20000"/>
                        </a:spcBef>
                        <a:buClr>
                          <a:schemeClr val="accent2"/>
                        </a:buClr>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2pPr>
                      <a:lvl3pPr>
                        <a:spcBef>
                          <a:spcPct val="20000"/>
                        </a:spcBef>
                        <a:buClr>
                          <a:schemeClr val="hlink"/>
                        </a:buClr>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3pPr>
                      <a:lvl4pPr>
                        <a:spcBef>
                          <a:spcPct val="20000"/>
                        </a:spcBef>
                        <a:buClr>
                          <a:schemeClr val="accent2"/>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4pPr>
                      <a:lvl5pPr>
                        <a:spcBef>
                          <a:spcPct val="20000"/>
                        </a:spcBef>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5pPr>
                      <a:lvl6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6pPr>
                      <a:lvl7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7pPr>
                      <a:lvl8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8pPr>
                      <a:lvl9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HK" sz="1800" u="none" strike="noStrike" cap="none" normalizeH="0" baseline="0" dirty="0" smtClean="0">
                          <a:ln>
                            <a:noFill/>
                          </a:ln>
                          <a:solidFill>
                            <a:schemeClr val="accent6">
                              <a:lumMod val="50000"/>
                            </a:schemeClr>
                          </a:solidFill>
                          <a:effectLst/>
                        </a:rPr>
                        <a:t>Data Accessing</a:t>
                      </a:r>
                      <a:endParaRPr kumimoji="1" lang="en-US" altLang="zh-TW" sz="1800" b="1" i="0" u="none" strike="noStrike" cap="none" normalizeH="0" baseline="0" dirty="0" smtClean="0">
                        <a:ln>
                          <a:noFill/>
                        </a:ln>
                        <a:solidFill>
                          <a:schemeClr val="accent6">
                            <a:lumMod val="50000"/>
                          </a:schemeClr>
                        </a:solidFill>
                        <a:effectLst/>
                        <a:latin typeface="Arial" panose="020B0604020202020204" pitchFamily="34" charset="0"/>
                        <a:ea typeface="新細明體" pitchFamily="18" charset="-120"/>
                      </a:endParaRPr>
                    </a:p>
                  </a:txBody>
                  <a:tcPr horzOverflow="overflow"/>
                </a:tc>
                <a:tc>
                  <a:txBody>
                    <a:bodyPr/>
                    <a:lstStyle>
                      <a:lvl1pPr>
                        <a:spcBef>
                          <a:spcPct val="20000"/>
                        </a:spcBef>
                        <a:buClr>
                          <a:schemeClr val="hlink"/>
                        </a:buClr>
                        <a:buFont typeface="Wingdings" panose="05000000000000000000" pitchFamily="2" charset="2"/>
                        <a:defRPr kumimoji="1" sz="28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1pPr>
                      <a:lvl2pPr>
                        <a:spcBef>
                          <a:spcPct val="20000"/>
                        </a:spcBef>
                        <a:buClr>
                          <a:schemeClr val="accent2"/>
                        </a:buClr>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2pPr>
                      <a:lvl3pPr>
                        <a:spcBef>
                          <a:spcPct val="20000"/>
                        </a:spcBef>
                        <a:buClr>
                          <a:schemeClr val="hlink"/>
                        </a:buClr>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3pPr>
                      <a:lvl4pPr>
                        <a:spcBef>
                          <a:spcPct val="20000"/>
                        </a:spcBef>
                        <a:buClr>
                          <a:schemeClr val="accent2"/>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4pPr>
                      <a:lvl5pPr>
                        <a:spcBef>
                          <a:spcPct val="20000"/>
                        </a:spcBef>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5pPr>
                      <a:lvl6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6pPr>
                      <a:lvl7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7pPr>
                      <a:lvl8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8pPr>
                      <a:lvl9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HK" sz="1800" u="none" strike="noStrike" cap="none" normalizeH="0" baseline="0" dirty="0" smtClean="0">
                          <a:ln>
                            <a:noFill/>
                          </a:ln>
                          <a:solidFill>
                            <a:schemeClr val="accent6">
                              <a:lumMod val="50000"/>
                            </a:schemeClr>
                          </a:solidFill>
                          <a:effectLst/>
                        </a:rPr>
                        <a:t>Data Analyzing</a:t>
                      </a:r>
                      <a:endParaRPr kumimoji="1" lang="en-US" altLang="zh-TW" sz="1800" b="1" i="0" u="none" strike="noStrike" cap="none" normalizeH="0" baseline="0" dirty="0" smtClean="0">
                        <a:ln>
                          <a:noFill/>
                        </a:ln>
                        <a:solidFill>
                          <a:schemeClr val="accent6">
                            <a:lumMod val="50000"/>
                          </a:schemeClr>
                        </a:solidFill>
                        <a:effectLst/>
                        <a:latin typeface="Arial" panose="020B0604020202020204" pitchFamily="34" charset="0"/>
                        <a:ea typeface="新細明體" pitchFamily="18" charset="-120"/>
                      </a:endParaRPr>
                    </a:p>
                  </a:txBody>
                  <a:tcPr horzOverflow="overflow"/>
                </a:tc>
                <a:tc>
                  <a:txBody>
                    <a:bodyPr/>
                    <a:lstStyle>
                      <a:lvl1pPr>
                        <a:spcBef>
                          <a:spcPct val="20000"/>
                        </a:spcBef>
                        <a:buClr>
                          <a:schemeClr val="hlink"/>
                        </a:buClr>
                        <a:buFont typeface="Wingdings" panose="05000000000000000000" pitchFamily="2" charset="2"/>
                        <a:defRPr kumimoji="1" sz="28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1pPr>
                      <a:lvl2pPr>
                        <a:spcBef>
                          <a:spcPct val="20000"/>
                        </a:spcBef>
                        <a:buClr>
                          <a:schemeClr val="accent2"/>
                        </a:buClr>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2pPr>
                      <a:lvl3pPr>
                        <a:spcBef>
                          <a:spcPct val="20000"/>
                        </a:spcBef>
                        <a:buClr>
                          <a:schemeClr val="hlink"/>
                        </a:buClr>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3pPr>
                      <a:lvl4pPr>
                        <a:spcBef>
                          <a:spcPct val="20000"/>
                        </a:spcBef>
                        <a:buClr>
                          <a:schemeClr val="accent2"/>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4pPr>
                      <a:lvl5pPr>
                        <a:spcBef>
                          <a:spcPct val="20000"/>
                        </a:spcBef>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5pPr>
                      <a:lvl6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6pPr>
                      <a:lvl7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7pPr>
                      <a:lvl8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8pPr>
                      <a:lvl9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HK" sz="1800" u="none" strike="noStrike" cap="none" normalizeH="0" baseline="0" dirty="0" smtClean="0">
                          <a:ln>
                            <a:noFill/>
                          </a:ln>
                          <a:solidFill>
                            <a:schemeClr val="accent6">
                              <a:lumMod val="50000"/>
                            </a:schemeClr>
                          </a:solidFill>
                          <a:effectLst/>
                        </a:rPr>
                        <a:t>Feature Generation</a:t>
                      </a:r>
                      <a:endParaRPr kumimoji="1" lang="en-US" altLang="zh-TW" sz="1800" b="1" i="0" u="none" strike="noStrike" cap="none" normalizeH="0" baseline="0" dirty="0" smtClean="0">
                        <a:ln>
                          <a:noFill/>
                        </a:ln>
                        <a:solidFill>
                          <a:schemeClr val="accent6">
                            <a:lumMod val="50000"/>
                          </a:schemeClr>
                        </a:solidFill>
                        <a:effectLst/>
                        <a:latin typeface="Arial" panose="020B0604020202020204" pitchFamily="34" charset="0"/>
                        <a:ea typeface="新細明體" pitchFamily="18" charset="-120"/>
                      </a:endParaRPr>
                    </a:p>
                  </a:txBody>
                  <a:tcPr horzOverflow="overflow"/>
                </a:tc>
                <a:tc>
                  <a:txBody>
                    <a:bodyPr/>
                    <a:lstStyle>
                      <a:lvl1pPr>
                        <a:spcBef>
                          <a:spcPct val="20000"/>
                        </a:spcBef>
                        <a:buClr>
                          <a:schemeClr val="hlink"/>
                        </a:buClr>
                        <a:buFont typeface="Wingdings" panose="05000000000000000000" pitchFamily="2" charset="2"/>
                        <a:defRPr kumimoji="1" sz="28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1pPr>
                      <a:lvl2pPr>
                        <a:spcBef>
                          <a:spcPct val="20000"/>
                        </a:spcBef>
                        <a:buClr>
                          <a:schemeClr val="accent2"/>
                        </a:buClr>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2pPr>
                      <a:lvl3pPr>
                        <a:spcBef>
                          <a:spcPct val="20000"/>
                        </a:spcBef>
                        <a:buClr>
                          <a:schemeClr val="hlink"/>
                        </a:buClr>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3pPr>
                      <a:lvl4pPr>
                        <a:spcBef>
                          <a:spcPct val="20000"/>
                        </a:spcBef>
                        <a:buClr>
                          <a:schemeClr val="accent2"/>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4pPr>
                      <a:lvl5pPr>
                        <a:spcBef>
                          <a:spcPct val="20000"/>
                        </a:spcBef>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5pPr>
                      <a:lvl6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6pPr>
                      <a:lvl7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7pPr>
                      <a:lvl8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8pPr>
                      <a:lvl9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HK" sz="1800" u="none" strike="noStrike" cap="none" normalizeH="0" baseline="0" dirty="0" smtClean="0">
                          <a:ln>
                            <a:noFill/>
                          </a:ln>
                          <a:solidFill>
                            <a:schemeClr val="accent6">
                              <a:lumMod val="50000"/>
                            </a:schemeClr>
                          </a:solidFill>
                          <a:effectLst/>
                        </a:rPr>
                        <a:t>Model Selection</a:t>
                      </a:r>
                      <a:endParaRPr kumimoji="1" lang="en-US" altLang="zh-TW" sz="1800" b="1" i="0" u="none" strike="noStrike" cap="none" normalizeH="0" baseline="0" dirty="0" smtClean="0">
                        <a:ln>
                          <a:noFill/>
                        </a:ln>
                        <a:solidFill>
                          <a:schemeClr val="accent6">
                            <a:lumMod val="50000"/>
                          </a:schemeClr>
                        </a:solidFill>
                        <a:effectLst/>
                        <a:latin typeface="Arial" panose="020B0604020202020204" pitchFamily="34" charset="0"/>
                        <a:ea typeface="新細明體" pitchFamily="18" charset="-120"/>
                      </a:endParaRPr>
                    </a:p>
                  </a:txBody>
                  <a:tcPr horzOverflow="overflow"/>
                </a:tc>
                <a:tc>
                  <a:txBody>
                    <a:bodyPr/>
                    <a:lstStyle>
                      <a:lvl1pPr>
                        <a:spcBef>
                          <a:spcPct val="20000"/>
                        </a:spcBef>
                        <a:buClr>
                          <a:schemeClr val="hlink"/>
                        </a:buClr>
                        <a:buFont typeface="Wingdings" panose="05000000000000000000" pitchFamily="2" charset="2"/>
                        <a:defRPr kumimoji="1" sz="28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1pPr>
                      <a:lvl2pPr>
                        <a:spcBef>
                          <a:spcPct val="20000"/>
                        </a:spcBef>
                        <a:buClr>
                          <a:schemeClr val="accent2"/>
                        </a:buClr>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2pPr>
                      <a:lvl3pPr>
                        <a:spcBef>
                          <a:spcPct val="20000"/>
                        </a:spcBef>
                        <a:buClr>
                          <a:schemeClr val="hlink"/>
                        </a:buClr>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3pPr>
                      <a:lvl4pPr>
                        <a:spcBef>
                          <a:spcPct val="20000"/>
                        </a:spcBef>
                        <a:buClr>
                          <a:schemeClr val="accent2"/>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4pPr>
                      <a:lvl5pPr>
                        <a:spcBef>
                          <a:spcPct val="20000"/>
                        </a:spcBef>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5pPr>
                      <a:lvl6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6pPr>
                      <a:lvl7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7pPr>
                      <a:lvl8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8pPr>
                      <a:lvl9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TW" sz="1800" u="none" strike="noStrike" cap="none" normalizeH="0" baseline="0" dirty="0" smtClean="0">
                          <a:ln>
                            <a:noFill/>
                          </a:ln>
                          <a:solidFill>
                            <a:schemeClr val="accent6">
                              <a:lumMod val="50000"/>
                            </a:schemeClr>
                          </a:solidFill>
                          <a:effectLst/>
                        </a:rPr>
                        <a:t>Results Evaluation</a:t>
                      </a:r>
                      <a:endParaRPr kumimoji="1" lang="en-US" altLang="zh-TW" sz="1800" b="1" i="0" u="none" strike="noStrike" cap="none" normalizeH="0" baseline="0" dirty="0" smtClean="0">
                        <a:ln>
                          <a:noFill/>
                        </a:ln>
                        <a:solidFill>
                          <a:schemeClr val="accent6">
                            <a:lumMod val="50000"/>
                          </a:schemeClr>
                        </a:solidFill>
                        <a:effectLst/>
                        <a:latin typeface="Arial" panose="020B0604020202020204" pitchFamily="34" charset="0"/>
                        <a:ea typeface="新細明體" pitchFamily="18" charset="-120"/>
                      </a:endParaRPr>
                    </a:p>
                  </a:txBody>
                  <a:tcPr horzOverflow="overflow"/>
                </a:tc>
              </a:tr>
              <a:tr h="1397000">
                <a:tc>
                  <a:txBody>
                    <a:bodyPr/>
                    <a:lstStyle>
                      <a:lvl1pPr>
                        <a:spcBef>
                          <a:spcPct val="20000"/>
                        </a:spcBef>
                        <a:buClr>
                          <a:schemeClr val="hlink"/>
                        </a:buClr>
                        <a:buFont typeface="Wingdings" panose="05000000000000000000" pitchFamily="2" charset="2"/>
                        <a:defRPr kumimoji="1" sz="28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1pPr>
                      <a:lvl2pPr>
                        <a:spcBef>
                          <a:spcPct val="20000"/>
                        </a:spcBef>
                        <a:buClr>
                          <a:schemeClr val="accent2"/>
                        </a:buClr>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2pPr>
                      <a:lvl3pPr>
                        <a:spcBef>
                          <a:spcPct val="20000"/>
                        </a:spcBef>
                        <a:buClr>
                          <a:schemeClr val="hlink"/>
                        </a:buClr>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3pPr>
                      <a:lvl4pPr>
                        <a:spcBef>
                          <a:spcPct val="20000"/>
                        </a:spcBef>
                        <a:buClr>
                          <a:schemeClr val="accent2"/>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4pPr>
                      <a:lvl5pPr>
                        <a:spcBef>
                          <a:spcPct val="20000"/>
                        </a:spcBef>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5pPr>
                      <a:lvl6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6pPr>
                      <a:lvl7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7pPr>
                      <a:lvl8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8pPr>
                      <a:lvl9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HK" sz="1800" u="none" strike="noStrike" cap="none" normalizeH="0" baseline="0" dirty="0" smtClean="0">
                          <a:ln>
                            <a:noFill/>
                          </a:ln>
                          <a:solidFill>
                            <a:schemeClr val="accent6">
                              <a:lumMod val="50000"/>
                            </a:schemeClr>
                          </a:solidFill>
                          <a:effectLst/>
                        </a:rPr>
                        <a:t>Progress</a:t>
                      </a:r>
                      <a:endParaRPr kumimoji="1" lang="en-US" altLang="zh-TW" sz="1800" b="1" i="0" u="none" strike="noStrike" cap="none" normalizeH="0" baseline="0" dirty="0" smtClean="0">
                        <a:ln>
                          <a:noFill/>
                        </a:ln>
                        <a:solidFill>
                          <a:schemeClr val="accent6">
                            <a:lumMod val="50000"/>
                          </a:schemeClr>
                        </a:solidFill>
                        <a:effectLst/>
                        <a:latin typeface="Arial" panose="020B0604020202020204" pitchFamily="34" charset="0"/>
                        <a:ea typeface="新細明體" pitchFamily="18" charset="-120"/>
                      </a:endParaRPr>
                    </a:p>
                  </a:txBody>
                  <a:tcPr horzOverflow="overflow"/>
                </a:tc>
                <a:tc>
                  <a:txBody>
                    <a:bodyPr/>
                    <a:lstStyle>
                      <a:lvl1pPr>
                        <a:spcBef>
                          <a:spcPct val="20000"/>
                        </a:spcBef>
                        <a:buClr>
                          <a:schemeClr val="hlink"/>
                        </a:buClr>
                        <a:buFont typeface="Wingdings" panose="05000000000000000000" pitchFamily="2" charset="2"/>
                        <a:defRPr kumimoji="1" sz="28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1pPr>
                      <a:lvl2pPr>
                        <a:spcBef>
                          <a:spcPct val="20000"/>
                        </a:spcBef>
                        <a:buClr>
                          <a:schemeClr val="accent2"/>
                        </a:buClr>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2pPr>
                      <a:lvl3pPr>
                        <a:spcBef>
                          <a:spcPct val="20000"/>
                        </a:spcBef>
                        <a:buClr>
                          <a:schemeClr val="hlink"/>
                        </a:buClr>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3pPr>
                      <a:lvl4pPr>
                        <a:spcBef>
                          <a:spcPct val="20000"/>
                        </a:spcBef>
                        <a:buClr>
                          <a:schemeClr val="accent2"/>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4pPr>
                      <a:lvl5pPr>
                        <a:spcBef>
                          <a:spcPct val="20000"/>
                        </a:spcBef>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5pPr>
                      <a:lvl6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6pPr>
                      <a:lvl7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7pPr>
                      <a:lvl8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8pPr>
                      <a:lvl9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HK" sz="1800" u="none" strike="noStrike" cap="none" normalizeH="0" baseline="0" dirty="0" smtClean="0">
                          <a:ln>
                            <a:noFill/>
                          </a:ln>
                          <a:solidFill>
                            <a:schemeClr val="accent6">
                              <a:lumMod val="50000"/>
                            </a:schemeClr>
                          </a:solidFill>
                          <a:effectLst/>
                        </a:rPr>
                        <a:t>Completed</a:t>
                      </a:r>
                      <a:endParaRPr kumimoji="1" lang="en-US" altLang="zh-TW" sz="1800" b="1" i="0" u="none" strike="noStrike" cap="none" normalizeH="0" baseline="0" dirty="0" smtClean="0">
                        <a:ln>
                          <a:noFill/>
                        </a:ln>
                        <a:solidFill>
                          <a:schemeClr val="accent6">
                            <a:lumMod val="50000"/>
                          </a:schemeClr>
                        </a:solidFill>
                        <a:effectLst/>
                        <a:latin typeface="Arial" panose="020B0604020202020204" pitchFamily="34" charset="0"/>
                        <a:ea typeface="新細明體" pitchFamily="18" charset="-120"/>
                      </a:endParaRPr>
                    </a:p>
                  </a:txBody>
                  <a:tcPr horzOverflow="overflow"/>
                </a:tc>
                <a:tc>
                  <a:txBody>
                    <a:bodyPr/>
                    <a:lstStyle>
                      <a:lvl1pPr>
                        <a:spcBef>
                          <a:spcPct val="20000"/>
                        </a:spcBef>
                        <a:buClr>
                          <a:schemeClr val="hlink"/>
                        </a:buClr>
                        <a:buFont typeface="Wingdings" panose="05000000000000000000" pitchFamily="2" charset="2"/>
                        <a:defRPr kumimoji="1" sz="28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1pPr>
                      <a:lvl2pPr>
                        <a:spcBef>
                          <a:spcPct val="20000"/>
                        </a:spcBef>
                        <a:buClr>
                          <a:schemeClr val="accent2"/>
                        </a:buClr>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2pPr>
                      <a:lvl3pPr>
                        <a:spcBef>
                          <a:spcPct val="20000"/>
                        </a:spcBef>
                        <a:buClr>
                          <a:schemeClr val="hlink"/>
                        </a:buClr>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3pPr>
                      <a:lvl4pPr>
                        <a:spcBef>
                          <a:spcPct val="20000"/>
                        </a:spcBef>
                        <a:buClr>
                          <a:schemeClr val="accent2"/>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4pPr>
                      <a:lvl5pPr>
                        <a:spcBef>
                          <a:spcPct val="20000"/>
                        </a:spcBef>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5pPr>
                      <a:lvl6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6pPr>
                      <a:lvl7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7pPr>
                      <a:lvl8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8pPr>
                      <a:lvl9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HK" sz="1800" u="none" strike="noStrike" cap="none" normalizeH="0" baseline="0" dirty="0" smtClean="0">
                          <a:ln>
                            <a:noFill/>
                          </a:ln>
                          <a:solidFill>
                            <a:schemeClr val="accent6">
                              <a:lumMod val="50000"/>
                            </a:schemeClr>
                          </a:solidFill>
                          <a:effectLst/>
                        </a:rPr>
                        <a:t>Completed</a:t>
                      </a:r>
                      <a:endParaRPr kumimoji="1" lang="en-US" altLang="zh-TW" sz="1800" b="1" i="0" u="none" strike="noStrike" cap="none" normalizeH="0" baseline="0" dirty="0" smtClean="0">
                        <a:ln>
                          <a:noFill/>
                        </a:ln>
                        <a:solidFill>
                          <a:schemeClr val="accent6">
                            <a:lumMod val="50000"/>
                          </a:schemeClr>
                        </a:solidFill>
                        <a:effectLst/>
                        <a:latin typeface="Arial" panose="020B0604020202020204" pitchFamily="34" charset="0"/>
                        <a:ea typeface="新細明體" pitchFamily="18" charset="-120"/>
                      </a:endParaRPr>
                    </a:p>
                  </a:txBody>
                  <a:tcPr horzOverflow="overflow"/>
                </a:tc>
                <a:tc>
                  <a:txBody>
                    <a:bodyPr/>
                    <a:lstStyle>
                      <a:lvl1pPr>
                        <a:spcBef>
                          <a:spcPct val="20000"/>
                        </a:spcBef>
                        <a:buClr>
                          <a:schemeClr val="hlink"/>
                        </a:buClr>
                        <a:buFont typeface="Wingdings" panose="05000000000000000000" pitchFamily="2" charset="2"/>
                        <a:defRPr kumimoji="1" sz="28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1pPr>
                      <a:lvl2pPr>
                        <a:spcBef>
                          <a:spcPct val="20000"/>
                        </a:spcBef>
                        <a:buClr>
                          <a:schemeClr val="accent2"/>
                        </a:buClr>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2pPr>
                      <a:lvl3pPr>
                        <a:spcBef>
                          <a:spcPct val="20000"/>
                        </a:spcBef>
                        <a:buClr>
                          <a:schemeClr val="hlink"/>
                        </a:buClr>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3pPr>
                      <a:lvl4pPr>
                        <a:spcBef>
                          <a:spcPct val="20000"/>
                        </a:spcBef>
                        <a:buClr>
                          <a:schemeClr val="accent2"/>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4pPr>
                      <a:lvl5pPr>
                        <a:spcBef>
                          <a:spcPct val="20000"/>
                        </a:spcBef>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5pPr>
                      <a:lvl6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6pPr>
                      <a:lvl7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7pPr>
                      <a:lvl8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8pPr>
                      <a:lvl9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HK" sz="1800" u="none" strike="noStrike" cap="none" normalizeH="0" baseline="0" dirty="0" smtClean="0">
                          <a:ln>
                            <a:noFill/>
                          </a:ln>
                          <a:solidFill>
                            <a:schemeClr val="accent6">
                              <a:lumMod val="50000"/>
                            </a:schemeClr>
                          </a:solidFill>
                          <a:effectLst/>
                        </a:rPr>
                        <a:t>Completed</a:t>
                      </a:r>
                      <a:endParaRPr kumimoji="1" lang="en-US" altLang="zh-TW" sz="1800" b="1" i="0" u="none" strike="noStrike" cap="none" normalizeH="0" baseline="0" dirty="0" smtClean="0">
                        <a:ln>
                          <a:noFill/>
                        </a:ln>
                        <a:solidFill>
                          <a:schemeClr val="accent6">
                            <a:lumMod val="50000"/>
                          </a:schemeClr>
                        </a:solidFill>
                        <a:effectLst/>
                        <a:latin typeface="Arial" panose="020B0604020202020204" pitchFamily="34" charset="0"/>
                        <a:ea typeface="新細明體" pitchFamily="18" charset="-120"/>
                      </a:endParaRPr>
                    </a:p>
                  </a:txBody>
                  <a:tcPr horzOverflow="overflow"/>
                </a:tc>
                <a:tc>
                  <a:txBody>
                    <a:bodyPr/>
                    <a:lstStyle>
                      <a:lvl1pPr>
                        <a:spcBef>
                          <a:spcPct val="20000"/>
                        </a:spcBef>
                        <a:buClr>
                          <a:schemeClr val="hlink"/>
                        </a:buClr>
                        <a:buFont typeface="Wingdings" panose="05000000000000000000" pitchFamily="2" charset="2"/>
                        <a:defRPr kumimoji="1" sz="28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1pPr>
                      <a:lvl2pPr>
                        <a:spcBef>
                          <a:spcPct val="20000"/>
                        </a:spcBef>
                        <a:buClr>
                          <a:schemeClr val="accent2"/>
                        </a:buClr>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2pPr>
                      <a:lvl3pPr>
                        <a:spcBef>
                          <a:spcPct val="20000"/>
                        </a:spcBef>
                        <a:buClr>
                          <a:schemeClr val="hlink"/>
                        </a:buClr>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3pPr>
                      <a:lvl4pPr>
                        <a:spcBef>
                          <a:spcPct val="20000"/>
                        </a:spcBef>
                        <a:buClr>
                          <a:schemeClr val="accent2"/>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4pPr>
                      <a:lvl5pPr>
                        <a:spcBef>
                          <a:spcPct val="20000"/>
                        </a:spcBef>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5pPr>
                      <a:lvl6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6pPr>
                      <a:lvl7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7pPr>
                      <a:lvl8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8pPr>
                      <a:lvl9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HK" sz="1800" u="none" strike="noStrike" cap="none" normalizeH="0" baseline="0" dirty="0" smtClean="0">
                          <a:ln>
                            <a:noFill/>
                          </a:ln>
                          <a:solidFill>
                            <a:schemeClr val="accent6">
                              <a:lumMod val="50000"/>
                            </a:schemeClr>
                          </a:solidFill>
                          <a:effectLst/>
                        </a:rPr>
                        <a:t>Completed</a:t>
                      </a:r>
                      <a:endParaRPr kumimoji="1" lang="en-US" altLang="zh-TW" sz="1800" b="1" i="0" u="none" strike="noStrike" cap="none" normalizeH="0" baseline="0" dirty="0" smtClean="0">
                        <a:ln>
                          <a:noFill/>
                        </a:ln>
                        <a:solidFill>
                          <a:schemeClr val="accent6">
                            <a:lumMod val="50000"/>
                          </a:schemeClr>
                        </a:solidFill>
                        <a:effectLst/>
                        <a:latin typeface="Arial" panose="020B0604020202020204" pitchFamily="34" charset="0"/>
                        <a:ea typeface="新細明體" pitchFamily="18" charset="-120"/>
                      </a:endParaRPr>
                    </a:p>
                  </a:txBody>
                  <a:tcPr horzOverflow="overflow"/>
                </a:tc>
                <a:tc>
                  <a:txBody>
                    <a:bodyPr/>
                    <a:lstStyle>
                      <a:lvl1pPr>
                        <a:spcBef>
                          <a:spcPct val="20000"/>
                        </a:spcBef>
                        <a:buClr>
                          <a:schemeClr val="hlink"/>
                        </a:buClr>
                        <a:buFont typeface="Wingdings" panose="05000000000000000000" pitchFamily="2" charset="2"/>
                        <a:defRPr kumimoji="1" sz="28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1pPr>
                      <a:lvl2pPr>
                        <a:spcBef>
                          <a:spcPct val="20000"/>
                        </a:spcBef>
                        <a:buClr>
                          <a:schemeClr val="accent2"/>
                        </a:buClr>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2pPr>
                      <a:lvl3pPr>
                        <a:spcBef>
                          <a:spcPct val="20000"/>
                        </a:spcBef>
                        <a:buClr>
                          <a:schemeClr val="hlink"/>
                        </a:buClr>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3pPr>
                      <a:lvl4pPr>
                        <a:spcBef>
                          <a:spcPct val="20000"/>
                        </a:spcBef>
                        <a:buClr>
                          <a:schemeClr val="accent2"/>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4pPr>
                      <a:lvl5pPr>
                        <a:spcBef>
                          <a:spcPct val="20000"/>
                        </a:spcBef>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5pPr>
                      <a:lvl6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6pPr>
                      <a:lvl7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7pPr>
                      <a:lvl8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8pPr>
                      <a:lvl9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TW" sz="1800" u="none" strike="noStrike" cap="none" normalizeH="0" baseline="0" dirty="0" smtClean="0">
                          <a:ln>
                            <a:noFill/>
                          </a:ln>
                          <a:solidFill>
                            <a:schemeClr val="accent6">
                              <a:lumMod val="50000"/>
                            </a:schemeClr>
                          </a:solidFill>
                          <a:effectLst/>
                        </a:rPr>
                        <a:t>In Progress</a:t>
                      </a:r>
                      <a:endParaRPr kumimoji="1" lang="en-US" altLang="zh-TW" sz="1800" b="1" i="0" u="none" strike="noStrike" cap="none" normalizeH="0" baseline="0" dirty="0" smtClean="0">
                        <a:ln>
                          <a:noFill/>
                        </a:ln>
                        <a:solidFill>
                          <a:schemeClr val="accent6">
                            <a:lumMod val="50000"/>
                          </a:schemeClr>
                        </a:solidFill>
                        <a:effectLst/>
                        <a:latin typeface="Arial" panose="020B0604020202020204" pitchFamily="34" charset="0"/>
                        <a:ea typeface="新細明體" pitchFamily="18" charset="-120"/>
                      </a:endParaRPr>
                    </a:p>
                  </a:txBody>
                  <a:tcPr horzOverflow="overflow"/>
                </a:tc>
              </a:tr>
              <a:tr h="1397000">
                <a:tc>
                  <a:txBody>
                    <a:bodyPr/>
                    <a:lstStyle>
                      <a:lvl1pPr>
                        <a:spcBef>
                          <a:spcPct val="20000"/>
                        </a:spcBef>
                        <a:buClr>
                          <a:schemeClr val="hlink"/>
                        </a:buClr>
                        <a:buFont typeface="Wingdings" panose="05000000000000000000" pitchFamily="2" charset="2"/>
                        <a:defRPr kumimoji="1" sz="28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1pPr>
                      <a:lvl2pPr>
                        <a:spcBef>
                          <a:spcPct val="20000"/>
                        </a:spcBef>
                        <a:buClr>
                          <a:schemeClr val="accent2"/>
                        </a:buClr>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2pPr>
                      <a:lvl3pPr>
                        <a:spcBef>
                          <a:spcPct val="20000"/>
                        </a:spcBef>
                        <a:buClr>
                          <a:schemeClr val="hlink"/>
                        </a:buClr>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3pPr>
                      <a:lvl4pPr>
                        <a:spcBef>
                          <a:spcPct val="20000"/>
                        </a:spcBef>
                        <a:buClr>
                          <a:schemeClr val="accent2"/>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4pPr>
                      <a:lvl5pPr>
                        <a:spcBef>
                          <a:spcPct val="20000"/>
                        </a:spcBef>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5pPr>
                      <a:lvl6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6pPr>
                      <a:lvl7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7pPr>
                      <a:lvl8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8pPr>
                      <a:lvl9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HK" sz="1800" u="none" strike="noStrike" cap="none" normalizeH="0" baseline="0" dirty="0" smtClean="0">
                          <a:ln>
                            <a:noFill/>
                          </a:ln>
                          <a:solidFill>
                            <a:schemeClr val="accent6">
                              <a:lumMod val="50000"/>
                            </a:schemeClr>
                          </a:solidFill>
                          <a:effectLst/>
                        </a:rPr>
                        <a:t>Completed Date</a:t>
                      </a:r>
                      <a:endParaRPr kumimoji="1" lang="en-US" altLang="zh-TW" sz="1800" b="1" i="0" u="none" strike="noStrike" cap="none" normalizeH="0" baseline="0" dirty="0" smtClean="0">
                        <a:ln>
                          <a:noFill/>
                        </a:ln>
                        <a:solidFill>
                          <a:schemeClr val="accent6">
                            <a:lumMod val="50000"/>
                          </a:schemeClr>
                        </a:solidFill>
                        <a:effectLst/>
                        <a:latin typeface="Arial" panose="020B0604020202020204" pitchFamily="34" charset="0"/>
                        <a:ea typeface="新細明體" pitchFamily="18" charset="-120"/>
                      </a:endParaRPr>
                    </a:p>
                  </a:txBody>
                  <a:tcPr horzOverflow="overflow"/>
                </a:tc>
                <a:tc>
                  <a:txBody>
                    <a:bodyPr/>
                    <a:lstStyle>
                      <a:lvl1pPr>
                        <a:spcBef>
                          <a:spcPct val="20000"/>
                        </a:spcBef>
                        <a:buClr>
                          <a:schemeClr val="hlink"/>
                        </a:buClr>
                        <a:buFont typeface="Wingdings" panose="05000000000000000000" pitchFamily="2" charset="2"/>
                        <a:defRPr kumimoji="1" sz="28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1pPr>
                      <a:lvl2pPr>
                        <a:spcBef>
                          <a:spcPct val="20000"/>
                        </a:spcBef>
                        <a:buClr>
                          <a:schemeClr val="accent2"/>
                        </a:buClr>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2pPr>
                      <a:lvl3pPr>
                        <a:spcBef>
                          <a:spcPct val="20000"/>
                        </a:spcBef>
                        <a:buClr>
                          <a:schemeClr val="hlink"/>
                        </a:buClr>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3pPr>
                      <a:lvl4pPr>
                        <a:spcBef>
                          <a:spcPct val="20000"/>
                        </a:spcBef>
                        <a:buClr>
                          <a:schemeClr val="accent2"/>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4pPr>
                      <a:lvl5pPr>
                        <a:spcBef>
                          <a:spcPct val="20000"/>
                        </a:spcBef>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5pPr>
                      <a:lvl6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6pPr>
                      <a:lvl7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7pPr>
                      <a:lvl8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8pPr>
                      <a:lvl9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HK" sz="1800" u="none" strike="noStrike" cap="none" normalizeH="0" baseline="0" dirty="0" smtClean="0">
                          <a:ln>
                            <a:noFill/>
                          </a:ln>
                          <a:solidFill>
                            <a:schemeClr val="accent6">
                              <a:lumMod val="50000"/>
                            </a:schemeClr>
                          </a:solidFill>
                          <a:effectLst/>
                        </a:rPr>
                        <a:t>9</a:t>
                      </a:r>
                      <a:r>
                        <a:rPr kumimoji="1" lang="en-US" altLang="zh-HK" sz="1800" u="none" strike="noStrike" cap="none" normalizeH="0" baseline="30000" dirty="0" smtClean="0">
                          <a:ln>
                            <a:noFill/>
                          </a:ln>
                          <a:solidFill>
                            <a:schemeClr val="accent6">
                              <a:lumMod val="50000"/>
                            </a:schemeClr>
                          </a:solidFill>
                          <a:effectLst/>
                        </a:rPr>
                        <a:t>th</a:t>
                      </a:r>
                      <a:r>
                        <a:rPr kumimoji="1" lang="en-US" altLang="zh-HK" sz="1800" u="none" strike="noStrike" cap="none" normalizeH="0" baseline="0" dirty="0" smtClean="0">
                          <a:ln>
                            <a:noFill/>
                          </a:ln>
                          <a:solidFill>
                            <a:schemeClr val="accent6">
                              <a:lumMod val="50000"/>
                            </a:schemeClr>
                          </a:solidFill>
                          <a:effectLst/>
                        </a:rPr>
                        <a:t> Oct 2015</a:t>
                      </a:r>
                      <a:endParaRPr kumimoji="1" lang="en-US" altLang="zh-TW" sz="1800" b="1" i="0" u="none" strike="noStrike" cap="none" normalizeH="0" baseline="0" dirty="0" smtClean="0">
                        <a:ln>
                          <a:noFill/>
                        </a:ln>
                        <a:solidFill>
                          <a:schemeClr val="accent6">
                            <a:lumMod val="50000"/>
                          </a:schemeClr>
                        </a:solidFill>
                        <a:effectLst/>
                        <a:latin typeface="Arial" panose="020B0604020202020204" pitchFamily="34" charset="0"/>
                        <a:ea typeface="新細明體" pitchFamily="18" charset="-120"/>
                      </a:endParaRPr>
                    </a:p>
                  </a:txBody>
                  <a:tcPr horzOverflow="overflow"/>
                </a:tc>
                <a:tc>
                  <a:txBody>
                    <a:bodyPr/>
                    <a:lstStyle>
                      <a:lvl1pPr>
                        <a:spcBef>
                          <a:spcPct val="20000"/>
                        </a:spcBef>
                        <a:buClr>
                          <a:schemeClr val="hlink"/>
                        </a:buClr>
                        <a:buFont typeface="Wingdings" panose="05000000000000000000" pitchFamily="2" charset="2"/>
                        <a:defRPr kumimoji="1" sz="28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1pPr>
                      <a:lvl2pPr>
                        <a:spcBef>
                          <a:spcPct val="20000"/>
                        </a:spcBef>
                        <a:buClr>
                          <a:schemeClr val="accent2"/>
                        </a:buClr>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2pPr>
                      <a:lvl3pPr>
                        <a:spcBef>
                          <a:spcPct val="20000"/>
                        </a:spcBef>
                        <a:buClr>
                          <a:schemeClr val="hlink"/>
                        </a:buClr>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3pPr>
                      <a:lvl4pPr>
                        <a:spcBef>
                          <a:spcPct val="20000"/>
                        </a:spcBef>
                        <a:buClr>
                          <a:schemeClr val="accent2"/>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4pPr>
                      <a:lvl5pPr>
                        <a:spcBef>
                          <a:spcPct val="20000"/>
                        </a:spcBef>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5pPr>
                      <a:lvl6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6pPr>
                      <a:lvl7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7pPr>
                      <a:lvl8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8pPr>
                      <a:lvl9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HK" sz="1800" u="none" strike="noStrike" cap="none" normalizeH="0" baseline="0" dirty="0" smtClean="0">
                          <a:ln>
                            <a:noFill/>
                          </a:ln>
                          <a:solidFill>
                            <a:schemeClr val="accent6">
                              <a:lumMod val="50000"/>
                            </a:schemeClr>
                          </a:solidFill>
                          <a:effectLst/>
                        </a:rPr>
                        <a:t>20</a:t>
                      </a:r>
                      <a:r>
                        <a:rPr kumimoji="1" lang="en-US" altLang="zh-HK" sz="1800" u="none" strike="noStrike" cap="none" normalizeH="0" baseline="30000" dirty="0" smtClean="0">
                          <a:ln>
                            <a:noFill/>
                          </a:ln>
                          <a:solidFill>
                            <a:schemeClr val="accent6">
                              <a:lumMod val="50000"/>
                            </a:schemeClr>
                          </a:solidFill>
                          <a:effectLst/>
                        </a:rPr>
                        <a:t>th</a:t>
                      </a:r>
                      <a:r>
                        <a:rPr kumimoji="1" lang="en-US" altLang="zh-HK" sz="1800" u="none" strike="noStrike" cap="none" normalizeH="0" baseline="0" dirty="0" smtClean="0">
                          <a:ln>
                            <a:noFill/>
                          </a:ln>
                          <a:solidFill>
                            <a:schemeClr val="accent6">
                              <a:lumMod val="50000"/>
                            </a:schemeClr>
                          </a:solidFill>
                          <a:effectLst/>
                        </a:rPr>
                        <a:t> Oct 2015</a:t>
                      </a:r>
                      <a:endParaRPr kumimoji="1" lang="en-US" altLang="zh-TW" sz="1800" b="1" i="0" u="none" strike="noStrike" cap="none" normalizeH="0" baseline="0" dirty="0" smtClean="0">
                        <a:ln>
                          <a:noFill/>
                        </a:ln>
                        <a:solidFill>
                          <a:schemeClr val="accent6">
                            <a:lumMod val="50000"/>
                          </a:schemeClr>
                        </a:solidFill>
                        <a:effectLst/>
                        <a:latin typeface="Arial" panose="020B0604020202020204" pitchFamily="34" charset="0"/>
                        <a:ea typeface="新細明體" pitchFamily="18" charset="-120"/>
                      </a:endParaRPr>
                    </a:p>
                  </a:txBody>
                  <a:tcPr horzOverflow="overflow"/>
                </a:tc>
                <a:tc>
                  <a:txBody>
                    <a:bodyPr/>
                    <a:lstStyle>
                      <a:lvl1pPr>
                        <a:spcBef>
                          <a:spcPct val="20000"/>
                        </a:spcBef>
                        <a:buClr>
                          <a:schemeClr val="hlink"/>
                        </a:buClr>
                        <a:buFont typeface="Wingdings" panose="05000000000000000000" pitchFamily="2" charset="2"/>
                        <a:defRPr kumimoji="1" sz="28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1pPr>
                      <a:lvl2pPr>
                        <a:spcBef>
                          <a:spcPct val="20000"/>
                        </a:spcBef>
                        <a:buClr>
                          <a:schemeClr val="accent2"/>
                        </a:buClr>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2pPr>
                      <a:lvl3pPr>
                        <a:spcBef>
                          <a:spcPct val="20000"/>
                        </a:spcBef>
                        <a:buClr>
                          <a:schemeClr val="hlink"/>
                        </a:buClr>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3pPr>
                      <a:lvl4pPr>
                        <a:spcBef>
                          <a:spcPct val="20000"/>
                        </a:spcBef>
                        <a:buClr>
                          <a:schemeClr val="accent2"/>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4pPr>
                      <a:lvl5pPr>
                        <a:spcBef>
                          <a:spcPct val="20000"/>
                        </a:spcBef>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5pPr>
                      <a:lvl6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6pPr>
                      <a:lvl7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7pPr>
                      <a:lvl8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8pPr>
                      <a:lvl9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HK" sz="1800" u="none" strike="noStrike" cap="none" normalizeH="0" baseline="0" dirty="0" smtClean="0">
                          <a:ln>
                            <a:noFill/>
                          </a:ln>
                          <a:solidFill>
                            <a:schemeClr val="accent6">
                              <a:lumMod val="50000"/>
                            </a:schemeClr>
                          </a:solidFill>
                          <a:effectLst/>
                        </a:rPr>
                        <a:t>8</a:t>
                      </a:r>
                      <a:r>
                        <a:rPr kumimoji="1" lang="en-US" altLang="zh-HK" sz="1800" u="none" strike="noStrike" cap="none" normalizeH="0" baseline="30000" dirty="0" smtClean="0">
                          <a:ln>
                            <a:noFill/>
                          </a:ln>
                          <a:solidFill>
                            <a:schemeClr val="accent6">
                              <a:lumMod val="50000"/>
                            </a:schemeClr>
                          </a:solidFill>
                          <a:effectLst/>
                        </a:rPr>
                        <a:t>th</a:t>
                      </a:r>
                      <a:r>
                        <a:rPr kumimoji="1" lang="en-US" altLang="zh-HK" sz="1800" u="none" strike="noStrike" cap="none" normalizeH="0" baseline="0" dirty="0" smtClean="0">
                          <a:ln>
                            <a:noFill/>
                          </a:ln>
                          <a:solidFill>
                            <a:schemeClr val="accent6">
                              <a:lumMod val="50000"/>
                            </a:schemeClr>
                          </a:solidFill>
                          <a:effectLst/>
                        </a:rPr>
                        <a:t> Nov 2015</a:t>
                      </a:r>
                      <a:endParaRPr kumimoji="1" lang="en-US" altLang="zh-TW" sz="1800" b="1" i="0" u="none" strike="noStrike" cap="none" normalizeH="0" baseline="0" dirty="0" smtClean="0">
                        <a:ln>
                          <a:noFill/>
                        </a:ln>
                        <a:solidFill>
                          <a:schemeClr val="accent6">
                            <a:lumMod val="50000"/>
                          </a:schemeClr>
                        </a:solidFill>
                        <a:effectLst/>
                        <a:latin typeface="Arial" panose="020B0604020202020204" pitchFamily="34" charset="0"/>
                        <a:ea typeface="新細明體" pitchFamily="18" charset="-120"/>
                      </a:endParaRPr>
                    </a:p>
                  </a:txBody>
                  <a:tcPr horzOverflow="overflow"/>
                </a:tc>
                <a:tc>
                  <a:txBody>
                    <a:bodyPr/>
                    <a:lstStyle>
                      <a:lvl1pPr>
                        <a:spcBef>
                          <a:spcPct val="20000"/>
                        </a:spcBef>
                        <a:buClr>
                          <a:schemeClr val="hlink"/>
                        </a:buClr>
                        <a:buFont typeface="Wingdings" panose="05000000000000000000" pitchFamily="2" charset="2"/>
                        <a:defRPr kumimoji="1" sz="28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1pPr>
                      <a:lvl2pPr>
                        <a:spcBef>
                          <a:spcPct val="20000"/>
                        </a:spcBef>
                        <a:buClr>
                          <a:schemeClr val="accent2"/>
                        </a:buClr>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2pPr>
                      <a:lvl3pPr>
                        <a:spcBef>
                          <a:spcPct val="20000"/>
                        </a:spcBef>
                        <a:buClr>
                          <a:schemeClr val="hlink"/>
                        </a:buClr>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3pPr>
                      <a:lvl4pPr>
                        <a:spcBef>
                          <a:spcPct val="20000"/>
                        </a:spcBef>
                        <a:buClr>
                          <a:schemeClr val="accent2"/>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4pPr>
                      <a:lvl5pPr>
                        <a:spcBef>
                          <a:spcPct val="20000"/>
                        </a:spcBef>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5pPr>
                      <a:lvl6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6pPr>
                      <a:lvl7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7pPr>
                      <a:lvl8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8pPr>
                      <a:lvl9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HK" sz="1800" u="none" strike="noStrike" cap="none" normalizeH="0" baseline="0" dirty="0" smtClean="0">
                          <a:ln>
                            <a:noFill/>
                          </a:ln>
                          <a:solidFill>
                            <a:schemeClr val="accent6">
                              <a:lumMod val="50000"/>
                            </a:schemeClr>
                          </a:solidFill>
                          <a:effectLst/>
                        </a:rPr>
                        <a:t>15</a:t>
                      </a:r>
                      <a:r>
                        <a:rPr kumimoji="1" lang="en-US" altLang="zh-HK" sz="1800" u="none" strike="noStrike" cap="none" normalizeH="0" baseline="30000" dirty="0" smtClean="0">
                          <a:ln>
                            <a:noFill/>
                          </a:ln>
                          <a:solidFill>
                            <a:schemeClr val="accent6">
                              <a:lumMod val="50000"/>
                            </a:schemeClr>
                          </a:solidFill>
                          <a:effectLst/>
                        </a:rPr>
                        <a:t>nd</a:t>
                      </a:r>
                      <a:r>
                        <a:rPr kumimoji="1" lang="en-US" altLang="zh-HK" sz="1800" u="none" strike="noStrike" cap="none" normalizeH="0" baseline="0" dirty="0" smtClean="0">
                          <a:ln>
                            <a:noFill/>
                          </a:ln>
                          <a:solidFill>
                            <a:schemeClr val="accent6">
                              <a:lumMod val="50000"/>
                            </a:schemeClr>
                          </a:solidFill>
                          <a:effectLst/>
                        </a:rPr>
                        <a:t> Nov 2015</a:t>
                      </a:r>
                      <a:endParaRPr kumimoji="1" lang="en-US" altLang="zh-TW" sz="1800" b="1" i="0" u="none" strike="noStrike" cap="none" normalizeH="0" baseline="0" dirty="0" smtClean="0">
                        <a:ln>
                          <a:noFill/>
                        </a:ln>
                        <a:solidFill>
                          <a:schemeClr val="accent6">
                            <a:lumMod val="50000"/>
                          </a:schemeClr>
                        </a:solidFill>
                        <a:effectLst/>
                        <a:latin typeface="Arial" panose="020B0604020202020204" pitchFamily="34" charset="0"/>
                        <a:ea typeface="新細明體" pitchFamily="18" charset="-120"/>
                      </a:endParaRPr>
                    </a:p>
                  </a:txBody>
                  <a:tcPr horzOverflow="overflow"/>
                </a:tc>
                <a:tc>
                  <a:txBody>
                    <a:bodyPr/>
                    <a:lstStyle>
                      <a:lvl1pPr>
                        <a:spcBef>
                          <a:spcPct val="20000"/>
                        </a:spcBef>
                        <a:buClr>
                          <a:schemeClr val="hlink"/>
                        </a:buClr>
                        <a:buFont typeface="Wingdings" panose="05000000000000000000" pitchFamily="2" charset="2"/>
                        <a:defRPr kumimoji="1" sz="28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1pPr>
                      <a:lvl2pPr>
                        <a:spcBef>
                          <a:spcPct val="20000"/>
                        </a:spcBef>
                        <a:buClr>
                          <a:schemeClr val="accent2"/>
                        </a:buClr>
                        <a:buFont typeface="Wingdings" panose="05000000000000000000" pitchFamily="2" charset="2"/>
                        <a:defRPr kumimoji="1" sz="24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2pPr>
                      <a:lvl3pPr>
                        <a:spcBef>
                          <a:spcPct val="20000"/>
                        </a:spcBef>
                        <a:buClr>
                          <a:schemeClr val="hlink"/>
                        </a:buClr>
                        <a:buFont typeface="Wingdings" panose="05000000000000000000" pitchFamily="2" charset="2"/>
                        <a:defRPr kumimoji="1" sz="2000">
                          <a:solidFill>
                            <a:schemeClr val="tx1"/>
                          </a:solidFill>
                          <a:effectLst>
                            <a:outerShdw blurRad="38100" dist="38100" dir="2700000" algn="tl">
                              <a:srgbClr val="000000"/>
                            </a:outerShdw>
                          </a:effectLst>
                          <a:latin typeface="Arial" panose="020B0604020202020204" pitchFamily="34" charset="0"/>
                          <a:ea typeface="新細明體" pitchFamily="18" charset="-120"/>
                        </a:defRPr>
                      </a:lvl3pPr>
                      <a:lvl4pPr>
                        <a:spcBef>
                          <a:spcPct val="20000"/>
                        </a:spcBef>
                        <a:buClr>
                          <a:schemeClr val="accent2"/>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4pPr>
                      <a:lvl5pPr>
                        <a:spcBef>
                          <a:spcPct val="20000"/>
                        </a:spcBef>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5pPr>
                      <a:lvl6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6pPr>
                      <a:lvl7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7pPr>
                      <a:lvl8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8pPr>
                      <a:lvl9pPr fontAlgn="base">
                        <a:spcBef>
                          <a:spcPct val="20000"/>
                        </a:spcBef>
                        <a:spcAft>
                          <a:spcPct val="0"/>
                        </a:spcAft>
                        <a:buClr>
                          <a:schemeClr val="hlink"/>
                        </a:buClr>
                        <a:buFont typeface="Wingdings" panose="05000000000000000000" pitchFamily="2" charset="2"/>
                        <a:defRPr kumimoji="1">
                          <a:solidFill>
                            <a:schemeClr val="tx1"/>
                          </a:solidFill>
                          <a:effectLst>
                            <a:outerShdw blurRad="38100" dist="38100" dir="2700000" algn="tl">
                              <a:srgbClr val="000000"/>
                            </a:outerShdw>
                          </a:effectLst>
                          <a:latin typeface="Arial" panose="020B0604020202020204" pitchFamily="34"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1" lang="en-US" altLang="zh-HK" sz="1800" u="none" strike="noStrike" cap="none" normalizeH="0" baseline="0" dirty="0" smtClean="0">
                          <a:ln>
                            <a:noFill/>
                          </a:ln>
                          <a:solidFill>
                            <a:schemeClr val="accent6">
                              <a:lumMod val="50000"/>
                            </a:schemeClr>
                          </a:solidFill>
                          <a:effectLst/>
                        </a:rPr>
                        <a:t>30</a:t>
                      </a:r>
                      <a:r>
                        <a:rPr kumimoji="1" lang="en-US" altLang="zh-HK" sz="1800" u="none" strike="noStrike" cap="none" normalizeH="0" baseline="30000" dirty="0" smtClean="0">
                          <a:ln>
                            <a:noFill/>
                          </a:ln>
                          <a:solidFill>
                            <a:schemeClr val="accent6">
                              <a:lumMod val="50000"/>
                            </a:schemeClr>
                          </a:solidFill>
                          <a:effectLst/>
                        </a:rPr>
                        <a:t>th</a:t>
                      </a:r>
                      <a:r>
                        <a:rPr kumimoji="1" lang="en-US" altLang="zh-HK" sz="1800" u="none" strike="noStrike" cap="none" normalizeH="0" baseline="0" dirty="0" smtClean="0">
                          <a:ln>
                            <a:noFill/>
                          </a:ln>
                          <a:solidFill>
                            <a:schemeClr val="accent6">
                              <a:lumMod val="50000"/>
                            </a:schemeClr>
                          </a:solidFill>
                          <a:effectLst/>
                        </a:rPr>
                        <a:t> Nov 2015</a:t>
                      </a:r>
                      <a:endParaRPr kumimoji="1" lang="en-US" altLang="zh-TW" sz="1800" b="1" i="0" u="none" strike="noStrike" cap="none" normalizeH="0" baseline="0" dirty="0" smtClean="0">
                        <a:ln>
                          <a:noFill/>
                        </a:ln>
                        <a:solidFill>
                          <a:schemeClr val="accent6">
                            <a:lumMod val="50000"/>
                          </a:schemeClr>
                        </a:solidFill>
                        <a:effectLst/>
                        <a:latin typeface="Arial" panose="020B0604020202020204" pitchFamily="34" charset="0"/>
                        <a:ea typeface="新細明體" pitchFamily="18" charset="-120"/>
                      </a:endParaRPr>
                    </a:p>
                  </a:txBody>
                  <a:tcPr horzOverflow="overflow"/>
                </a:tc>
              </a:tr>
            </a:tbl>
          </a:graphicData>
        </a:graphic>
      </p:graphicFrame>
    </p:spTree>
    <p:extLst>
      <p:ext uri="{BB962C8B-B14F-4D97-AF65-F5344CB8AC3E}">
        <p14:creationId xmlns:p14="http://schemas.microsoft.com/office/powerpoint/2010/main" val="354989579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84560" y="1"/>
            <a:ext cx="1375846" cy="1170774"/>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latin typeface="Arial" panose="020B0604020202020204" pitchFamily="34" charset="0"/>
              <a:cs typeface="Arial" panose="020B0604020202020204" pitchFamily="34" charset="0"/>
            </a:endParaRPr>
          </a:p>
          <a:p>
            <a:pPr algn="ctr"/>
            <a:r>
              <a:rPr lang="en-US" altLang="zh-CN" sz="6000" b="1" dirty="0" smtClean="0">
                <a:latin typeface="Arial" panose="020B0604020202020204" pitchFamily="34" charset="0"/>
                <a:cs typeface="Arial" panose="020B0604020202020204" pitchFamily="34" charset="0"/>
              </a:rPr>
              <a:t>3.1</a:t>
            </a:r>
            <a:endParaRPr lang="en-US" sz="6000" b="1" dirty="0" smtClean="0">
              <a:latin typeface="Arial" panose="020B0604020202020204" pitchFamily="34" charset="0"/>
              <a:cs typeface="Arial" panose="020B0604020202020204" pitchFamily="34" charset="0"/>
            </a:endParaRPr>
          </a:p>
        </p:txBody>
      </p:sp>
      <p:sp>
        <p:nvSpPr>
          <p:cNvPr id="9" name="矩形 8"/>
          <p:cNvSpPr/>
          <p:nvPr/>
        </p:nvSpPr>
        <p:spPr>
          <a:xfrm>
            <a:off x="0" y="6458988"/>
            <a:ext cx="9144000" cy="39901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2000" b="1" dirty="0" smtClean="0">
              <a:cs typeface="Arial" panose="020B0604020202020204" pitchFamily="34" charset="0"/>
            </a:endParaRPr>
          </a:p>
        </p:txBody>
      </p:sp>
      <p:sp>
        <p:nvSpPr>
          <p:cNvPr id="10" name="文本框 9"/>
          <p:cNvSpPr txBox="1"/>
          <p:nvPr/>
        </p:nvSpPr>
        <p:spPr>
          <a:xfrm>
            <a:off x="1760406" y="481205"/>
            <a:ext cx="5675564" cy="769441"/>
          </a:xfrm>
          <a:prstGeom prst="rect">
            <a:avLst/>
          </a:prstGeom>
          <a:noFill/>
        </p:spPr>
        <p:txBody>
          <a:bodyPr wrap="square" rtlCol="0">
            <a:spAutoFit/>
          </a:bodyPr>
          <a:lstStyle/>
          <a:p>
            <a:r>
              <a:rPr lang="en-US" sz="4400" b="1" dirty="0" smtClean="0">
                <a:solidFill>
                  <a:schemeClr val="accent6">
                    <a:lumMod val="75000"/>
                  </a:schemeClr>
                </a:solidFill>
                <a:latin typeface="Arial" panose="020B0604020202020204" pitchFamily="34" charset="0"/>
                <a:cs typeface="Arial" panose="020B0604020202020204" pitchFamily="34" charset="0"/>
              </a:rPr>
              <a:t>Data Accessing</a:t>
            </a:r>
            <a:endParaRPr lang="en-US" sz="4400" b="1" dirty="0">
              <a:solidFill>
                <a:schemeClr val="accent6">
                  <a:lumMod val="75000"/>
                </a:schemeClr>
              </a:solidFill>
              <a:latin typeface="Arial" panose="020B0604020202020204" pitchFamily="34" charset="0"/>
              <a:cs typeface="Arial" panose="020B0604020202020204" pitchFamily="34" charset="0"/>
            </a:endParaRPr>
          </a:p>
        </p:txBody>
      </p:sp>
      <p:pic>
        <p:nvPicPr>
          <p:cNvPr id="11" name="Content Placeholder 6"/>
          <p:cNvPicPr>
            <a:picLocks noGrp="1" noChangeAspect="1"/>
          </p:cNvPicPr>
          <p:nvPr>
            <p:ph idx="1"/>
          </p:nvPr>
        </p:nvPicPr>
        <p:blipFill>
          <a:blip r:embed="rId3"/>
          <a:stretch>
            <a:fillRect/>
          </a:stretch>
        </p:blipFill>
        <p:spPr>
          <a:xfrm>
            <a:off x="4554804" y="1651979"/>
            <a:ext cx="4375178" cy="3811761"/>
          </a:xfrm>
          <a:prstGeom prst="rect">
            <a:avLst/>
          </a:prstGeom>
        </p:spPr>
      </p:pic>
      <p:pic>
        <p:nvPicPr>
          <p:cNvPr id="12" name="Picture 11"/>
          <p:cNvPicPr>
            <a:picLocks noChangeAspect="1"/>
          </p:cNvPicPr>
          <p:nvPr/>
        </p:nvPicPr>
        <p:blipFill>
          <a:blip r:embed="rId4"/>
          <a:stretch>
            <a:fillRect/>
          </a:stretch>
        </p:blipFill>
        <p:spPr>
          <a:xfrm>
            <a:off x="114269" y="1651979"/>
            <a:ext cx="4423225" cy="3811761"/>
          </a:xfrm>
          <a:prstGeom prst="rect">
            <a:avLst/>
          </a:prstGeom>
        </p:spPr>
      </p:pic>
      <p:sp>
        <p:nvSpPr>
          <p:cNvPr id="13" name="TextBox 12"/>
          <p:cNvSpPr txBox="1"/>
          <p:nvPr/>
        </p:nvSpPr>
        <p:spPr>
          <a:xfrm>
            <a:off x="114269" y="5545865"/>
            <a:ext cx="2448272" cy="276999"/>
          </a:xfrm>
          <a:prstGeom prst="rect">
            <a:avLst/>
          </a:prstGeom>
          <a:noFill/>
        </p:spPr>
        <p:txBody>
          <a:bodyPr wrap="square" rtlCol="0">
            <a:spAutoFit/>
          </a:bodyPr>
          <a:lstStyle/>
          <a:p>
            <a:pPr fontAlgn="auto">
              <a:spcBef>
                <a:spcPts val="0"/>
              </a:spcBef>
              <a:spcAft>
                <a:spcPts val="0"/>
              </a:spcAft>
            </a:pPr>
            <a:r>
              <a:rPr lang="en-US" sz="1200" i="1" kern="0" dirty="0" smtClean="0">
                <a:solidFill>
                  <a:schemeClr val="accent6">
                    <a:lumMod val="50000"/>
                  </a:schemeClr>
                </a:solidFill>
                <a:latin typeface="Arial"/>
                <a:cs typeface="Arial"/>
                <a:sym typeface="Arial"/>
                <a:rtl val="0"/>
              </a:rPr>
              <a:t>(Source from Yahoo Finance)</a:t>
            </a:r>
            <a:endParaRPr lang="en-US" sz="1200" i="1" kern="0" dirty="0">
              <a:solidFill>
                <a:schemeClr val="accent6">
                  <a:lumMod val="50000"/>
                </a:schemeClr>
              </a:solidFill>
              <a:latin typeface="Arial"/>
              <a:cs typeface="Arial"/>
              <a:sym typeface="Arial"/>
              <a:rtl val="0"/>
            </a:endParaRPr>
          </a:p>
        </p:txBody>
      </p:sp>
      <p:sp>
        <p:nvSpPr>
          <p:cNvPr id="14" name="Shape 50"/>
          <p:cNvSpPr>
            <a:spLocks noGrp="1"/>
          </p:cNvSpPr>
          <p:nvPr>
            <p:ph type="sldNum" sz="quarter" idx="12"/>
          </p:nvPr>
        </p:nvSpPr>
        <p:spPr>
          <a:xfrm>
            <a:off x="7079308" y="6418325"/>
            <a:ext cx="1901825" cy="476250"/>
          </a:xfrm>
          <a:noFill/>
        </p:spPr>
        <p:txBody>
          <a:bodyPr/>
          <a:lstStyle/>
          <a:p>
            <a:r>
              <a:rPr lang="en-US" altLang="zh-TW" sz="2400" b="1" dirty="0" smtClean="0">
                <a:solidFill>
                  <a:schemeClr val="bg1"/>
                </a:solidFill>
              </a:rPr>
              <a:t>16</a:t>
            </a:r>
            <a:endParaRPr lang="en-US" altLang="zh-TW" sz="2400" b="1" dirty="0">
              <a:solidFill>
                <a:schemeClr val="bg1"/>
              </a:solidFill>
            </a:endParaRPr>
          </a:p>
        </p:txBody>
      </p:sp>
    </p:spTree>
    <p:extLst>
      <p:ext uri="{BB962C8B-B14F-4D97-AF65-F5344CB8AC3E}">
        <p14:creationId xmlns:p14="http://schemas.microsoft.com/office/powerpoint/2010/main" val="191264671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84560" y="1"/>
            <a:ext cx="1375846" cy="1170774"/>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latin typeface="Arial" panose="020B0604020202020204" pitchFamily="34" charset="0"/>
              <a:cs typeface="Arial" panose="020B0604020202020204" pitchFamily="34" charset="0"/>
            </a:endParaRPr>
          </a:p>
          <a:p>
            <a:pPr algn="ctr"/>
            <a:r>
              <a:rPr lang="en-US" altLang="zh-CN" sz="6000" b="1" dirty="0" smtClean="0">
                <a:latin typeface="Arial" panose="020B0604020202020204" pitchFamily="34" charset="0"/>
                <a:cs typeface="Arial" panose="020B0604020202020204" pitchFamily="34" charset="0"/>
              </a:rPr>
              <a:t>3.1</a:t>
            </a:r>
            <a:endParaRPr lang="en-US" sz="6000" b="1" dirty="0" smtClean="0">
              <a:latin typeface="Arial" panose="020B0604020202020204" pitchFamily="34" charset="0"/>
              <a:cs typeface="Arial" panose="020B0604020202020204" pitchFamily="34" charset="0"/>
            </a:endParaRPr>
          </a:p>
        </p:txBody>
      </p:sp>
      <p:sp>
        <p:nvSpPr>
          <p:cNvPr id="9" name="矩形 8"/>
          <p:cNvSpPr/>
          <p:nvPr/>
        </p:nvSpPr>
        <p:spPr>
          <a:xfrm>
            <a:off x="0" y="6458988"/>
            <a:ext cx="9144000" cy="39901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2000" b="1" dirty="0" smtClean="0">
              <a:cs typeface="Arial" panose="020B0604020202020204" pitchFamily="34" charset="0"/>
            </a:endParaRPr>
          </a:p>
        </p:txBody>
      </p:sp>
      <p:sp>
        <p:nvSpPr>
          <p:cNvPr id="10" name="文本框 9"/>
          <p:cNvSpPr txBox="1"/>
          <p:nvPr/>
        </p:nvSpPr>
        <p:spPr>
          <a:xfrm>
            <a:off x="1760406" y="481205"/>
            <a:ext cx="5675564" cy="769441"/>
          </a:xfrm>
          <a:prstGeom prst="rect">
            <a:avLst/>
          </a:prstGeom>
          <a:noFill/>
        </p:spPr>
        <p:txBody>
          <a:bodyPr wrap="square" rtlCol="0">
            <a:spAutoFit/>
          </a:bodyPr>
          <a:lstStyle/>
          <a:p>
            <a:r>
              <a:rPr lang="en-US" sz="4400" b="1" dirty="0" smtClean="0">
                <a:solidFill>
                  <a:schemeClr val="accent6">
                    <a:lumMod val="75000"/>
                  </a:schemeClr>
                </a:solidFill>
                <a:latin typeface="Arial" panose="020B0604020202020204" pitchFamily="34" charset="0"/>
                <a:cs typeface="Arial" panose="020B0604020202020204" pitchFamily="34" charset="0"/>
              </a:rPr>
              <a:t>Data Accessing</a:t>
            </a:r>
            <a:endParaRPr lang="en-US" sz="4400" b="1" dirty="0">
              <a:solidFill>
                <a:schemeClr val="accent6">
                  <a:lumMod val="75000"/>
                </a:schemeClr>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098" y="1264353"/>
            <a:ext cx="7185804" cy="4543741"/>
          </a:xfrm>
          <a:prstGeom prst="rect">
            <a:avLst/>
          </a:prstGeom>
        </p:spPr>
      </p:pic>
      <p:sp>
        <p:nvSpPr>
          <p:cNvPr id="14" name="TextBox 13"/>
          <p:cNvSpPr txBox="1"/>
          <p:nvPr/>
        </p:nvSpPr>
        <p:spPr>
          <a:xfrm>
            <a:off x="308737" y="5732820"/>
            <a:ext cx="8526526" cy="707886"/>
          </a:xfrm>
          <a:prstGeom prst="rect">
            <a:avLst/>
          </a:prstGeom>
          <a:noFill/>
        </p:spPr>
        <p:txBody>
          <a:bodyPr wrap="square" rtlCol="0">
            <a:spAutoFit/>
          </a:bodyPr>
          <a:lstStyle/>
          <a:p>
            <a:pPr algn="ctr"/>
            <a:r>
              <a:rPr lang="en-US" sz="2000" b="1" i="1" dirty="0">
                <a:solidFill>
                  <a:schemeClr val="accent6">
                    <a:lumMod val="75000"/>
                  </a:schemeClr>
                </a:solidFill>
              </a:rPr>
              <a:t>Candlestick Plot of S&amp;P 500 from 01/07/2015 to</a:t>
            </a:r>
          </a:p>
          <a:p>
            <a:pPr algn="ctr"/>
            <a:r>
              <a:rPr lang="en-US" sz="2000" b="1" i="1" dirty="0">
                <a:solidFill>
                  <a:schemeClr val="accent6">
                    <a:lumMod val="75000"/>
                  </a:schemeClr>
                </a:solidFill>
              </a:rPr>
              <a:t>01/10/2015</a:t>
            </a:r>
          </a:p>
        </p:txBody>
      </p:sp>
      <p:sp>
        <p:nvSpPr>
          <p:cNvPr id="15" name="Shape 50"/>
          <p:cNvSpPr>
            <a:spLocks noGrp="1"/>
          </p:cNvSpPr>
          <p:nvPr>
            <p:ph type="sldNum" sz="quarter" idx="12"/>
          </p:nvPr>
        </p:nvSpPr>
        <p:spPr>
          <a:xfrm>
            <a:off x="7079308" y="6418325"/>
            <a:ext cx="1901825" cy="476250"/>
          </a:xfrm>
          <a:noFill/>
        </p:spPr>
        <p:txBody>
          <a:bodyPr/>
          <a:lstStyle/>
          <a:p>
            <a:r>
              <a:rPr lang="en-US" altLang="zh-TW" sz="2400" b="1" dirty="0" smtClean="0">
                <a:solidFill>
                  <a:schemeClr val="bg1"/>
                </a:solidFill>
              </a:rPr>
              <a:t>17</a:t>
            </a:r>
            <a:endParaRPr lang="en-US" altLang="zh-TW" sz="2400" b="1" dirty="0">
              <a:solidFill>
                <a:schemeClr val="bg1"/>
              </a:solidFill>
            </a:endParaRPr>
          </a:p>
        </p:txBody>
      </p:sp>
    </p:spTree>
    <p:extLst>
      <p:ext uri="{BB962C8B-B14F-4D97-AF65-F5344CB8AC3E}">
        <p14:creationId xmlns:p14="http://schemas.microsoft.com/office/powerpoint/2010/main" val="345826865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73"/>
          <p:cNvSpPr/>
          <p:nvPr/>
        </p:nvSpPr>
        <p:spPr>
          <a:xfrm>
            <a:off x="0" y="6458988"/>
            <a:ext cx="9144000" cy="39901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2000" b="1" dirty="0" smtClean="0">
              <a:cs typeface="Arial" panose="020B0604020202020204" pitchFamily="34" charset="0"/>
            </a:endParaRPr>
          </a:p>
        </p:txBody>
      </p:sp>
      <p:sp>
        <p:nvSpPr>
          <p:cNvPr id="7" name="文本框 9"/>
          <p:cNvSpPr txBox="1"/>
          <p:nvPr/>
        </p:nvSpPr>
        <p:spPr>
          <a:xfrm>
            <a:off x="1760406" y="481205"/>
            <a:ext cx="5675564" cy="769441"/>
          </a:xfrm>
          <a:prstGeom prst="rect">
            <a:avLst/>
          </a:prstGeom>
          <a:noFill/>
        </p:spPr>
        <p:txBody>
          <a:bodyPr wrap="square" rtlCol="0">
            <a:spAutoFit/>
          </a:bodyPr>
          <a:lstStyle/>
          <a:p>
            <a:r>
              <a:rPr lang="en-US" sz="4400" b="1" dirty="0" smtClean="0">
                <a:solidFill>
                  <a:schemeClr val="accent6">
                    <a:lumMod val="75000"/>
                  </a:schemeClr>
                </a:solidFill>
                <a:latin typeface="Arial" panose="020B0604020202020204" pitchFamily="34" charset="0"/>
                <a:cs typeface="Arial" panose="020B0604020202020204" pitchFamily="34" charset="0"/>
              </a:rPr>
              <a:t>Data Analyzing</a:t>
            </a:r>
            <a:endParaRPr lang="en-US" sz="4400" b="1" dirty="0">
              <a:solidFill>
                <a:schemeClr val="accent6">
                  <a:lumMod val="75000"/>
                </a:schemeClr>
              </a:solidFill>
              <a:latin typeface="Arial" panose="020B0604020202020204" pitchFamily="34" charset="0"/>
              <a:cs typeface="Arial" panose="020B0604020202020204" pitchFamily="34" charset="0"/>
            </a:endParaRPr>
          </a:p>
        </p:txBody>
      </p:sp>
      <p:sp>
        <p:nvSpPr>
          <p:cNvPr id="8" name="矩形 6"/>
          <p:cNvSpPr/>
          <p:nvPr/>
        </p:nvSpPr>
        <p:spPr>
          <a:xfrm>
            <a:off x="384560" y="1"/>
            <a:ext cx="1375846" cy="1170774"/>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latin typeface="Arial" panose="020B0604020202020204" pitchFamily="34" charset="0"/>
              <a:cs typeface="Arial" panose="020B0604020202020204" pitchFamily="34" charset="0"/>
            </a:endParaRPr>
          </a:p>
          <a:p>
            <a:pPr algn="ctr"/>
            <a:r>
              <a:rPr lang="en-US" altLang="zh-CN" sz="6000" b="1" dirty="0" smtClean="0">
                <a:latin typeface="Arial" panose="020B0604020202020204" pitchFamily="34" charset="0"/>
                <a:cs typeface="Arial" panose="020B0604020202020204" pitchFamily="34" charset="0"/>
              </a:rPr>
              <a:t>3.2</a:t>
            </a:r>
            <a:endParaRPr lang="en-US" sz="6000" b="1" dirty="0" smtClean="0">
              <a:latin typeface="Arial" panose="020B0604020202020204" pitchFamily="34" charset="0"/>
              <a:cs typeface="Arial" panose="020B0604020202020204" pitchFamily="34" charset="0"/>
            </a:endParaRPr>
          </a:p>
        </p:txBody>
      </p:sp>
      <p:sp>
        <p:nvSpPr>
          <p:cNvPr id="10" name="内容占位符 3"/>
          <p:cNvSpPr>
            <a:spLocks noGrp="1"/>
          </p:cNvSpPr>
          <p:nvPr>
            <p:ph idx="1"/>
          </p:nvPr>
        </p:nvSpPr>
        <p:spPr>
          <a:xfrm>
            <a:off x="628650" y="1825625"/>
            <a:ext cx="7886700" cy="4351338"/>
          </a:xfrm>
        </p:spPr>
        <p:txBody>
          <a:bodyPr>
            <a:normAutofit/>
          </a:bodyPr>
          <a:lstStyle/>
          <a:p>
            <a:pPr marL="0" indent="0">
              <a:lnSpc>
                <a:spcPct val="125000"/>
              </a:lnSpc>
              <a:buNone/>
            </a:pPr>
            <a:r>
              <a:rPr lang="en-US" b="1" dirty="0" smtClean="0">
                <a:solidFill>
                  <a:schemeClr val="accent6">
                    <a:lumMod val="75000"/>
                  </a:schemeClr>
                </a:solidFill>
                <a:latin typeface="Arial" panose="020B0604020202020204" pitchFamily="34" charset="0"/>
                <a:cs typeface="Arial" panose="020B0604020202020204" pitchFamily="34" charset="0"/>
              </a:rPr>
              <a:t>Hurst Exponent</a:t>
            </a:r>
          </a:p>
          <a:p>
            <a:pPr>
              <a:lnSpc>
                <a:spcPct val="125000"/>
              </a:lnSpc>
            </a:pPr>
            <a:r>
              <a:rPr lang="en-US" b="1" dirty="0" smtClean="0">
                <a:solidFill>
                  <a:schemeClr val="accent6">
                    <a:lumMod val="75000"/>
                  </a:schemeClr>
                </a:solidFill>
                <a:latin typeface="Arial" panose="020B0604020202020204" pitchFamily="34" charset="0"/>
                <a:cs typeface="Arial" panose="020B0604020202020204" pitchFamily="34" charset="0"/>
              </a:rPr>
              <a:t>H&lt;0.5 </a:t>
            </a:r>
            <a:r>
              <a:rPr lang="en-US" b="1" dirty="0">
                <a:solidFill>
                  <a:schemeClr val="accent6">
                    <a:lumMod val="75000"/>
                  </a:schemeClr>
                </a:solidFill>
                <a:latin typeface="Arial" panose="020B0604020202020204" pitchFamily="34" charset="0"/>
                <a:cs typeface="Arial" panose="020B0604020202020204" pitchFamily="34" charset="0"/>
              </a:rPr>
              <a:t>- The time series is mean reverting</a:t>
            </a:r>
          </a:p>
          <a:p>
            <a:pPr>
              <a:lnSpc>
                <a:spcPct val="125000"/>
              </a:lnSpc>
            </a:pPr>
            <a:r>
              <a:rPr lang="en-US" b="1" dirty="0">
                <a:solidFill>
                  <a:schemeClr val="accent6">
                    <a:lumMod val="75000"/>
                  </a:schemeClr>
                </a:solidFill>
                <a:latin typeface="Arial" panose="020B0604020202020204" pitchFamily="34" charset="0"/>
                <a:cs typeface="Arial" panose="020B0604020202020204" pitchFamily="34" charset="0"/>
              </a:rPr>
              <a:t>H=0.5 - The time series is a Geometric Brownian Motion</a:t>
            </a:r>
          </a:p>
          <a:p>
            <a:pPr>
              <a:lnSpc>
                <a:spcPct val="125000"/>
              </a:lnSpc>
            </a:pPr>
            <a:r>
              <a:rPr lang="en-US" b="1" dirty="0">
                <a:solidFill>
                  <a:schemeClr val="accent6">
                    <a:lumMod val="75000"/>
                  </a:schemeClr>
                </a:solidFill>
                <a:latin typeface="Arial" panose="020B0604020202020204" pitchFamily="34" charset="0"/>
                <a:cs typeface="Arial" panose="020B0604020202020204" pitchFamily="34" charset="0"/>
              </a:rPr>
              <a:t>H&gt;0.5 - The time series is trending</a:t>
            </a:r>
            <a:endParaRPr lang="en-US" b="1" dirty="0" smtClean="0">
              <a:solidFill>
                <a:schemeClr val="accent6">
                  <a:lumMod val="75000"/>
                </a:schemeClr>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1742" y="2648988"/>
            <a:ext cx="3810000" cy="3810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0" y="2507975"/>
            <a:ext cx="3810000" cy="38100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91742" y="2437469"/>
            <a:ext cx="3810000" cy="3810000"/>
          </a:xfrm>
          <a:prstGeom prst="rect">
            <a:avLst/>
          </a:prstGeom>
        </p:spPr>
      </p:pic>
      <p:sp>
        <p:nvSpPr>
          <p:cNvPr id="11" name="Shape 50"/>
          <p:cNvSpPr>
            <a:spLocks noGrp="1"/>
          </p:cNvSpPr>
          <p:nvPr>
            <p:ph type="sldNum" sz="quarter" idx="12"/>
          </p:nvPr>
        </p:nvSpPr>
        <p:spPr>
          <a:xfrm>
            <a:off x="7079308" y="6418325"/>
            <a:ext cx="1901825" cy="476250"/>
          </a:xfrm>
          <a:noFill/>
        </p:spPr>
        <p:txBody>
          <a:bodyPr/>
          <a:lstStyle/>
          <a:p>
            <a:r>
              <a:rPr lang="en-US" altLang="zh-TW" sz="2400" b="1" dirty="0" smtClean="0">
                <a:solidFill>
                  <a:schemeClr val="bg1"/>
                </a:solidFill>
              </a:rPr>
              <a:t>18</a:t>
            </a:r>
            <a:endParaRPr lang="en-US" altLang="zh-TW" sz="2400" b="1" dirty="0">
              <a:solidFill>
                <a:schemeClr val="bg1"/>
              </a:solidFill>
            </a:endParaRPr>
          </a:p>
        </p:txBody>
      </p:sp>
    </p:spTree>
    <p:extLst>
      <p:ext uri="{BB962C8B-B14F-4D97-AF65-F5344CB8AC3E}">
        <p14:creationId xmlns:p14="http://schemas.microsoft.com/office/powerpoint/2010/main" val="23327836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73"/>
          <p:cNvSpPr/>
          <p:nvPr/>
        </p:nvSpPr>
        <p:spPr>
          <a:xfrm>
            <a:off x="0" y="6458988"/>
            <a:ext cx="9144000" cy="39901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2000" b="1" dirty="0" smtClean="0">
              <a:cs typeface="Arial" panose="020B0604020202020204" pitchFamily="34" charset="0"/>
            </a:endParaRPr>
          </a:p>
        </p:txBody>
      </p:sp>
      <p:sp>
        <p:nvSpPr>
          <p:cNvPr id="7" name="文本框 9"/>
          <p:cNvSpPr txBox="1"/>
          <p:nvPr/>
        </p:nvSpPr>
        <p:spPr>
          <a:xfrm>
            <a:off x="1760406" y="481205"/>
            <a:ext cx="5675564" cy="769441"/>
          </a:xfrm>
          <a:prstGeom prst="rect">
            <a:avLst/>
          </a:prstGeom>
          <a:noFill/>
        </p:spPr>
        <p:txBody>
          <a:bodyPr wrap="square" rtlCol="0">
            <a:spAutoFit/>
          </a:bodyPr>
          <a:lstStyle/>
          <a:p>
            <a:r>
              <a:rPr lang="en-US" sz="4400" b="1" dirty="0" smtClean="0">
                <a:solidFill>
                  <a:schemeClr val="accent6">
                    <a:lumMod val="75000"/>
                  </a:schemeClr>
                </a:solidFill>
                <a:latin typeface="Arial" panose="020B0604020202020204" pitchFamily="34" charset="0"/>
                <a:cs typeface="Arial" panose="020B0604020202020204" pitchFamily="34" charset="0"/>
              </a:rPr>
              <a:t>Data Analyzing</a:t>
            </a:r>
            <a:endParaRPr lang="en-US" sz="4400" b="1" dirty="0">
              <a:solidFill>
                <a:schemeClr val="accent6">
                  <a:lumMod val="75000"/>
                </a:schemeClr>
              </a:solidFill>
              <a:latin typeface="Arial" panose="020B0604020202020204" pitchFamily="34" charset="0"/>
              <a:cs typeface="Arial" panose="020B0604020202020204" pitchFamily="34" charset="0"/>
            </a:endParaRPr>
          </a:p>
        </p:txBody>
      </p:sp>
      <p:sp>
        <p:nvSpPr>
          <p:cNvPr id="8" name="矩形 6"/>
          <p:cNvSpPr/>
          <p:nvPr/>
        </p:nvSpPr>
        <p:spPr>
          <a:xfrm>
            <a:off x="384560" y="1"/>
            <a:ext cx="1375846" cy="1170774"/>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latin typeface="Arial" panose="020B0604020202020204" pitchFamily="34" charset="0"/>
              <a:cs typeface="Arial" panose="020B0604020202020204" pitchFamily="34" charset="0"/>
            </a:endParaRPr>
          </a:p>
          <a:p>
            <a:pPr algn="ctr"/>
            <a:r>
              <a:rPr lang="en-US" altLang="zh-CN" sz="6000" b="1" dirty="0" smtClean="0">
                <a:latin typeface="Arial" panose="020B0604020202020204" pitchFamily="34" charset="0"/>
                <a:cs typeface="Arial" panose="020B0604020202020204" pitchFamily="34" charset="0"/>
              </a:rPr>
              <a:t>3.2</a:t>
            </a:r>
            <a:endParaRPr lang="en-US" sz="6000" b="1" dirty="0" smtClean="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319" y="1247852"/>
            <a:ext cx="6531361" cy="5054188"/>
          </a:xfrm>
          <a:prstGeom prst="rect">
            <a:avLst/>
          </a:prstGeom>
        </p:spPr>
      </p:pic>
      <p:sp>
        <p:nvSpPr>
          <p:cNvPr id="10" name="Shape 50"/>
          <p:cNvSpPr>
            <a:spLocks noGrp="1"/>
          </p:cNvSpPr>
          <p:nvPr>
            <p:ph type="sldNum" sz="quarter" idx="12"/>
          </p:nvPr>
        </p:nvSpPr>
        <p:spPr>
          <a:xfrm>
            <a:off x="7079308" y="6418325"/>
            <a:ext cx="1901825" cy="476250"/>
          </a:xfrm>
          <a:noFill/>
        </p:spPr>
        <p:txBody>
          <a:bodyPr/>
          <a:lstStyle/>
          <a:p>
            <a:r>
              <a:rPr lang="en-US" altLang="zh-TW" sz="2400" b="1" dirty="0" smtClean="0">
                <a:solidFill>
                  <a:schemeClr val="bg1"/>
                </a:solidFill>
              </a:rPr>
              <a:t>19</a:t>
            </a:r>
            <a:endParaRPr lang="en-US" altLang="zh-TW" sz="2400" b="1" dirty="0">
              <a:solidFill>
                <a:schemeClr val="bg1"/>
              </a:solidFill>
            </a:endParaRPr>
          </a:p>
        </p:txBody>
      </p:sp>
    </p:spTree>
    <p:extLst>
      <p:ext uri="{BB962C8B-B14F-4D97-AF65-F5344CB8AC3E}">
        <p14:creationId xmlns:p14="http://schemas.microsoft.com/office/powerpoint/2010/main" val="104688892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684067" y="477672"/>
            <a:ext cx="5091125" cy="769441"/>
          </a:xfrm>
          <a:prstGeom prst="rect">
            <a:avLst/>
          </a:prstGeom>
          <a:noFill/>
        </p:spPr>
        <p:txBody>
          <a:bodyPr wrap="square" rtlCol="0">
            <a:spAutoFit/>
          </a:bodyPr>
          <a:lstStyle/>
          <a:p>
            <a:r>
              <a:rPr lang="en-US" sz="4400" b="1" dirty="0" smtClean="0">
                <a:solidFill>
                  <a:schemeClr val="accent6">
                    <a:lumMod val="75000"/>
                  </a:schemeClr>
                </a:solidFill>
                <a:latin typeface="Arial" panose="020B0604020202020204" pitchFamily="34" charset="0"/>
                <a:cs typeface="Arial" panose="020B0604020202020204" pitchFamily="34" charset="0"/>
              </a:rPr>
              <a:t>SUMMARY</a:t>
            </a:r>
            <a:endParaRPr lang="en-US" sz="4400" b="1" dirty="0">
              <a:solidFill>
                <a:schemeClr val="accent6">
                  <a:lumMod val="75000"/>
                </a:schemeClr>
              </a:solidFill>
              <a:latin typeface="Arial" panose="020B0604020202020204" pitchFamily="34" charset="0"/>
              <a:cs typeface="Arial" panose="020B0604020202020204" pitchFamily="34" charset="0"/>
            </a:endParaRPr>
          </a:p>
        </p:txBody>
      </p:sp>
      <p:sp>
        <p:nvSpPr>
          <p:cNvPr id="3" name="内容占位符 1"/>
          <p:cNvSpPr txBox="1">
            <a:spLocks/>
          </p:cNvSpPr>
          <p:nvPr/>
        </p:nvSpPr>
        <p:spPr>
          <a:xfrm>
            <a:off x="1076145" y="1677381"/>
            <a:ext cx="78867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altLang="zh-CN" sz="3200" b="1" dirty="0" smtClean="0">
                <a:solidFill>
                  <a:schemeClr val="accent6">
                    <a:lumMod val="75000"/>
                  </a:schemeClr>
                </a:solidFill>
                <a:latin typeface="Arial" panose="020B0604020202020204" pitchFamily="34" charset="0"/>
                <a:cs typeface="Arial" panose="020B0604020202020204" pitchFamily="34" charset="0"/>
              </a:rPr>
              <a:t>Introduction</a:t>
            </a:r>
            <a:endParaRPr lang="en-US" altLang="zh-CN" sz="3200" b="1" dirty="0">
              <a:solidFill>
                <a:schemeClr val="accent6">
                  <a:lumMod val="75000"/>
                </a:schemeClr>
              </a:solidFill>
              <a:latin typeface="Arial" panose="020B0604020202020204" pitchFamily="34" charset="0"/>
              <a:cs typeface="Arial" panose="020B0604020202020204" pitchFamily="34" charset="0"/>
            </a:endParaRPr>
          </a:p>
          <a:p>
            <a:pPr>
              <a:lnSpc>
                <a:spcPct val="120000"/>
              </a:lnSpc>
            </a:pPr>
            <a:r>
              <a:rPr lang="en-US" altLang="zh-CN" sz="3200" b="1" dirty="0" smtClean="0">
                <a:solidFill>
                  <a:schemeClr val="accent6">
                    <a:lumMod val="75000"/>
                  </a:schemeClr>
                </a:solidFill>
                <a:latin typeface="Arial" panose="020B0604020202020204" pitchFamily="34" charset="0"/>
                <a:cs typeface="Arial" panose="020B0604020202020204" pitchFamily="34" charset="0"/>
              </a:rPr>
              <a:t>Methods</a:t>
            </a:r>
          </a:p>
          <a:p>
            <a:pPr>
              <a:lnSpc>
                <a:spcPct val="120000"/>
              </a:lnSpc>
            </a:pPr>
            <a:r>
              <a:rPr lang="en-US" altLang="zh-CN" sz="3200" b="1" dirty="0" smtClean="0">
                <a:solidFill>
                  <a:schemeClr val="accent6">
                    <a:lumMod val="75000"/>
                  </a:schemeClr>
                </a:solidFill>
                <a:latin typeface="Arial" panose="020B0604020202020204" pitchFamily="34" charset="0"/>
                <a:cs typeface="Arial" panose="020B0604020202020204" pitchFamily="34" charset="0"/>
              </a:rPr>
              <a:t>Progress</a:t>
            </a:r>
          </a:p>
          <a:p>
            <a:pPr>
              <a:lnSpc>
                <a:spcPct val="120000"/>
              </a:lnSpc>
            </a:pPr>
            <a:r>
              <a:rPr lang="en-US" altLang="zh-CN" sz="3200" b="1" dirty="0" smtClean="0">
                <a:solidFill>
                  <a:schemeClr val="accent6">
                    <a:lumMod val="75000"/>
                  </a:schemeClr>
                </a:solidFill>
                <a:latin typeface="Arial" panose="020B0604020202020204" pitchFamily="34" charset="0"/>
                <a:cs typeface="Arial" panose="020B0604020202020204" pitchFamily="34" charset="0"/>
              </a:rPr>
              <a:t>Conclusion</a:t>
            </a:r>
            <a:endParaRPr lang="zh-CN" altLang="zh-CN" sz="3200" b="1" dirty="0" smtClean="0">
              <a:solidFill>
                <a:schemeClr val="accent6">
                  <a:lumMod val="75000"/>
                </a:schemeClr>
              </a:solidFill>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sp>
        <p:nvSpPr>
          <p:cNvPr id="4" name="矩形 73"/>
          <p:cNvSpPr/>
          <p:nvPr/>
        </p:nvSpPr>
        <p:spPr>
          <a:xfrm>
            <a:off x="0" y="6458988"/>
            <a:ext cx="9144000" cy="39901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2000" b="1" dirty="0" smtClean="0">
              <a:cs typeface="Arial" panose="020B0604020202020204" pitchFamily="34" charset="0"/>
            </a:endParaRPr>
          </a:p>
        </p:txBody>
      </p:sp>
    </p:spTree>
    <p:extLst>
      <p:ext uri="{BB962C8B-B14F-4D97-AF65-F5344CB8AC3E}">
        <p14:creationId xmlns:p14="http://schemas.microsoft.com/office/powerpoint/2010/main" val="70528635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73"/>
          <p:cNvSpPr/>
          <p:nvPr/>
        </p:nvSpPr>
        <p:spPr>
          <a:xfrm>
            <a:off x="0" y="6458988"/>
            <a:ext cx="9144000" cy="39901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2000" b="1" dirty="0" smtClean="0">
              <a:cs typeface="Arial" panose="020B0604020202020204" pitchFamily="34" charset="0"/>
            </a:endParaRPr>
          </a:p>
        </p:txBody>
      </p:sp>
      <p:sp>
        <p:nvSpPr>
          <p:cNvPr id="7" name="文本框 9"/>
          <p:cNvSpPr txBox="1"/>
          <p:nvPr/>
        </p:nvSpPr>
        <p:spPr>
          <a:xfrm>
            <a:off x="1760406" y="481205"/>
            <a:ext cx="5675564" cy="769441"/>
          </a:xfrm>
          <a:prstGeom prst="rect">
            <a:avLst/>
          </a:prstGeom>
          <a:noFill/>
        </p:spPr>
        <p:txBody>
          <a:bodyPr wrap="square" rtlCol="0">
            <a:spAutoFit/>
          </a:bodyPr>
          <a:lstStyle/>
          <a:p>
            <a:r>
              <a:rPr lang="en-US" sz="4400" b="1" dirty="0" smtClean="0">
                <a:solidFill>
                  <a:schemeClr val="accent6">
                    <a:lumMod val="75000"/>
                  </a:schemeClr>
                </a:solidFill>
                <a:latin typeface="Arial" panose="020B0604020202020204" pitchFamily="34" charset="0"/>
                <a:cs typeface="Arial" panose="020B0604020202020204" pitchFamily="34" charset="0"/>
              </a:rPr>
              <a:t>Feature Generation</a:t>
            </a:r>
            <a:endParaRPr lang="en-US" sz="4400" b="1" dirty="0">
              <a:solidFill>
                <a:schemeClr val="accent6">
                  <a:lumMod val="75000"/>
                </a:schemeClr>
              </a:solidFill>
              <a:latin typeface="Arial" panose="020B0604020202020204" pitchFamily="34" charset="0"/>
              <a:cs typeface="Arial" panose="020B0604020202020204" pitchFamily="34" charset="0"/>
            </a:endParaRPr>
          </a:p>
        </p:txBody>
      </p:sp>
      <p:sp>
        <p:nvSpPr>
          <p:cNvPr id="8" name="矩形 6"/>
          <p:cNvSpPr/>
          <p:nvPr/>
        </p:nvSpPr>
        <p:spPr>
          <a:xfrm>
            <a:off x="384560" y="1"/>
            <a:ext cx="1375846" cy="1170774"/>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latin typeface="Arial" panose="020B0604020202020204" pitchFamily="34" charset="0"/>
              <a:cs typeface="Arial" panose="020B0604020202020204" pitchFamily="34" charset="0"/>
            </a:endParaRPr>
          </a:p>
          <a:p>
            <a:pPr algn="ctr"/>
            <a:r>
              <a:rPr lang="en-US" altLang="zh-CN" sz="6000" b="1" dirty="0" smtClean="0">
                <a:latin typeface="Arial" panose="020B0604020202020204" pitchFamily="34" charset="0"/>
                <a:cs typeface="Arial" panose="020B0604020202020204" pitchFamily="34" charset="0"/>
              </a:rPr>
              <a:t>3.2</a:t>
            </a:r>
            <a:endParaRPr lang="en-US" sz="6000" b="1" dirty="0" smtClean="0">
              <a:latin typeface="Arial" panose="020B0604020202020204" pitchFamily="34" charset="0"/>
              <a:cs typeface="Arial" panose="020B0604020202020204" pitchFamily="34" charset="0"/>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r="18168" b="16582"/>
          <a:stretch/>
        </p:blipFill>
        <p:spPr>
          <a:xfrm>
            <a:off x="856822" y="1517511"/>
            <a:ext cx="7482731" cy="4290583"/>
          </a:xfrm>
          <a:prstGeom prst="rect">
            <a:avLst/>
          </a:prstGeom>
        </p:spPr>
      </p:pic>
      <p:sp>
        <p:nvSpPr>
          <p:cNvPr id="6" name="TextBox 5"/>
          <p:cNvSpPr txBox="1"/>
          <p:nvPr/>
        </p:nvSpPr>
        <p:spPr>
          <a:xfrm>
            <a:off x="1786628" y="5808094"/>
            <a:ext cx="5623118" cy="400110"/>
          </a:xfrm>
          <a:prstGeom prst="rect">
            <a:avLst/>
          </a:prstGeom>
          <a:noFill/>
        </p:spPr>
        <p:txBody>
          <a:bodyPr wrap="square" rtlCol="0">
            <a:spAutoFit/>
          </a:bodyPr>
          <a:lstStyle/>
          <a:p>
            <a:pPr algn="ctr"/>
            <a:r>
              <a:rPr lang="en-US" sz="2000" b="1" i="1" dirty="0" smtClean="0">
                <a:solidFill>
                  <a:schemeClr val="accent6">
                    <a:lumMod val="75000"/>
                  </a:schemeClr>
                </a:solidFill>
              </a:rPr>
              <a:t>10 indicators and 9 lagged returns</a:t>
            </a:r>
            <a:endParaRPr lang="en-US" sz="1200" b="1" i="1" dirty="0">
              <a:solidFill>
                <a:schemeClr val="accent6">
                  <a:lumMod val="75000"/>
                </a:schemeClr>
              </a:solidFill>
            </a:endParaRPr>
          </a:p>
        </p:txBody>
      </p:sp>
      <p:sp>
        <p:nvSpPr>
          <p:cNvPr id="9" name="Shape 50"/>
          <p:cNvSpPr>
            <a:spLocks noGrp="1"/>
          </p:cNvSpPr>
          <p:nvPr>
            <p:ph type="sldNum" sz="quarter" idx="12"/>
          </p:nvPr>
        </p:nvSpPr>
        <p:spPr>
          <a:xfrm>
            <a:off x="7079308" y="6418325"/>
            <a:ext cx="1901825" cy="476250"/>
          </a:xfrm>
          <a:noFill/>
        </p:spPr>
        <p:txBody>
          <a:bodyPr/>
          <a:lstStyle/>
          <a:p>
            <a:r>
              <a:rPr lang="en-US" altLang="zh-TW" sz="2400" b="1" dirty="0" smtClean="0">
                <a:solidFill>
                  <a:schemeClr val="bg1"/>
                </a:solidFill>
              </a:rPr>
              <a:t>20</a:t>
            </a:r>
            <a:endParaRPr lang="en-US" altLang="zh-TW" sz="2400" b="1" dirty="0">
              <a:solidFill>
                <a:schemeClr val="bg1"/>
              </a:solidFill>
            </a:endParaRPr>
          </a:p>
        </p:txBody>
      </p:sp>
    </p:spTree>
    <p:extLst>
      <p:ext uri="{BB962C8B-B14F-4D97-AF65-F5344CB8AC3E}">
        <p14:creationId xmlns:p14="http://schemas.microsoft.com/office/powerpoint/2010/main" val="235612356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73"/>
          <p:cNvSpPr/>
          <p:nvPr/>
        </p:nvSpPr>
        <p:spPr>
          <a:xfrm>
            <a:off x="0" y="6458988"/>
            <a:ext cx="9144000" cy="39901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2000" b="1" dirty="0" smtClean="0">
              <a:cs typeface="Arial" panose="020B0604020202020204" pitchFamily="34" charset="0"/>
            </a:endParaRPr>
          </a:p>
        </p:txBody>
      </p:sp>
      <p:sp>
        <p:nvSpPr>
          <p:cNvPr id="7" name="文本框 9"/>
          <p:cNvSpPr txBox="1"/>
          <p:nvPr/>
        </p:nvSpPr>
        <p:spPr>
          <a:xfrm>
            <a:off x="1760406" y="481205"/>
            <a:ext cx="5675564" cy="769441"/>
          </a:xfrm>
          <a:prstGeom prst="rect">
            <a:avLst/>
          </a:prstGeom>
          <a:noFill/>
        </p:spPr>
        <p:txBody>
          <a:bodyPr wrap="square" rtlCol="0">
            <a:spAutoFit/>
          </a:bodyPr>
          <a:lstStyle/>
          <a:p>
            <a:r>
              <a:rPr lang="en-US" sz="4400" b="1" dirty="0" smtClean="0">
                <a:solidFill>
                  <a:schemeClr val="accent6">
                    <a:lumMod val="75000"/>
                  </a:schemeClr>
                </a:solidFill>
                <a:latin typeface="Arial" panose="020B0604020202020204" pitchFamily="34" charset="0"/>
                <a:cs typeface="Arial" panose="020B0604020202020204" pitchFamily="34" charset="0"/>
              </a:rPr>
              <a:t>Feature Generation</a:t>
            </a:r>
            <a:endParaRPr lang="en-US" sz="4400" b="1" dirty="0">
              <a:solidFill>
                <a:schemeClr val="accent6">
                  <a:lumMod val="75000"/>
                </a:schemeClr>
              </a:solidFill>
              <a:latin typeface="Arial" panose="020B0604020202020204" pitchFamily="34" charset="0"/>
              <a:cs typeface="Arial" panose="020B0604020202020204" pitchFamily="34" charset="0"/>
            </a:endParaRPr>
          </a:p>
        </p:txBody>
      </p:sp>
      <p:sp>
        <p:nvSpPr>
          <p:cNvPr id="8" name="矩形 6"/>
          <p:cNvSpPr/>
          <p:nvPr/>
        </p:nvSpPr>
        <p:spPr>
          <a:xfrm>
            <a:off x="384560" y="1"/>
            <a:ext cx="1375846" cy="1170774"/>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latin typeface="Arial" panose="020B0604020202020204" pitchFamily="34" charset="0"/>
              <a:cs typeface="Arial" panose="020B0604020202020204" pitchFamily="34" charset="0"/>
            </a:endParaRPr>
          </a:p>
          <a:p>
            <a:pPr algn="ctr"/>
            <a:r>
              <a:rPr lang="en-US" altLang="zh-CN" sz="6000" b="1" dirty="0" smtClean="0">
                <a:latin typeface="Arial" panose="020B0604020202020204" pitchFamily="34" charset="0"/>
                <a:cs typeface="Arial" panose="020B0604020202020204" pitchFamily="34" charset="0"/>
              </a:rPr>
              <a:t>3.2</a:t>
            </a:r>
            <a:endParaRPr lang="en-US" sz="6000" b="1" dirty="0" smtClean="0">
              <a:latin typeface="Arial" panose="020B0604020202020204" pitchFamily="34" charset="0"/>
              <a:cs typeface="Arial" panose="020B0604020202020204" pitchFamily="34" charset="0"/>
            </a:endParaRPr>
          </a:p>
        </p:txBody>
      </p:sp>
      <p:sp>
        <p:nvSpPr>
          <p:cNvPr id="9" name="内容占位符 3"/>
          <p:cNvSpPr txBox="1">
            <a:spLocks/>
          </p:cNvSpPr>
          <p:nvPr/>
        </p:nvSpPr>
        <p:spPr>
          <a:xfrm>
            <a:off x="628650" y="1825625"/>
            <a:ext cx="78867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US" b="1" dirty="0" smtClean="0">
                <a:solidFill>
                  <a:schemeClr val="accent6">
                    <a:lumMod val="75000"/>
                  </a:schemeClr>
                </a:solidFill>
                <a:latin typeface="Arial" panose="020B0604020202020204" pitchFamily="34" charset="0"/>
                <a:cs typeface="Arial" panose="020B0604020202020204" pitchFamily="34" charset="0"/>
              </a:rPr>
              <a:t>Why Feature Selection?</a:t>
            </a:r>
          </a:p>
          <a:p>
            <a:pPr marL="0" indent="0">
              <a:lnSpc>
                <a:spcPct val="110000"/>
              </a:lnSpc>
              <a:buNone/>
            </a:pPr>
            <a:endParaRPr lang="en-US" b="1" dirty="0" smtClean="0">
              <a:solidFill>
                <a:schemeClr val="accent6">
                  <a:lumMod val="75000"/>
                </a:schemeClr>
              </a:solidFill>
              <a:latin typeface="Arial" panose="020B0604020202020204" pitchFamily="34" charset="0"/>
              <a:cs typeface="Arial" panose="020B0604020202020204" pitchFamily="34" charset="0"/>
            </a:endParaRPr>
          </a:p>
          <a:p>
            <a:pPr>
              <a:lnSpc>
                <a:spcPct val="110000"/>
              </a:lnSpc>
            </a:pPr>
            <a:r>
              <a:rPr lang="en-US" b="1" dirty="0" smtClean="0">
                <a:solidFill>
                  <a:schemeClr val="accent6">
                    <a:lumMod val="75000"/>
                  </a:schemeClr>
                </a:solidFill>
                <a:latin typeface="Arial" panose="020B0604020202020204" pitchFamily="34" charset="0"/>
                <a:cs typeface="Arial" panose="020B0604020202020204" pitchFamily="34" charset="0"/>
              </a:rPr>
              <a:t>Easy </a:t>
            </a:r>
            <a:r>
              <a:rPr lang="en-US" b="1" dirty="0">
                <a:solidFill>
                  <a:schemeClr val="accent6">
                    <a:lumMod val="75000"/>
                  </a:schemeClr>
                </a:solidFill>
                <a:latin typeface="Arial" panose="020B0604020202020204" pitchFamily="34" charset="0"/>
                <a:cs typeface="Arial" panose="020B0604020202020204" pitchFamily="34" charset="0"/>
              </a:rPr>
              <a:t>to </a:t>
            </a:r>
            <a:r>
              <a:rPr lang="en-US" b="1" dirty="0" smtClean="0">
                <a:solidFill>
                  <a:schemeClr val="accent6">
                    <a:lumMod val="75000"/>
                  </a:schemeClr>
                </a:solidFill>
                <a:latin typeface="Arial" panose="020B0604020202020204" pitchFamily="34" charset="0"/>
                <a:cs typeface="Arial" panose="020B0604020202020204" pitchFamily="34" charset="0"/>
              </a:rPr>
              <a:t>interpret</a:t>
            </a:r>
          </a:p>
          <a:p>
            <a:pPr>
              <a:lnSpc>
                <a:spcPct val="110000"/>
              </a:lnSpc>
            </a:pPr>
            <a:r>
              <a:rPr lang="en-US" b="1" dirty="0" smtClean="0">
                <a:solidFill>
                  <a:schemeClr val="accent6">
                    <a:lumMod val="75000"/>
                  </a:schemeClr>
                </a:solidFill>
                <a:latin typeface="Arial" panose="020B0604020202020204" pitchFamily="34" charset="0"/>
                <a:cs typeface="Arial" panose="020B0604020202020204" pitchFamily="34" charset="0"/>
              </a:rPr>
              <a:t>Shorter </a:t>
            </a:r>
            <a:r>
              <a:rPr lang="en-US" b="1" dirty="0">
                <a:solidFill>
                  <a:schemeClr val="accent6">
                    <a:lumMod val="75000"/>
                  </a:schemeClr>
                </a:solidFill>
                <a:latin typeface="Arial" panose="020B0604020202020204" pitchFamily="34" charset="0"/>
                <a:cs typeface="Arial" panose="020B0604020202020204" pitchFamily="34" charset="0"/>
              </a:rPr>
              <a:t>training </a:t>
            </a:r>
            <a:r>
              <a:rPr lang="en-US" b="1" dirty="0" smtClean="0">
                <a:solidFill>
                  <a:schemeClr val="accent6">
                    <a:lumMod val="75000"/>
                  </a:schemeClr>
                </a:solidFill>
                <a:latin typeface="Arial" panose="020B0604020202020204" pitchFamily="34" charset="0"/>
                <a:cs typeface="Arial" panose="020B0604020202020204" pitchFamily="34" charset="0"/>
              </a:rPr>
              <a:t>times</a:t>
            </a:r>
          </a:p>
          <a:p>
            <a:pPr>
              <a:lnSpc>
                <a:spcPct val="110000"/>
              </a:lnSpc>
            </a:pPr>
            <a:r>
              <a:rPr lang="en-US" b="1" dirty="0" smtClean="0">
                <a:solidFill>
                  <a:schemeClr val="accent6">
                    <a:lumMod val="75000"/>
                  </a:schemeClr>
                </a:solidFill>
                <a:latin typeface="Arial" panose="020B0604020202020204" pitchFamily="34" charset="0"/>
                <a:cs typeface="Arial" panose="020B0604020202020204" pitchFamily="34" charset="0"/>
              </a:rPr>
              <a:t>Reducing</a:t>
            </a:r>
            <a:r>
              <a:rPr lang="en-US" b="1" dirty="0">
                <a:solidFill>
                  <a:schemeClr val="accent6">
                    <a:lumMod val="75000"/>
                  </a:schemeClr>
                </a:solidFill>
                <a:latin typeface="Arial" panose="020B0604020202020204" pitchFamily="34" charset="0"/>
                <a:cs typeface="Arial" panose="020B0604020202020204" pitchFamily="34" charset="0"/>
              </a:rPr>
              <a:t> </a:t>
            </a:r>
            <a:r>
              <a:rPr lang="en-US" b="1" dirty="0" smtClean="0">
                <a:solidFill>
                  <a:schemeClr val="accent6">
                    <a:lumMod val="75000"/>
                  </a:schemeClr>
                </a:solidFill>
                <a:latin typeface="Arial" panose="020B0604020202020204" pitchFamily="34" charset="0"/>
                <a:cs typeface="Arial" panose="020B0604020202020204" pitchFamily="34" charset="0"/>
              </a:rPr>
              <a:t>overfitting</a:t>
            </a:r>
            <a:endParaRPr lang="en-US" b="1" dirty="0">
              <a:solidFill>
                <a:schemeClr val="accent6">
                  <a:lumMod val="75000"/>
                </a:schemeClr>
              </a:solidFill>
              <a:latin typeface="Arial" panose="020B0604020202020204" pitchFamily="34" charset="0"/>
              <a:cs typeface="Arial" panose="020B0604020202020204" pitchFamily="34" charset="0"/>
            </a:endParaRPr>
          </a:p>
        </p:txBody>
      </p:sp>
      <p:sp>
        <p:nvSpPr>
          <p:cNvPr id="10" name="Shape 50"/>
          <p:cNvSpPr>
            <a:spLocks noGrp="1"/>
          </p:cNvSpPr>
          <p:nvPr>
            <p:ph type="sldNum" sz="quarter" idx="12"/>
          </p:nvPr>
        </p:nvSpPr>
        <p:spPr>
          <a:xfrm>
            <a:off x="7079308" y="6418325"/>
            <a:ext cx="1901825" cy="476250"/>
          </a:xfrm>
          <a:noFill/>
        </p:spPr>
        <p:txBody>
          <a:bodyPr/>
          <a:lstStyle/>
          <a:p>
            <a:r>
              <a:rPr lang="en-US" altLang="zh-TW" sz="2400" b="1" dirty="0" smtClean="0">
                <a:solidFill>
                  <a:schemeClr val="bg1"/>
                </a:solidFill>
              </a:rPr>
              <a:t>21</a:t>
            </a:r>
            <a:endParaRPr lang="en-US" altLang="zh-TW" sz="2400" b="1" dirty="0">
              <a:solidFill>
                <a:schemeClr val="bg1"/>
              </a:solidFill>
            </a:endParaRPr>
          </a:p>
        </p:txBody>
      </p:sp>
    </p:spTree>
    <p:extLst>
      <p:ext uri="{BB962C8B-B14F-4D97-AF65-F5344CB8AC3E}">
        <p14:creationId xmlns:p14="http://schemas.microsoft.com/office/powerpoint/2010/main" val="30069465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73"/>
          <p:cNvSpPr/>
          <p:nvPr/>
        </p:nvSpPr>
        <p:spPr>
          <a:xfrm>
            <a:off x="0" y="6458988"/>
            <a:ext cx="9144000" cy="39901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2000" b="1" dirty="0" smtClean="0">
              <a:cs typeface="Arial" panose="020B0604020202020204" pitchFamily="34" charset="0"/>
            </a:endParaRPr>
          </a:p>
        </p:txBody>
      </p:sp>
      <p:sp>
        <p:nvSpPr>
          <p:cNvPr id="7" name="文本框 9"/>
          <p:cNvSpPr txBox="1"/>
          <p:nvPr/>
        </p:nvSpPr>
        <p:spPr>
          <a:xfrm>
            <a:off x="1760406" y="481205"/>
            <a:ext cx="5675564" cy="769441"/>
          </a:xfrm>
          <a:prstGeom prst="rect">
            <a:avLst/>
          </a:prstGeom>
          <a:noFill/>
        </p:spPr>
        <p:txBody>
          <a:bodyPr wrap="square" rtlCol="0">
            <a:spAutoFit/>
          </a:bodyPr>
          <a:lstStyle/>
          <a:p>
            <a:r>
              <a:rPr lang="en-US" sz="4400" b="1" dirty="0" smtClean="0">
                <a:solidFill>
                  <a:schemeClr val="accent6">
                    <a:lumMod val="75000"/>
                  </a:schemeClr>
                </a:solidFill>
                <a:latin typeface="Arial" panose="020B0604020202020204" pitchFamily="34" charset="0"/>
                <a:cs typeface="Arial" panose="020B0604020202020204" pitchFamily="34" charset="0"/>
              </a:rPr>
              <a:t>Feature Generation</a:t>
            </a:r>
            <a:endParaRPr lang="en-US" sz="4400" b="1" dirty="0">
              <a:solidFill>
                <a:schemeClr val="accent6">
                  <a:lumMod val="75000"/>
                </a:schemeClr>
              </a:solidFill>
              <a:latin typeface="Arial" panose="020B0604020202020204" pitchFamily="34" charset="0"/>
              <a:cs typeface="Arial" panose="020B0604020202020204" pitchFamily="34" charset="0"/>
            </a:endParaRPr>
          </a:p>
        </p:txBody>
      </p:sp>
      <p:sp>
        <p:nvSpPr>
          <p:cNvPr id="8" name="矩形 6"/>
          <p:cNvSpPr/>
          <p:nvPr/>
        </p:nvSpPr>
        <p:spPr>
          <a:xfrm>
            <a:off x="384560" y="1"/>
            <a:ext cx="1375846" cy="1170774"/>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latin typeface="Arial" panose="020B0604020202020204" pitchFamily="34" charset="0"/>
              <a:cs typeface="Arial" panose="020B0604020202020204" pitchFamily="34" charset="0"/>
            </a:endParaRPr>
          </a:p>
          <a:p>
            <a:pPr algn="ctr"/>
            <a:r>
              <a:rPr lang="en-US" altLang="zh-CN" sz="6000" b="1" dirty="0" smtClean="0">
                <a:latin typeface="Arial" panose="020B0604020202020204" pitchFamily="34" charset="0"/>
                <a:cs typeface="Arial" panose="020B0604020202020204" pitchFamily="34" charset="0"/>
              </a:rPr>
              <a:t>3.2</a:t>
            </a:r>
            <a:endParaRPr lang="en-US" sz="6000" b="1" dirty="0" smtClean="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740" y="1375759"/>
            <a:ext cx="6176520" cy="4632390"/>
          </a:xfrm>
          <a:prstGeom prst="rect">
            <a:avLst/>
          </a:prstGeom>
        </p:spPr>
      </p:pic>
      <p:sp>
        <p:nvSpPr>
          <p:cNvPr id="9" name="TextBox 8"/>
          <p:cNvSpPr txBox="1"/>
          <p:nvPr/>
        </p:nvSpPr>
        <p:spPr>
          <a:xfrm>
            <a:off x="1786628" y="5808094"/>
            <a:ext cx="5623118" cy="400110"/>
          </a:xfrm>
          <a:prstGeom prst="rect">
            <a:avLst/>
          </a:prstGeom>
          <a:noFill/>
        </p:spPr>
        <p:txBody>
          <a:bodyPr wrap="square" rtlCol="0">
            <a:spAutoFit/>
          </a:bodyPr>
          <a:lstStyle/>
          <a:p>
            <a:pPr algn="ctr"/>
            <a:r>
              <a:rPr lang="en-US" sz="2000" b="1" i="1" dirty="0" smtClean="0">
                <a:solidFill>
                  <a:schemeClr val="accent6">
                    <a:lumMod val="75000"/>
                  </a:schemeClr>
                </a:solidFill>
              </a:rPr>
              <a:t>Less important: ADOSC</a:t>
            </a:r>
            <a:endParaRPr lang="en-US" sz="1200" b="1" i="1" dirty="0">
              <a:solidFill>
                <a:schemeClr val="accent6">
                  <a:lumMod val="75000"/>
                </a:schemeClr>
              </a:solidFill>
            </a:endParaRPr>
          </a:p>
        </p:txBody>
      </p:sp>
      <p:sp>
        <p:nvSpPr>
          <p:cNvPr id="10" name="Shape 50"/>
          <p:cNvSpPr>
            <a:spLocks noGrp="1"/>
          </p:cNvSpPr>
          <p:nvPr>
            <p:ph type="sldNum" sz="quarter" idx="12"/>
          </p:nvPr>
        </p:nvSpPr>
        <p:spPr>
          <a:xfrm>
            <a:off x="7079308" y="6418325"/>
            <a:ext cx="1901825" cy="476250"/>
          </a:xfrm>
          <a:noFill/>
        </p:spPr>
        <p:txBody>
          <a:bodyPr/>
          <a:lstStyle/>
          <a:p>
            <a:r>
              <a:rPr lang="en-US" altLang="zh-TW" sz="2400" b="1" dirty="0" smtClean="0">
                <a:solidFill>
                  <a:schemeClr val="bg1"/>
                </a:solidFill>
              </a:rPr>
              <a:t>22</a:t>
            </a:r>
            <a:endParaRPr lang="en-US" altLang="zh-TW" sz="2400" b="1" dirty="0">
              <a:solidFill>
                <a:schemeClr val="bg1"/>
              </a:solidFill>
            </a:endParaRPr>
          </a:p>
        </p:txBody>
      </p:sp>
    </p:spTree>
    <p:extLst>
      <p:ext uri="{BB962C8B-B14F-4D97-AF65-F5344CB8AC3E}">
        <p14:creationId xmlns:p14="http://schemas.microsoft.com/office/powerpoint/2010/main" val="3106891271"/>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73"/>
          <p:cNvSpPr/>
          <p:nvPr/>
        </p:nvSpPr>
        <p:spPr>
          <a:xfrm>
            <a:off x="0" y="6458988"/>
            <a:ext cx="9144000" cy="39901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2000" b="1" dirty="0" smtClean="0">
              <a:cs typeface="Arial" panose="020B0604020202020204" pitchFamily="34" charset="0"/>
            </a:endParaRPr>
          </a:p>
        </p:txBody>
      </p:sp>
      <p:sp>
        <p:nvSpPr>
          <p:cNvPr id="7" name="文本框 9"/>
          <p:cNvSpPr txBox="1"/>
          <p:nvPr/>
        </p:nvSpPr>
        <p:spPr>
          <a:xfrm>
            <a:off x="1760406" y="481205"/>
            <a:ext cx="5675564" cy="769441"/>
          </a:xfrm>
          <a:prstGeom prst="rect">
            <a:avLst/>
          </a:prstGeom>
          <a:noFill/>
        </p:spPr>
        <p:txBody>
          <a:bodyPr wrap="square" rtlCol="0">
            <a:spAutoFit/>
          </a:bodyPr>
          <a:lstStyle/>
          <a:p>
            <a:r>
              <a:rPr lang="en-US" sz="4400" b="1" dirty="0" smtClean="0">
                <a:solidFill>
                  <a:schemeClr val="accent6">
                    <a:lumMod val="75000"/>
                  </a:schemeClr>
                </a:solidFill>
                <a:latin typeface="Arial" panose="020B0604020202020204" pitchFamily="34" charset="0"/>
                <a:cs typeface="Arial" panose="020B0604020202020204" pitchFamily="34" charset="0"/>
              </a:rPr>
              <a:t>Model Selection</a:t>
            </a:r>
            <a:endParaRPr lang="en-US" sz="4400" b="1" dirty="0">
              <a:solidFill>
                <a:schemeClr val="accent6">
                  <a:lumMod val="75000"/>
                </a:schemeClr>
              </a:solidFill>
              <a:latin typeface="Arial" panose="020B0604020202020204" pitchFamily="34" charset="0"/>
              <a:cs typeface="Arial" panose="020B0604020202020204" pitchFamily="34" charset="0"/>
            </a:endParaRPr>
          </a:p>
        </p:txBody>
      </p:sp>
      <p:sp>
        <p:nvSpPr>
          <p:cNvPr id="8" name="矩形 6"/>
          <p:cNvSpPr/>
          <p:nvPr/>
        </p:nvSpPr>
        <p:spPr>
          <a:xfrm>
            <a:off x="384560" y="1"/>
            <a:ext cx="1375846" cy="1170774"/>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latin typeface="Arial" panose="020B0604020202020204" pitchFamily="34" charset="0"/>
              <a:cs typeface="Arial" panose="020B0604020202020204" pitchFamily="34" charset="0"/>
            </a:endParaRPr>
          </a:p>
          <a:p>
            <a:pPr algn="ctr"/>
            <a:r>
              <a:rPr lang="en-US" altLang="zh-CN" sz="6000" b="1" dirty="0" smtClean="0">
                <a:latin typeface="Arial" panose="020B0604020202020204" pitchFamily="34" charset="0"/>
                <a:cs typeface="Arial" panose="020B0604020202020204" pitchFamily="34" charset="0"/>
              </a:rPr>
              <a:t>3.3</a:t>
            </a:r>
            <a:endParaRPr lang="en-US" sz="6000" b="1" dirty="0" smtClean="0">
              <a:latin typeface="Arial" panose="020B0604020202020204" pitchFamily="34" charset="0"/>
              <a:cs typeface="Arial" panose="020B0604020202020204" pitchFamily="34" charset="0"/>
            </a:endParaRPr>
          </a:p>
        </p:txBody>
      </p:sp>
      <p:sp>
        <p:nvSpPr>
          <p:cNvPr id="5" name="内容占位符 3"/>
          <p:cNvSpPr txBox="1">
            <a:spLocks/>
          </p:cNvSpPr>
          <p:nvPr/>
        </p:nvSpPr>
        <p:spPr>
          <a:xfrm>
            <a:off x="628650" y="1825625"/>
            <a:ext cx="78867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smtClean="0">
                <a:solidFill>
                  <a:schemeClr val="accent6">
                    <a:lumMod val="75000"/>
                  </a:schemeClr>
                </a:solidFill>
                <a:latin typeface="Arial" panose="020B0604020202020204" pitchFamily="34" charset="0"/>
                <a:cs typeface="Arial" panose="020B0604020202020204" pitchFamily="34" charset="0"/>
              </a:rPr>
              <a:t>Target</a:t>
            </a:r>
          </a:p>
          <a:p>
            <a:pPr lvl="1"/>
            <a:r>
              <a:rPr lang="en-US" b="1" dirty="0" smtClean="0">
                <a:solidFill>
                  <a:schemeClr val="accent6">
                    <a:lumMod val="75000"/>
                  </a:schemeClr>
                </a:solidFill>
                <a:latin typeface="Arial" panose="020B0604020202020204" pitchFamily="34" charset="0"/>
                <a:cs typeface="Arial" panose="020B0604020202020204" pitchFamily="34" charset="0"/>
              </a:rPr>
              <a:t>Price Movement Next Day</a:t>
            </a:r>
          </a:p>
          <a:p>
            <a:pPr lvl="1"/>
            <a:endParaRPr lang="en-US" b="1" dirty="0" smtClean="0">
              <a:solidFill>
                <a:schemeClr val="accent6">
                  <a:lumMod val="75000"/>
                </a:schemeClr>
              </a:solidFill>
              <a:latin typeface="Arial" panose="020B0604020202020204" pitchFamily="34" charset="0"/>
              <a:cs typeface="Arial" panose="020B0604020202020204" pitchFamily="34" charset="0"/>
            </a:endParaRPr>
          </a:p>
          <a:p>
            <a:r>
              <a:rPr lang="en-US" b="1" dirty="0">
                <a:solidFill>
                  <a:schemeClr val="accent6">
                    <a:lumMod val="75000"/>
                  </a:schemeClr>
                </a:solidFill>
                <a:latin typeface="Arial" panose="020B0604020202020204" pitchFamily="34" charset="0"/>
                <a:cs typeface="Arial" panose="020B0604020202020204" pitchFamily="34" charset="0"/>
              </a:rPr>
              <a:t>Evaluation Criteria</a:t>
            </a:r>
          </a:p>
          <a:p>
            <a:pPr lvl="1"/>
            <a:r>
              <a:rPr lang="en-US" b="1" dirty="0">
                <a:solidFill>
                  <a:schemeClr val="accent6">
                    <a:lumMod val="75000"/>
                  </a:schemeClr>
                </a:solidFill>
                <a:latin typeface="Arial" panose="020B0604020202020204" pitchFamily="34" charset="0"/>
                <a:cs typeface="Arial" panose="020B0604020202020204" pitchFamily="34" charset="0"/>
              </a:rPr>
              <a:t>Area Under the Curve (AUC</a:t>
            </a:r>
            <a:r>
              <a:rPr lang="en-US" b="1" dirty="0" smtClean="0">
                <a:solidFill>
                  <a:schemeClr val="accent6">
                    <a:lumMod val="75000"/>
                  </a:schemeClr>
                </a:solidFill>
                <a:latin typeface="Arial" panose="020B0604020202020204" pitchFamily="34" charset="0"/>
                <a:cs typeface="Arial" panose="020B0604020202020204" pitchFamily="34" charset="0"/>
              </a:rPr>
              <a:t>)</a:t>
            </a:r>
          </a:p>
          <a:p>
            <a:pPr lvl="1"/>
            <a:endParaRPr lang="en-US" b="1" dirty="0" smtClean="0">
              <a:solidFill>
                <a:schemeClr val="accent6">
                  <a:lumMod val="75000"/>
                </a:schemeClr>
              </a:solidFill>
              <a:latin typeface="Arial" panose="020B0604020202020204" pitchFamily="34" charset="0"/>
              <a:cs typeface="Arial" panose="020B0604020202020204" pitchFamily="34" charset="0"/>
            </a:endParaRPr>
          </a:p>
          <a:p>
            <a:r>
              <a:rPr lang="en-US" b="1" dirty="0">
                <a:solidFill>
                  <a:schemeClr val="accent6">
                    <a:lumMod val="75000"/>
                  </a:schemeClr>
                </a:solidFill>
                <a:latin typeface="Arial" panose="020B0604020202020204" pitchFamily="34" charset="0"/>
                <a:cs typeface="Arial" panose="020B0604020202020204" pitchFamily="34" charset="0"/>
              </a:rPr>
              <a:t>Evaluation </a:t>
            </a:r>
            <a:r>
              <a:rPr lang="en-US" b="1" dirty="0" smtClean="0">
                <a:solidFill>
                  <a:schemeClr val="accent6">
                    <a:lumMod val="75000"/>
                  </a:schemeClr>
                </a:solidFill>
                <a:latin typeface="Arial" panose="020B0604020202020204" pitchFamily="34" charset="0"/>
                <a:cs typeface="Arial" panose="020B0604020202020204" pitchFamily="34" charset="0"/>
              </a:rPr>
              <a:t>Period</a:t>
            </a:r>
            <a:endParaRPr lang="en-US" b="1" dirty="0">
              <a:solidFill>
                <a:schemeClr val="accent6">
                  <a:lumMod val="75000"/>
                </a:schemeClr>
              </a:solidFill>
              <a:latin typeface="Arial" panose="020B0604020202020204" pitchFamily="34" charset="0"/>
              <a:cs typeface="Arial" panose="020B0604020202020204" pitchFamily="34" charset="0"/>
            </a:endParaRPr>
          </a:p>
          <a:p>
            <a:pPr lvl="1"/>
            <a:r>
              <a:rPr lang="en-US" b="1" dirty="0" smtClean="0">
                <a:solidFill>
                  <a:schemeClr val="accent6">
                    <a:lumMod val="75000"/>
                  </a:schemeClr>
                </a:solidFill>
                <a:latin typeface="Arial" panose="020B0604020202020204" pitchFamily="34" charset="0"/>
                <a:cs typeface="Arial" panose="020B0604020202020204" pitchFamily="34" charset="0"/>
              </a:rPr>
              <a:t>From 2014/01/01 to 2015/09/29</a:t>
            </a:r>
            <a:endParaRPr lang="en-US" b="1" dirty="0">
              <a:solidFill>
                <a:schemeClr val="accent6">
                  <a:lumMod val="75000"/>
                </a:schemeClr>
              </a:solidFill>
              <a:latin typeface="Arial" panose="020B0604020202020204" pitchFamily="34" charset="0"/>
              <a:cs typeface="Arial" panose="020B0604020202020204" pitchFamily="34" charset="0"/>
            </a:endParaRPr>
          </a:p>
          <a:p>
            <a:pPr lvl="1"/>
            <a:endParaRPr lang="en-US" b="1" dirty="0">
              <a:solidFill>
                <a:schemeClr val="accent6">
                  <a:lumMod val="75000"/>
                </a:schemeClr>
              </a:solidFill>
              <a:latin typeface="Arial" panose="020B0604020202020204" pitchFamily="34" charset="0"/>
              <a:cs typeface="Arial" panose="020B0604020202020204" pitchFamily="34" charset="0"/>
            </a:endParaRPr>
          </a:p>
        </p:txBody>
      </p:sp>
      <p:sp>
        <p:nvSpPr>
          <p:cNvPr id="9" name="Shape 50"/>
          <p:cNvSpPr>
            <a:spLocks noGrp="1"/>
          </p:cNvSpPr>
          <p:nvPr>
            <p:ph type="sldNum" sz="quarter" idx="12"/>
          </p:nvPr>
        </p:nvSpPr>
        <p:spPr>
          <a:xfrm>
            <a:off x="7079308" y="6418325"/>
            <a:ext cx="1901825" cy="476250"/>
          </a:xfrm>
          <a:noFill/>
        </p:spPr>
        <p:txBody>
          <a:bodyPr/>
          <a:lstStyle/>
          <a:p>
            <a:r>
              <a:rPr lang="en-US" altLang="zh-TW" sz="2400" b="1" dirty="0" smtClean="0">
                <a:solidFill>
                  <a:schemeClr val="bg1"/>
                </a:solidFill>
              </a:rPr>
              <a:t>23</a:t>
            </a:r>
            <a:endParaRPr lang="en-US" altLang="zh-TW" sz="2400" b="1" dirty="0">
              <a:solidFill>
                <a:schemeClr val="bg1"/>
              </a:solidFill>
            </a:endParaRPr>
          </a:p>
        </p:txBody>
      </p:sp>
    </p:spTree>
    <p:extLst>
      <p:ext uri="{BB962C8B-B14F-4D97-AF65-F5344CB8AC3E}">
        <p14:creationId xmlns:p14="http://schemas.microsoft.com/office/powerpoint/2010/main" val="330125351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73"/>
          <p:cNvSpPr/>
          <p:nvPr/>
        </p:nvSpPr>
        <p:spPr>
          <a:xfrm>
            <a:off x="0" y="6458988"/>
            <a:ext cx="9144000" cy="39901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2000" b="1" dirty="0" smtClean="0">
              <a:cs typeface="Arial" panose="020B0604020202020204" pitchFamily="34" charset="0"/>
            </a:endParaRPr>
          </a:p>
        </p:txBody>
      </p:sp>
      <p:sp>
        <p:nvSpPr>
          <p:cNvPr id="7" name="文本框 9"/>
          <p:cNvSpPr txBox="1"/>
          <p:nvPr/>
        </p:nvSpPr>
        <p:spPr>
          <a:xfrm>
            <a:off x="1760406" y="481205"/>
            <a:ext cx="5675564" cy="769441"/>
          </a:xfrm>
          <a:prstGeom prst="rect">
            <a:avLst/>
          </a:prstGeom>
          <a:noFill/>
        </p:spPr>
        <p:txBody>
          <a:bodyPr wrap="square" rtlCol="0">
            <a:spAutoFit/>
          </a:bodyPr>
          <a:lstStyle/>
          <a:p>
            <a:r>
              <a:rPr lang="en-US" sz="4400" b="1" dirty="0" smtClean="0">
                <a:solidFill>
                  <a:schemeClr val="accent6">
                    <a:lumMod val="75000"/>
                  </a:schemeClr>
                </a:solidFill>
                <a:latin typeface="Arial" panose="020B0604020202020204" pitchFamily="34" charset="0"/>
                <a:cs typeface="Arial" panose="020B0604020202020204" pitchFamily="34" charset="0"/>
              </a:rPr>
              <a:t>Model Selection</a:t>
            </a:r>
            <a:endParaRPr lang="en-US" sz="4400" b="1" dirty="0">
              <a:solidFill>
                <a:schemeClr val="accent6">
                  <a:lumMod val="75000"/>
                </a:schemeClr>
              </a:solidFill>
              <a:latin typeface="Arial" panose="020B0604020202020204" pitchFamily="34" charset="0"/>
              <a:cs typeface="Arial" panose="020B0604020202020204" pitchFamily="34" charset="0"/>
            </a:endParaRPr>
          </a:p>
        </p:txBody>
      </p:sp>
      <p:sp>
        <p:nvSpPr>
          <p:cNvPr id="8" name="矩形 6"/>
          <p:cNvSpPr/>
          <p:nvPr/>
        </p:nvSpPr>
        <p:spPr>
          <a:xfrm>
            <a:off x="384560" y="1"/>
            <a:ext cx="1375846" cy="1170774"/>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latin typeface="Arial" panose="020B0604020202020204" pitchFamily="34" charset="0"/>
              <a:cs typeface="Arial" panose="020B0604020202020204" pitchFamily="34" charset="0"/>
            </a:endParaRPr>
          </a:p>
          <a:p>
            <a:pPr algn="ctr"/>
            <a:r>
              <a:rPr lang="en-US" altLang="zh-CN" sz="6000" b="1" dirty="0" smtClean="0">
                <a:latin typeface="Arial" panose="020B0604020202020204" pitchFamily="34" charset="0"/>
                <a:cs typeface="Arial" panose="020B0604020202020204" pitchFamily="34" charset="0"/>
              </a:rPr>
              <a:t>3.3</a:t>
            </a:r>
            <a:endParaRPr lang="en-US" sz="6000" b="1" dirty="0" smtClean="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737241811"/>
              </p:ext>
            </p:extLst>
          </p:nvPr>
        </p:nvGraphicFramePr>
        <p:xfrm>
          <a:off x="1550188" y="2357120"/>
          <a:ext cx="6096000" cy="2225040"/>
        </p:xfrm>
        <a:graphic>
          <a:graphicData uri="http://schemas.openxmlformats.org/drawingml/2006/table">
            <a:tbl>
              <a:tblPr firstRow="1" bandRow="1">
                <a:tableStyleId>{08FB837D-C827-4EFA-A057-4D05807E0F7C}</a:tableStyleId>
              </a:tblPr>
              <a:tblGrid>
                <a:gridCol w="2032000"/>
                <a:gridCol w="2032000"/>
                <a:gridCol w="2032000"/>
              </a:tblGrid>
              <a:tr h="370840">
                <a:tc>
                  <a:txBody>
                    <a:bodyPr/>
                    <a:lstStyle/>
                    <a:p>
                      <a:r>
                        <a:rPr lang="en-US" dirty="0" smtClean="0"/>
                        <a:t>Models</a:t>
                      </a:r>
                      <a:endParaRPr lang="en-US" dirty="0"/>
                    </a:p>
                  </a:txBody>
                  <a:tcPr/>
                </a:tc>
                <a:tc>
                  <a:txBody>
                    <a:bodyPr/>
                    <a:lstStyle/>
                    <a:p>
                      <a:r>
                        <a:rPr lang="en-US" dirty="0" smtClean="0"/>
                        <a:t>CSI300</a:t>
                      </a:r>
                      <a:endParaRPr lang="en-US" dirty="0"/>
                    </a:p>
                  </a:txBody>
                  <a:tcPr/>
                </a:tc>
                <a:tc>
                  <a:txBody>
                    <a:bodyPr/>
                    <a:lstStyle/>
                    <a:p>
                      <a:r>
                        <a:rPr lang="en-US" dirty="0" smtClean="0"/>
                        <a:t>S&amp;P500</a:t>
                      </a:r>
                      <a:endParaRPr lang="en-US" dirty="0"/>
                    </a:p>
                  </a:txBody>
                  <a:tcPr/>
                </a:tc>
              </a:tr>
              <a:tr h="370840">
                <a:tc>
                  <a:txBody>
                    <a:bodyPr/>
                    <a:lstStyle/>
                    <a:p>
                      <a:r>
                        <a:rPr lang="en-US" dirty="0" smtClean="0"/>
                        <a:t>RF</a:t>
                      </a:r>
                      <a:endParaRPr lang="en-US" dirty="0"/>
                    </a:p>
                  </a:txBody>
                  <a:tcPr/>
                </a:tc>
                <a:tc>
                  <a:txBody>
                    <a:bodyPr/>
                    <a:lstStyle/>
                    <a:p>
                      <a:r>
                        <a:rPr lang="en-US" dirty="0" smtClean="0"/>
                        <a:t>0.53864168618266</a:t>
                      </a:r>
                      <a:endParaRPr lang="en-US" dirty="0"/>
                    </a:p>
                  </a:txBody>
                  <a:tcPr/>
                </a:tc>
                <a:tc>
                  <a:txBody>
                    <a:bodyPr/>
                    <a:lstStyle/>
                    <a:p>
                      <a:r>
                        <a:rPr lang="en-US" dirty="0" smtClean="0"/>
                        <a:t>0.50341685649202</a:t>
                      </a:r>
                      <a:endParaRPr lang="en-US" dirty="0"/>
                    </a:p>
                  </a:txBody>
                  <a:tcPr/>
                </a:tc>
              </a:tr>
              <a:tr h="370840">
                <a:tc>
                  <a:txBody>
                    <a:bodyPr/>
                    <a:lstStyle/>
                    <a:p>
                      <a:r>
                        <a:rPr lang="en-US" dirty="0" smtClean="0"/>
                        <a:t>KNN</a:t>
                      </a:r>
                      <a:endParaRPr lang="en-US" dirty="0"/>
                    </a:p>
                  </a:txBody>
                  <a:tcPr/>
                </a:tc>
                <a:tc>
                  <a:txBody>
                    <a:bodyPr/>
                    <a:lstStyle/>
                    <a:p>
                      <a:r>
                        <a:rPr lang="en-US" dirty="0" smtClean="0"/>
                        <a:t>0.50819672131147</a:t>
                      </a:r>
                      <a:endParaRPr lang="en-US" dirty="0"/>
                    </a:p>
                  </a:txBody>
                  <a:tcPr/>
                </a:tc>
                <a:tc>
                  <a:txBody>
                    <a:bodyPr/>
                    <a:lstStyle/>
                    <a:p>
                      <a:r>
                        <a:rPr lang="en-US" dirty="0" smtClean="0"/>
                        <a:t>0.47835990888382</a:t>
                      </a:r>
                      <a:endParaRPr lang="en-US" dirty="0"/>
                    </a:p>
                  </a:txBody>
                  <a:tcPr/>
                </a:tc>
              </a:tr>
              <a:tr h="370840">
                <a:tc>
                  <a:txBody>
                    <a:bodyPr/>
                    <a:lstStyle/>
                    <a:p>
                      <a:r>
                        <a:rPr lang="en-US" dirty="0" smtClean="0"/>
                        <a:t>SVM</a:t>
                      </a:r>
                      <a:endParaRPr lang="en-US" dirty="0"/>
                    </a:p>
                  </a:txBody>
                  <a:tcPr/>
                </a:tc>
                <a:tc>
                  <a:txBody>
                    <a:bodyPr/>
                    <a:lstStyle/>
                    <a:p>
                      <a:r>
                        <a:rPr lang="en-US" dirty="0" smtClean="0"/>
                        <a:t>0.54332552693208</a:t>
                      </a:r>
                      <a:endParaRPr lang="en-US" dirty="0"/>
                    </a:p>
                  </a:txBody>
                  <a:tcPr/>
                </a:tc>
                <a:tc>
                  <a:txBody>
                    <a:bodyPr/>
                    <a:lstStyle/>
                    <a:p>
                      <a:r>
                        <a:rPr lang="en-US" dirty="0" smtClean="0"/>
                        <a:t>0.52847380410022</a:t>
                      </a:r>
                      <a:endParaRPr lang="en-US" dirty="0"/>
                    </a:p>
                  </a:txBody>
                  <a:tcPr/>
                </a:tc>
              </a:tr>
              <a:tr h="370840">
                <a:tc>
                  <a:txBody>
                    <a:bodyPr/>
                    <a:lstStyle/>
                    <a:p>
                      <a:r>
                        <a:rPr lang="en-US" dirty="0" smtClean="0"/>
                        <a:t>LDA</a:t>
                      </a:r>
                      <a:endParaRPr lang="en-US" dirty="0"/>
                    </a:p>
                  </a:txBody>
                  <a:tcPr/>
                </a:tc>
                <a:tc>
                  <a:txBody>
                    <a:bodyPr/>
                    <a:lstStyle/>
                    <a:p>
                      <a:r>
                        <a:rPr lang="en-US" dirty="0" smtClean="0"/>
                        <a:t>0.55269320843091</a:t>
                      </a:r>
                      <a:endParaRPr lang="en-US" dirty="0"/>
                    </a:p>
                  </a:txBody>
                  <a:tcPr/>
                </a:tc>
                <a:tc>
                  <a:txBody>
                    <a:bodyPr/>
                    <a:lstStyle/>
                    <a:p>
                      <a:r>
                        <a:rPr lang="en-US" dirty="0" smtClean="0"/>
                        <a:t>0.52391799544419</a:t>
                      </a:r>
                      <a:endParaRPr lang="en-US" dirty="0"/>
                    </a:p>
                  </a:txBody>
                  <a:tcPr/>
                </a:tc>
              </a:tr>
              <a:tr h="370840">
                <a:tc>
                  <a:txBody>
                    <a:bodyPr/>
                    <a:lstStyle/>
                    <a:p>
                      <a:r>
                        <a:rPr lang="en-US" dirty="0" smtClean="0"/>
                        <a:t>QDA</a:t>
                      </a:r>
                      <a:endParaRPr lang="en-US" dirty="0"/>
                    </a:p>
                  </a:txBody>
                  <a:tcPr/>
                </a:tc>
                <a:tc>
                  <a:txBody>
                    <a:bodyPr/>
                    <a:lstStyle/>
                    <a:p>
                      <a:r>
                        <a:rPr lang="en-US" dirty="0" smtClean="0"/>
                        <a:t>0.53864168618266</a:t>
                      </a:r>
                      <a:endParaRPr lang="en-US" dirty="0"/>
                    </a:p>
                  </a:txBody>
                  <a:tcPr/>
                </a:tc>
                <a:tc>
                  <a:txBody>
                    <a:bodyPr/>
                    <a:lstStyle/>
                    <a:p>
                      <a:r>
                        <a:rPr lang="en-US" dirty="0" smtClean="0"/>
                        <a:t>0.53758542141230</a:t>
                      </a:r>
                      <a:endParaRPr lang="en-US" dirty="0"/>
                    </a:p>
                  </a:txBody>
                  <a:tcPr/>
                </a:tc>
              </a:tr>
            </a:tbl>
          </a:graphicData>
        </a:graphic>
      </p:graphicFrame>
      <p:sp>
        <p:nvSpPr>
          <p:cNvPr id="6" name="TextBox 5"/>
          <p:cNvSpPr txBox="1"/>
          <p:nvPr/>
        </p:nvSpPr>
        <p:spPr>
          <a:xfrm>
            <a:off x="1760406" y="4920409"/>
            <a:ext cx="5623118" cy="400110"/>
          </a:xfrm>
          <a:prstGeom prst="rect">
            <a:avLst/>
          </a:prstGeom>
          <a:noFill/>
        </p:spPr>
        <p:txBody>
          <a:bodyPr wrap="square" rtlCol="0">
            <a:spAutoFit/>
          </a:bodyPr>
          <a:lstStyle/>
          <a:p>
            <a:pPr algn="ctr"/>
            <a:r>
              <a:rPr lang="en-US" sz="2000" b="1" i="1" dirty="0" smtClean="0">
                <a:solidFill>
                  <a:schemeClr val="accent6">
                    <a:lumMod val="75000"/>
                  </a:schemeClr>
                </a:solidFill>
              </a:rPr>
              <a:t>Initial Result</a:t>
            </a:r>
            <a:endParaRPr lang="en-US" sz="1200" b="1" i="1" dirty="0">
              <a:solidFill>
                <a:schemeClr val="accent6">
                  <a:lumMod val="75000"/>
                </a:schemeClr>
              </a:solidFill>
            </a:endParaRPr>
          </a:p>
        </p:txBody>
      </p:sp>
      <p:sp>
        <p:nvSpPr>
          <p:cNvPr id="9" name="Shape 50"/>
          <p:cNvSpPr>
            <a:spLocks noGrp="1"/>
          </p:cNvSpPr>
          <p:nvPr>
            <p:ph type="sldNum" sz="quarter" idx="12"/>
          </p:nvPr>
        </p:nvSpPr>
        <p:spPr>
          <a:xfrm>
            <a:off x="7079308" y="6418325"/>
            <a:ext cx="1901825" cy="476250"/>
          </a:xfrm>
          <a:noFill/>
        </p:spPr>
        <p:txBody>
          <a:bodyPr/>
          <a:lstStyle/>
          <a:p>
            <a:r>
              <a:rPr lang="en-US" altLang="zh-TW" sz="2400" b="1" dirty="0" smtClean="0">
                <a:solidFill>
                  <a:schemeClr val="bg1"/>
                </a:solidFill>
              </a:rPr>
              <a:t>24</a:t>
            </a:r>
            <a:endParaRPr lang="en-US" altLang="zh-TW" sz="2400" b="1" dirty="0">
              <a:solidFill>
                <a:schemeClr val="bg1"/>
              </a:solidFill>
            </a:endParaRPr>
          </a:p>
        </p:txBody>
      </p:sp>
    </p:spTree>
    <p:extLst>
      <p:ext uri="{BB962C8B-B14F-4D97-AF65-F5344CB8AC3E}">
        <p14:creationId xmlns:p14="http://schemas.microsoft.com/office/powerpoint/2010/main" val="302422240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73"/>
          <p:cNvSpPr/>
          <p:nvPr/>
        </p:nvSpPr>
        <p:spPr>
          <a:xfrm>
            <a:off x="0" y="6458988"/>
            <a:ext cx="9144000" cy="39901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2000" b="1" dirty="0" smtClean="0">
              <a:cs typeface="Arial" panose="020B0604020202020204" pitchFamily="34" charset="0"/>
            </a:endParaRPr>
          </a:p>
        </p:txBody>
      </p:sp>
      <p:sp>
        <p:nvSpPr>
          <p:cNvPr id="7" name="文本框 9"/>
          <p:cNvSpPr txBox="1"/>
          <p:nvPr/>
        </p:nvSpPr>
        <p:spPr>
          <a:xfrm>
            <a:off x="1760406" y="481205"/>
            <a:ext cx="5675564" cy="769441"/>
          </a:xfrm>
          <a:prstGeom prst="rect">
            <a:avLst/>
          </a:prstGeom>
          <a:noFill/>
        </p:spPr>
        <p:txBody>
          <a:bodyPr wrap="square" rtlCol="0">
            <a:spAutoFit/>
          </a:bodyPr>
          <a:lstStyle/>
          <a:p>
            <a:r>
              <a:rPr lang="en-US" sz="4400" b="1" dirty="0" smtClean="0">
                <a:solidFill>
                  <a:schemeClr val="accent6">
                    <a:lumMod val="75000"/>
                  </a:schemeClr>
                </a:solidFill>
                <a:latin typeface="Arial" panose="020B0604020202020204" pitchFamily="34" charset="0"/>
                <a:cs typeface="Arial" panose="020B0604020202020204" pitchFamily="34" charset="0"/>
              </a:rPr>
              <a:t>Model Selection</a:t>
            </a:r>
            <a:endParaRPr lang="en-US" sz="4400" b="1" dirty="0">
              <a:solidFill>
                <a:schemeClr val="accent6">
                  <a:lumMod val="75000"/>
                </a:schemeClr>
              </a:solidFill>
              <a:latin typeface="Arial" panose="020B0604020202020204" pitchFamily="34" charset="0"/>
              <a:cs typeface="Arial" panose="020B0604020202020204" pitchFamily="34" charset="0"/>
            </a:endParaRPr>
          </a:p>
        </p:txBody>
      </p:sp>
      <p:sp>
        <p:nvSpPr>
          <p:cNvPr id="8" name="矩形 6"/>
          <p:cNvSpPr/>
          <p:nvPr/>
        </p:nvSpPr>
        <p:spPr>
          <a:xfrm>
            <a:off x="384560" y="1"/>
            <a:ext cx="1375846" cy="1170774"/>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latin typeface="Arial" panose="020B0604020202020204" pitchFamily="34" charset="0"/>
              <a:cs typeface="Arial" panose="020B0604020202020204" pitchFamily="34" charset="0"/>
            </a:endParaRPr>
          </a:p>
          <a:p>
            <a:pPr algn="ctr"/>
            <a:r>
              <a:rPr lang="en-US" altLang="zh-CN" sz="6000" b="1" dirty="0" smtClean="0">
                <a:latin typeface="Arial" panose="020B0604020202020204" pitchFamily="34" charset="0"/>
                <a:cs typeface="Arial" panose="020B0604020202020204" pitchFamily="34" charset="0"/>
              </a:rPr>
              <a:t>3.3</a:t>
            </a:r>
            <a:endParaRPr lang="en-US" sz="6000" b="1" dirty="0" smtClean="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 y="1370457"/>
            <a:ext cx="8003822" cy="4051935"/>
          </a:xfrm>
          <a:prstGeom prst="rect">
            <a:avLst/>
          </a:prstGeom>
        </p:spPr>
      </p:pic>
      <p:sp>
        <p:nvSpPr>
          <p:cNvPr id="6" name="TextBox 5"/>
          <p:cNvSpPr txBox="1"/>
          <p:nvPr/>
        </p:nvSpPr>
        <p:spPr>
          <a:xfrm>
            <a:off x="1760406" y="5342148"/>
            <a:ext cx="5623118" cy="400110"/>
          </a:xfrm>
          <a:prstGeom prst="rect">
            <a:avLst/>
          </a:prstGeom>
          <a:noFill/>
        </p:spPr>
        <p:txBody>
          <a:bodyPr wrap="square" rtlCol="0">
            <a:spAutoFit/>
          </a:bodyPr>
          <a:lstStyle/>
          <a:p>
            <a:pPr algn="ctr"/>
            <a:r>
              <a:rPr lang="en-US" sz="2000" b="1" i="1" dirty="0" smtClean="0">
                <a:solidFill>
                  <a:schemeClr val="accent6">
                    <a:lumMod val="75000"/>
                  </a:schemeClr>
                </a:solidFill>
              </a:rPr>
              <a:t>Time Series Cross Validation Method</a:t>
            </a:r>
            <a:endParaRPr lang="en-US" sz="1200" b="1" i="1" dirty="0">
              <a:solidFill>
                <a:schemeClr val="accent6">
                  <a:lumMod val="75000"/>
                </a:schemeClr>
              </a:solidFill>
            </a:endParaRPr>
          </a:p>
        </p:txBody>
      </p:sp>
      <p:sp>
        <p:nvSpPr>
          <p:cNvPr id="9" name="Shape 50"/>
          <p:cNvSpPr>
            <a:spLocks noGrp="1"/>
          </p:cNvSpPr>
          <p:nvPr>
            <p:ph type="sldNum" sz="quarter" idx="12"/>
          </p:nvPr>
        </p:nvSpPr>
        <p:spPr>
          <a:xfrm>
            <a:off x="7079308" y="6418325"/>
            <a:ext cx="1901825" cy="476250"/>
          </a:xfrm>
          <a:noFill/>
        </p:spPr>
        <p:txBody>
          <a:bodyPr/>
          <a:lstStyle/>
          <a:p>
            <a:r>
              <a:rPr lang="en-US" altLang="zh-TW" sz="2400" b="1" dirty="0" smtClean="0">
                <a:solidFill>
                  <a:schemeClr val="bg1"/>
                </a:solidFill>
              </a:rPr>
              <a:t>25</a:t>
            </a:r>
            <a:endParaRPr lang="en-US" altLang="zh-TW" sz="2400" b="1" dirty="0">
              <a:solidFill>
                <a:schemeClr val="bg1"/>
              </a:solidFill>
            </a:endParaRPr>
          </a:p>
        </p:txBody>
      </p:sp>
    </p:spTree>
    <p:extLst>
      <p:ext uri="{BB962C8B-B14F-4D97-AF65-F5344CB8AC3E}">
        <p14:creationId xmlns:p14="http://schemas.microsoft.com/office/powerpoint/2010/main" val="2621496524"/>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73"/>
          <p:cNvSpPr/>
          <p:nvPr/>
        </p:nvSpPr>
        <p:spPr>
          <a:xfrm>
            <a:off x="0" y="6458988"/>
            <a:ext cx="9144000" cy="39901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2000" b="1" dirty="0" smtClean="0">
              <a:cs typeface="Arial" panose="020B0604020202020204" pitchFamily="34" charset="0"/>
            </a:endParaRPr>
          </a:p>
        </p:txBody>
      </p:sp>
      <p:sp>
        <p:nvSpPr>
          <p:cNvPr id="7" name="文本框 9"/>
          <p:cNvSpPr txBox="1"/>
          <p:nvPr/>
        </p:nvSpPr>
        <p:spPr>
          <a:xfrm>
            <a:off x="1760406" y="481205"/>
            <a:ext cx="5675564" cy="769441"/>
          </a:xfrm>
          <a:prstGeom prst="rect">
            <a:avLst/>
          </a:prstGeom>
          <a:noFill/>
        </p:spPr>
        <p:txBody>
          <a:bodyPr wrap="square" rtlCol="0">
            <a:spAutoFit/>
          </a:bodyPr>
          <a:lstStyle/>
          <a:p>
            <a:r>
              <a:rPr lang="en-US" sz="4400" b="1" dirty="0" smtClean="0">
                <a:solidFill>
                  <a:schemeClr val="accent6">
                    <a:lumMod val="75000"/>
                  </a:schemeClr>
                </a:solidFill>
                <a:latin typeface="Arial" panose="020B0604020202020204" pitchFamily="34" charset="0"/>
                <a:cs typeface="Arial" panose="020B0604020202020204" pitchFamily="34" charset="0"/>
              </a:rPr>
              <a:t>Model Selection</a:t>
            </a:r>
            <a:endParaRPr lang="en-US" sz="4400" b="1" dirty="0">
              <a:solidFill>
                <a:schemeClr val="accent6">
                  <a:lumMod val="75000"/>
                </a:schemeClr>
              </a:solidFill>
              <a:latin typeface="Arial" panose="020B0604020202020204" pitchFamily="34" charset="0"/>
              <a:cs typeface="Arial" panose="020B0604020202020204" pitchFamily="34" charset="0"/>
            </a:endParaRPr>
          </a:p>
        </p:txBody>
      </p:sp>
      <p:sp>
        <p:nvSpPr>
          <p:cNvPr id="8" name="矩形 6"/>
          <p:cNvSpPr/>
          <p:nvPr/>
        </p:nvSpPr>
        <p:spPr>
          <a:xfrm>
            <a:off x="384560" y="1"/>
            <a:ext cx="1375846" cy="1170774"/>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latin typeface="Arial" panose="020B0604020202020204" pitchFamily="34" charset="0"/>
              <a:cs typeface="Arial" panose="020B0604020202020204" pitchFamily="34" charset="0"/>
            </a:endParaRPr>
          </a:p>
          <a:p>
            <a:pPr algn="ctr"/>
            <a:r>
              <a:rPr lang="en-US" altLang="zh-CN" sz="6000" b="1" dirty="0" smtClean="0">
                <a:latin typeface="Arial" panose="020B0604020202020204" pitchFamily="34" charset="0"/>
                <a:cs typeface="Arial" panose="020B0604020202020204" pitchFamily="34" charset="0"/>
              </a:rPr>
              <a:t>3.3</a:t>
            </a:r>
            <a:endParaRPr lang="en-US" sz="6000" b="1" dirty="0" smtClean="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267592175"/>
              </p:ext>
            </p:extLst>
          </p:nvPr>
        </p:nvGraphicFramePr>
        <p:xfrm>
          <a:off x="1072483" y="1415288"/>
          <a:ext cx="7181088" cy="4119880"/>
        </p:xfrm>
        <a:graphic>
          <a:graphicData uri="http://schemas.openxmlformats.org/drawingml/2006/table">
            <a:tbl>
              <a:tblPr firstRow="1" bandRow="1">
                <a:tableStyleId>{93296810-A885-4BE3-A3E7-6D5BEEA58F35}</a:tableStyleId>
              </a:tblPr>
              <a:tblGrid>
                <a:gridCol w="3590544"/>
                <a:gridCol w="3590544"/>
              </a:tblGrid>
              <a:tr h="370840">
                <a:tc>
                  <a:txBody>
                    <a:bodyPr/>
                    <a:lstStyle/>
                    <a:p>
                      <a:r>
                        <a:rPr lang="en-US" sz="1600" dirty="0" smtClean="0"/>
                        <a:t>CV of RF</a:t>
                      </a:r>
                      <a:r>
                        <a:rPr lang="en-US" sz="1600" baseline="0" dirty="0" smtClean="0"/>
                        <a:t> on CSI300</a:t>
                      </a:r>
                      <a:endParaRPr lang="en-US" sz="1600" dirty="0"/>
                    </a:p>
                  </a:txBody>
                  <a:tcPr/>
                </a:tc>
                <a:tc>
                  <a:txBody>
                    <a:bodyPr/>
                    <a:lstStyle/>
                    <a:p>
                      <a:r>
                        <a:rPr lang="en-US" sz="1600" dirty="0" smtClean="0"/>
                        <a:t>CV of</a:t>
                      </a:r>
                      <a:r>
                        <a:rPr lang="en-US" sz="1600" baseline="0" dirty="0" smtClean="0"/>
                        <a:t>  LDA on CSI300</a:t>
                      </a:r>
                      <a:endParaRPr lang="en-US" sz="1600" dirty="0"/>
                    </a:p>
                  </a:txBody>
                  <a:tcPr/>
                </a:tc>
              </a:tr>
              <a:tr h="370840">
                <a:tc>
                  <a:txBody>
                    <a:bodyPr/>
                    <a:lstStyle/>
                    <a:p>
                      <a:r>
                        <a:rPr lang="en-US" sz="1600" dirty="0" smtClean="0"/>
                        <a:t>Accuracy on fold 2: 0.545454545455</a:t>
                      </a:r>
                    </a:p>
                    <a:p>
                      <a:endParaRPr lang="en-US" sz="1600" dirty="0" smtClean="0"/>
                    </a:p>
                    <a:p>
                      <a:r>
                        <a:rPr lang="en-US" sz="1600" dirty="0" smtClean="0"/>
                        <a:t>Accuracy on fold 3: 0.614718614719 </a:t>
                      </a:r>
                    </a:p>
                    <a:p>
                      <a:endParaRPr lang="en-US" sz="1600" dirty="0" smtClean="0"/>
                    </a:p>
                    <a:p>
                      <a:r>
                        <a:rPr lang="en-US" sz="1600" dirty="0" smtClean="0"/>
                        <a:t>Accuracy on fold 4: 0.554112554113 </a:t>
                      </a:r>
                    </a:p>
                    <a:p>
                      <a:endParaRPr lang="en-US" sz="1600" dirty="0" smtClean="0"/>
                    </a:p>
                    <a:p>
                      <a:r>
                        <a:rPr lang="en-US" sz="1600" dirty="0" smtClean="0"/>
                        <a:t>Accuracy on fold 5: 0.614718614719 </a:t>
                      </a:r>
                    </a:p>
                    <a:p>
                      <a:endParaRPr lang="en-US" sz="1600" dirty="0" smtClean="0"/>
                    </a:p>
                    <a:p>
                      <a:r>
                        <a:rPr lang="en-US" sz="1600" dirty="0" smtClean="0"/>
                        <a:t>Accuracy on fold 6: 0.497835497835 </a:t>
                      </a:r>
                    </a:p>
                    <a:p>
                      <a:endParaRPr lang="en-US" sz="1600" dirty="0" smtClean="0"/>
                    </a:p>
                    <a:p>
                      <a:r>
                        <a:rPr lang="en-US" sz="1600" dirty="0" smtClean="0"/>
                        <a:t>Accuracy on fold 7: 0.480519480519 </a:t>
                      </a:r>
                    </a:p>
                    <a:p>
                      <a:endParaRPr lang="en-US" sz="1600" dirty="0" smtClean="0"/>
                    </a:p>
                    <a:p>
                      <a:r>
                        <a:rPr lang="en-US" sz="1600" dirty="0" smtClean="0"/>
                        <a:t>Accuracy on fold 8: 0.554112554113 </a:t>
                      </a:r>
                    </a:p>
                    <a:p>
                      <a:endParaRPr lang="en-US" sz="1600" dirty="0" smtClean="0"/>
                    </a:p>
                    <a:p>
                      <a:r>
                        <a:rPr lang="en-US" sz="1600" dirty="0" smtClean="0"/>
                        <a:t>Accuracy on fold 9: 0.554112554113</a:t>
                      </a:r>
                      <a:endParaRPr lang="en-US" sz="1600" dirty="0"/>
                    </a:p>
                  </a:txBody>
                  <a:tcPr/>
                </a:tc>
                <a:tc>
                  <a:txBody>
                    <a:bodyPr/>
                    <a:lstStyle/>
                    <a:p>
                      <a:r>
                        <a:rPr lang="en-US" sz="1600" dirty="0" smtClean="0"/>
                        <a:t>Accuracy on fold 2:  0.575757575758</a:t>
                      </a:r>
                    </a:p>
                    <a:p>
                      <a:endParaRPr lang="en-US" sz="1600" dirty="0" smtClean="0"/>
                    </a:p>
                    <a:p>
                      <a:r>
                        <a:rPr lang="en-US" sz="1600" dirty="0" smtClean="0"/>
                        <a:t>Accuracy on fold 3:  0.588744588745</a:t>
                      </a:r>
                    </a:p>
                    <a:p>
                      <a:endParaRPr lang="en-US" sz="1600" dirty="0" smtClean="0"/>
                    </a:p>
                    <a:p>
                      <a:r>
                        <a:rPr lang="en-US" sz="1600" dirty="0" smtClean="0"/>
                        <a:t>Accuracy on fold 4:  0.554112554113</a:t>
                      </a:r>
                    </a:p>
                    <a:p>
                      <a:endParaRPr lang="en-US" sz="1600" dirty="0" smtClean="0"/>
                    </a:p>
                    <a:p>
                      <a:r>
                        <a:rPr lang="en-US" sz="1600" dirty="0" smtClean="0"/>
                        <a:t>Accuracy on fold 5:  0.640692640693</a:t>
                      </a:r>
                    </a:p>
                    <a:p>
                      <a:endParaRPr lang="en-US" sz="1600" dirty="0" smtClean="0"/>
                    </a:p>
                    <a:p>
                      <a:r>
                        <a:rPr lang="en-US" sz="1600" dirty="0" smtClean="0"/>
                        <a:t>Accuracy on fold 6:  0.497835497835</a:t>
                      </a:r>
                    </a:p>
                    <a:p>
                      <a:endParaRPr lang="en-US" sz="1600" dirty="0" smtClean="0"/>
                    </a:p>
                    <a:p>
                      <a:r>
                        <a:rPr lang="en-US" sz="1600" dirty="0" smtClean="0"/>
                        <a:t>Accuracy on fold 7:  0.463203463203</a:t>
                      </a:r>
                    </a:p>
                    <a:p>
                      <a:endParaRPr lang="en-US" sz="1600" dirty="0" smtClean="0"/>
                    </a:p>
                    <a:p>
                      <a:r>
                        <a:rPr lang="en-US" sz="1600" dirty="0" smtClean="0"/>
                        <a:t>Accuracy on fold 8:  0.52380952381</a:t>
                      </a:r>
                    </a:p>
                    <a:p>
                      <a:endParaRPr lang="en-US" sz="1600" dirty="0" smtClean="0"/>
                    </a:p>
                    <a:p>
                      <a:r>
                        <a:rPr lang="en-US" sz="1600" dirty="0" smtClean="0"/>
                        <a:t>Accuracy on fold 9:  0.441558441558</a:t>
                      </a:r>
                      <a:endParaRPr lang="en-US" sz="1600" dirty="0"/>
                    </a:p>
                  </a:txBody>
                  <a:tcPr/>
                </a:tc>
              </a:tr>
            </a:tbl>
          </a:graphicData>
        </a:graphic>
      </p:graphicFrame>
      <p:sp>
        <p:nvSpPr>
          <p:cNvPr id="9" name="Shape 50"/>
          <p:cNvSpPr>
            <a:spLocks noGrp="1"/>
          </p:cNvSpPr>
          <p:nvPr>
            <p:ph type="sldNum" sz="quarter" idx="12"/>
          </p:nvPr>
        </p:nvSpPr>
        <p:spPr>
          <a:xfrm>
            <a:off x="7079308" y="6418325"/>
            <a:ext cx="1901825" cy="476250"/>
          </a:xfrm>
          <a:noFill/>
        </p:spPr>
        <p:txBody>
          <a:bodyPr/>
          <a:lstStyle/>
          <a:p>
            <a:r>
              <a:rPr lang="en-US" altLang="zh-TW" sz="2400" b="1" dirty="0" smtClean="0">
                <a:solidFill>
                  <a:schemeClr val="bg1"/>
                </a:solidFill>
              </a:rPr>
              <a:t>26</a:t>
            </a:r>
            <a:endParaRPr lang="en-US" altLang="zh-TW" sz="2400" b="1" dirty="0">
              <a:solidFill>
                <a:schemeClr val="bg1"/>
              </a:solidFill>
            </a:endParaRPr>
          </a:p>
        </p:txBody>
      </p:sp>
    </p:spTree>
    <p:extLst>
      <p:ext uri="{BB962C8B-B14F-4D97-AF65-F5344CB8AC3E}">
        <p14:creationId xmlns:p14="http://schemas.microsoft.com/office/powerpoint/2010/main" val="304423373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73"/>
          <p:cNvSpPr/>
          <p:nvPr/>
        </p:nvSpPr>
        <p:spPr>
          <a:xfrm>
            <a:off x="0" y="6458988"/>
            <a:ext cx="9144000" cy="39901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2000" b="1" dirty="0" smtClean="0">
              <a:cs typeface="Arial" panose="020B0604020202020204" pitchFamily="34" charset="0"/>
            </a:endParaRPr>
          </a:p>
        </p:txBody>
      </p:sp>
      <p:sp>
        <p:nvSpPr>
          <p:cNvPr id="7" name="文本框 9"/>
          <p:cNvSpPr txBox="1"/>
          <p:nvPr/>
        </p:nvSpPr>
        <p:spPr>
          <a:xfrm>
            <a:off x="1760406" y="481205"/>
            <a:ext cx="5675564" cy="769441"/>
          </a:xfrm>
          <a:prstGeom prst="rect">
            <a:avLst/>
          </a:prstGeom>
          <a:noFill/>
        </p:spPr>
        <p:txBody>
          <a:bodyPr wrap="square" rtlCol="0">
            <a:spAutoFit/>
          </a:bodyPr>
          <a:lstStyle/>
          <a:p>
            <a:r>
              <a:rPr lang="en-US" sz="4400" b="1" dirty="0" smtClean="0">
                <a:solidFill>
                  <a:schemeClr val="accent6">
                    <a:lumMod val="75000"/>
                  </a:schemeClr>
                </a:solidFill>
                <a:latin typeface="Arial" panose="020B0604020202020204" pitchFamily="34" charset="0"/>
                <a:cs typeface="Arial" panose="020B0604020202020204" pitchFamily="34" charset="0"/>
              </a:rPr>
              <a:t>Results Evaluation</a:t>
            </a:r>
            <a:endParaRPr lang="en-US" sz="4400" b="1" dirty="0">
              <a:solidFill>
                <a:schemeClr val="accent6">
                  <a:lumMod val="75000"/>
                </a:schemeClr>
              </a:solidFill>
              <a:latin typeface="Arial" panose="020B0604020202020204" pitchFamily="34" charset="0"/>
              <a:cs typeface="Arial" panose="020B0604020202020204" pitchFamily="34" charset="0"/>
            </a:endParaRPr>
          </a:p>
        </p:txBody>
      </p:sp>
      <p:sp>
        <p:nvSpPr>
          <p:cNvPr id="8" name="矩形 6"/>
          <p:cNvSpPr/>
          <p:nvPr/>
        </p:nvSpPr>
        <p:spPr>
          <a:xfrm>
            <a:off x="384560" y="1"/>
            <a:ext cx="1375846" cy="1170774"/>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latin typeface="Arial" panose="020B0604020202020204" pitchFamily="34" charset="0"/>
              <a:cs typeface="Arial" panose="020B0604020202020204" pitchFamily="34" charset="0"/>
            </a:endParaRPr>
          </a:p>
          <a:p>
            <a:pPr algn="ctr"/>
            <a:r>
              <a:rPr lang="en-US" altLang="zh-CN" sz="6000" b="1" dirty="0" smtClean="0">
                <a:latin typeface="Arial" panose="020B0604020202020204" pitchFamily="34" charset="0"/>
                <a:cs typeface="Arial" panose="020B0604020202020204" pitchFamily="34" charset="0"/>
              </a:rPr>
              <a:t>3.4</a:t>
            </a:r>
            <a:endParaRPr lang="en-US" sz="6000" b="1" dirty="0" smtClean="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161953593"/>
              </p:ext>
            </p:extLst>
          </p:nvPr>
        </p:nvGraphicFramePr>
        <p:xfrm>
          <a:off x="1550188" y="2357120"/>
          <a:ext cx="6096000" cy="2225040"/>
        </p:xfrm>
        <a:graphic>
          <a:graphicData uri="http://schemas.openxmlformats.org/drawingml/2006/table">
            <a:tbl>
              <a:tblPr firstRow="1" bandRow="1">
                <a:tableStyleId>{08FB837D-C827-4EFA-A057-4D05807E0F7C}</a:tableStyleId>
              </a:tblPr>
              <a:tblGrid>
                <a:gridCol w="2032000"/>
                <a:gridCol w="2032000"/>
                <a:gridCol w="2032000"/>
              </a:tblGrid>
              <a:tr h="370840">
                <a:tc>
                  <a:txBody>
                    <a:bodyPr/>
                    <a:lstStyle/>
                    <a:p>
                      <a:r>
                        <a:rPr lang="en-US" dirty="0" smtClean="0"/>
                        <a:t>Models</a:t>
                      </a:r>
                      <a:endParaRPr lang="en-US" dirty="0"/>
                    </a:p>
                  </a:txBody>
                  <a:tcPr/>
                </a:tc>
                <a:tc>
                  <a:txBody>
                    <a:bodyPr/>
                    <a:lstStyle/>
                    <a:p>
                      <a:r>
                        <a:rPr lang="en-US" dirty="0" smtClean="0"/>
                        <a:t>CSI300</a:t>
                      </a:r>
                      <a:endParaRPr lang="en-US" dirty="0"/>
                    </a:p>
                  </a:txBody>
                  <a:tcPr/>
                </a:tc>
                <a:tc>
                  <a:txBody>
                    <a:bodyPr/>
                    <a:lstStyle/>
                    <a:p>
                      <a:r>
                        <a:rPr lang="en-US" dirty="0" smtClean="0"/>
                        <a:t>S&amp;P500</a:t>
                      </a:r>
                      <a:endParaRPr lang="en-US" dirty="0"/>
                    </a:p>
                  </a:txBody>
                  <a:tcPr/>
                </a:tc>
              </a:tr>
              <a:tr h="370840">
                <a:tc>
                  <a:txBody>
                    <a:bodyPr/>
                    <a:lstStyle/>
                    <a:p>
                      <a:r>
                        <a:rPr lang="en-US" dirty="0" smtClean="0"/>
                        <a:t>RF</a:t>
                      </a:r>
                      <a:endParaRPr lang="en-US" dirty="0"/>
                    </a:p>
                  </a:txBody>
                  <a:tcPr/>
                </a:tc>
                <a:tc>
                  <a:txBody>
                    <a:bodyPr/>
                    <a:lstStyle/>
                    <a:p>
                      <a:r>
                        <a:rPr lang="en-US" dirty="0" smtClean="0"/>
                        <a:t>0.55194805194805</a:t>
                      </a:r>
                      <a:endParaRPr lang="en-US" dirty="0"/>
                    </a:p>
                  </a:txBody>
                  <a:tcPr/>
                </a:tc>
                <a:tc>
                  <a:txBody>
                    <a:bodyPr/>
                    <a:lstStyle/>
                    <a:p>
                      <a:r>
                        <a:rPr lang="en-US" dirty="0" smtClean="0"/>
                        <a:t>0.504687499999</a:t>
                      </a:r>
                      <a:endParaRPr lang="en-US" dirty="0"/>
                    </a:p>
                  </a:txBody>
                  <a:tcPr/>
                </a:tc>
              </a:tr>
              <a:tr h="370840">
                <a:tc>
                  <a:txBody>
                    <a:bodyPr/>
                    <a:lstStyle/>
                    <a:p>
                      <a:r>
                        <a:rPr lang="en-US" dirty="0" smtClean="0"/>
                        <a:t>KNN</a:t>
                      </a:r>
                      <a:endParaRPr lang="en-US" dirty="0"/>
                    </a:p>
                  </a:txBody>
                  <a:tcPr/>
                </a:tc>
                <a:tc>
                  <a:txBody>
                    <a:bodyPr/>
                    <a:lstStyle/>
                    <a:p>
                      <a:r>
                        <a:rPr lang="en-US" dirty="0" smtClean="0"/>
                        <a:t>0.52922077922077</a:t>
                      </a:r>
                      <a:endParaRPr lang="en-US" dirty="0"/>
                    </a:p>
                  </a:txBody>
                  <a:tcPr/>
                </a:tc>
                <a:tc>
                  <a:txBody>
                    <a:bodyPr/>
                    <a:lstStyle/>
                    <a:p>
                      <a:r>
                        <a:rPr lang="en-US" dirty="0" smtClean="0"/>
                        <a:t>0.500520833333</a:t>
                      </a:r>
                      <a:endParaRPr lang="en-US" dirty="0"/>
                    </a:p>
                  </a:txBody>
                  <a:tcPr/>
                </a:tc>
              </a:tr>
              <a:tr h="370840">
                <a:tc>
                  <a:txBody>
                    <a:bodyPr/>
                    <a:lstStyle/>
                    <a:p>
                      <a:r>
                        <a:rPr lang="en-US" dirty="0" smtClean="0"/>
                        <a:t>SVM</a:t>
                      </a:r>
                      <a:endParaRPr lang="en-US" dirty="0"/>
                    </a:p>
                  </a:txBody>
                  <a:tcPr/>
                </a:tc>
                <a:tc>
                  <a:txBody>
                    <a:bodyPr/>
                    <a:lstStyle/>
                    <a:p>
                      <a:r>
                        <a:rPr lang="en-US" dirty="0" smtClean="0"/>
                        <a:t>0.53733766233766</a:t>
                      </a:r>
                      <a:endParaRPr lang="en-US" dirty="0"/>
                    </a:p>
                  </a:txBody>
                  <a:tcPr/>
                </a:tc>
                <a:tc>
                  <a:txBody>
                    <a:bodyPr/>
                    <a:lstStyle/>
                    <a:p>
                      <a:r>
                        <a:rPr lang="en-US" dirty="0" smtClean="0"/>
                        <a:t>0.508333333333</a:t>
                      </a:r>
                      <a:endParaRPr lang="en-US" dirty="0"/>
                    </a:p>
                  </a:txBody>
                  <a:tcPr/>
                </a:tc>
              </a:tr>
              <a:tr h="370840">
                <a:tc>
                  <a:txBody>
                    <a:bodyPr/>
                    <a:lstStyle/>
                    <a:p>
                      <a:r>
                        <a:rPr lang="en-US" dirty="0" smtClean="0"/>
                        <a:t>LDA</a:t>
                      </a:r>
                      <a:endParaRPr lang="en-US" dirty="0"/>
                    </a:p>
                  </a:txBody>
                  <a:tcPr/>
                </a:tc>
                <a:tc>
                  <a:txBody>
                    <a:bodyPr/>
                    <a:lstStyle/>
                    <a:p>
                      <a:r>
                        <a:rPr lang="en-US" dirty="0" smtClean="0"/>
                        <a:t>0.53571428571428</a:t>
                      </a:r>
                      <a:endParaRPr lang="en-US" dirty="0"/>
                    </a:p>
                  </a:txBody>
                  <a:tcPr/>
                </a:tc>
                <a:tc>
                  <a:txBody>
                    <a:bodyPr/>
                    <a:lstStyle/>
                    <a:p>
                      <a:r>
                        <a:rPr lang="en-US" dirty="0" smtClean="0"/>
                        <a:t>0.500000000000</a:t>
                      </a:r>
                      <a:endParaRPr lang="en-US" dirty="0"/>
                    </a:p>
                  </a:txBody>
                  <a:tcPr/>
                </a:tc>
              </a:tr>
              <a:tr h="370840">
                <a:tc>
                  <a:txBody>
                    <a:bodyPr/>
                    <a:lstStyle/>
                    <a:p>
                      <a:r>
                        <a:rPr lang="en-US" dirty="0" smtClean="0"/>
                        <a:t>QDA</a:t>
                      </a:r>
                      <a:endParaRPr lang="en-US" dirty="0"/>
                    </a:p>
                  </a:txBody>
                  <a:tcPr/>
                </a:tc>
                <a:tc>
                  <a:txBody>
                    <a:bodyPr/>
                    <a:lstStyle/>
                    <a:p>
                      <a:r>
                        <a:rPr lang="en-US" dirty="0" smtClean="0"/>
                        <a:t>0.53140692640692</a:t>
                      </a:r>
                      <a:endParaRPr lang="en-US" dirty="0"/>
                    </a:p>
                  </a:txBody>
                  <a:tcPr/>
                </a:tc>
                <a:tc>
                  <a:txBody>
                    <a:bodyPr/>
                    <a:lstStyle/>
                    <a:p>
                      <a:r>
                        <a:rPr lang="en-US" dirty="0" smtClean="0"/>
                        <a:t>0.503645833333</a:t>
                      </a:r>
                      <a:endParaRPr lang="en-US" dirty="0"/>
                    </a:p>
                  </a:txBody>
                  <a:tcPr/>
                </a:tc>
              </a:tr>
            </a:tbl>
          </a:graphicData>
        </a:graphic>
      </p:graphicFrame>
      <p:sp>
        <p:nvSpPr>
          <p:cNvPr id="6" name="TextBox 5"/>
          <p:cNvSpPr txBox="1"/>
          <p:nvPr/>
        </p:nvSpPr>
        <p:spPr>
          <a:xfrm>
            <a:off x="1786629" y="4920409"/>
            <a:ext cx="5623118" cy="400110"/>
          </a:xfrm>
          <a:prstGeom prst="rect">
            <a:avLst/>
          </a:prstGeom>
          <a:noFill/>
        </p:spPr>
        <p:txBody>
          <a:bodyPr wrap="square" rtlCol="0">
            <a:spAutoFit/>
          </a:bodyPr>
          <a:lstStyle/>
          <a:p>
            <a:pPr algn="ctr"/>
            <a:r>
              <a:rPr lang="en-US" sz="2000" b="1" i="1" dirty="0" smtClean="0">
                <a:solidFill>
                  <a:schemeClr val="accent6">
                    <a:lumMod val="75000"/>
                  </a:schemeClr>
                </a:solidFill>
              </a:rPr>
              <a:t>Final Result</a:t>
            </a:r>
            <a:endParaRPr lang="en-US" sz="1200" b="1" i="1" dirty="0">
              <a:solidFill>
                <a:schemeClr val="accent6">
                  <a:lumMod val="75000"/>
                </a:schemeClr>
              </a:solidFill>
            </a:endParaRPr>
          </a:p>
        </p:txBody>
      </p:sp>
      <p:sp>
        <p:nvSpPr>
          <p:cNvPr id="9" name="Shape 50"/>
          <p:cNvSpPr>
            <a:spLocks noGrp="1"/>
          </p:cNvSpPr>
          <p:nvPr>
            <p:ph type="sldNum" sz="quarter" idx="12"/>
          </p:nvPr>
        </p:nvSpPr>
        <p:spPr>
          <a:xfrm>
            <a:off x="7079308" y="6418325"/>
            <a:ext cx="1901825" cy="476250"/>
          </a:xfrm>
          <a:noFill/>
        </p:spPr>
        <p:txBody>
          <a:bodyPr/>
          <a:lstStyle/>
          <a:p>
            <a:r>
              <a:rPr lang="en-US" altLang="zh-TW" sz="2400" b="1" dirty="0" smtClean="0">
                <a:solidFill>
                  <a:schemeClr val="bg1"/>
                </a:solidFill>
              </a:rPr>
              <a:t>27</a:t>
            </a:r>
            <a:endParaRPr lang="en-US" altLang="zh-TW" sz="2400" b="1" dirty="0">
              <a:solidFill>
                <a:schemeClr val="bg1"/>
              </a:solidFill>
            </a:endParaRPr>
          </a:p>
        </p:txBody>
      </p:sp>
    </p:spTree>
    <p:extLst>
      <p:ext uri="{BB962C8B-B14F-4D97-AF65-F5344CB8AC3E}">
        <p14:creationId xmlns:p14="http://schemas.microsoft.com/office/powerpoint/2010/main" val="1665535881"/>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73"/>
          <p:cNvSpPr/>
          <p:nvPr/>
        </p:nvSpPr>
        <p:spPr>
          <a:xfrm>
            <a:off x="0" y="6458988"/>
            <a:ext cx="9144000" cy="39901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2000" b="1" dirty="0" smtClean="0">
              <a:cs typeface="Arial" panose="020B0604020202020204" pitchFamily="34" charset="0"/>
            </a:endParaRPr>
          </a:p>
        </p:txBody>
      </p:sp>
      <p:sp>
        <p:nvSpPr>
          <p:cNvPr id="7" name="文本框 9"/>
          <p:cNvSpPr txBox="1"/>
          <p:nvPr/>
        </p:nvSpPr>
        <p:spPr>
          <a:xfrm>
            <a:off x="1760406" y="481205"/>
            <a:ext cx="5675564" cy="769441"/>
          </a:xfrm>
          <a:prstGeom prst="rect">
            <a:avLst/>
          </a:prstGeom>
          <a:noFill/>
        </p:spPr>
        <p:txBody>
          <a:bodyPr wrap="square" rtlCol="0">
            <a:spAutoFit/>
          </a:bodyPr>
          <a:lstStyle/>
          <a:p>
            <a:r>
              <a:rPr lang="en-US" sz="4400" b="1" dirty="0" smtClean="0">
                <a:solidFill>
                  <a:schemeClr val="accent6">
                    <a:lumMod val="75000"/>
                  </a:schemeClr>
                </a:solidFill>
                <a:latin typeface="Arial" panose="020B0604020202020204" pitchFamily="34" charset="0"/>
                <a:cs typeface="Arial" panose="020B0604020202020204" pitchFamily="34" charset="0"/>
              </a:rPr>
              <a:t>Results Evaluation</a:t>
            </a:r>
            <a:endParaRPr lang="en-US" sz="4400" b="1" dirty="0">
              <a:solidFill>
                <a:schemeClr val="accent6">
                  <a:lumMod val="75000"/>
                </a:schemeClr>
              </a:solidFill>
              <a:latin typeface="Arial" panose="020B0604020202020204" pitchFamily="34" charset="0"/>
              <a:cs typeface="Arial" panose="020B0604020202020204" pitchFamily="34" charset="0"/>
            </a:endParaRPr>
          </a:p>
        </p:txBody>
      </p:sp>
      <p:sp>
        <p:nvSpPr>
          <p:cNvPr id="8" name="矩形 6"/>
          <p:cNvSpPr/>
          <p:nvPr/>
        </p:nvSpPr>
        <p:spPr>
          <a:xfrm>
            <a:off x="384560" y="1"/>
            <a:ext cx="1375846" cy="1170774"/>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latin typeface="Arial" panose="020B0604020202020204" pitchFamily="34" charset="0"/>
              <a:cs typeface="Arial" panose="020B0604020202020204" pitchFamily="34" charset="0"/>
            </a:endParaRPr>
          </a:p>
          <a:p>
            <a:pPr algn="ctr"/>
            <a:r>
              <a:rPr lang="en-US" altLang="zh-CN" sz="6000" b="1" dirty="0" smtClean="0">
                <a:latin typeface="Arial" panose="020B0604020202020204" pitchFamily="34" charset="0"/>
                <a:cs typeface="Arial" panose="020B0604020202020204" pitchFamily="34" charset="0"/>
              </a:rPr>
              <a:t>3.4</a:t>
            </a:r>
            <a:endParaRPr lang="en-US" sz="6000" b="1" dirty="0" smtClean="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838" y="1399374"/>
            <a:ext cx="5931132" cy="4593237"/>
          </a:xfrm>
          <a:prstGeom prst="rect">
            <a:avLst/>
          </a:prstGeom>
        </p:spPr>
      </p:pic>
      <p:sp>
        <p:nvSpPr>
          <p:cNvPr id="9" name="TextBox 8"/>
          <p:cNvSpPr txBox="1"/>
          <p:nvPr/>
        </p:nvSpPr>
        <p:spPr>
          <a:xfrm>
            <a:off x="1786629" y="5941284"/>
            <a:ext cx="5623118" cy="400110"/>
          </a:xfrm>
          <a:prstGeom prst="rect">
            <a:avLst/>
          </a:prstGeom>
          <a:noFill/>
        </p:spPr>
        <p:txBody>
          <a:bodyPr wrap="square" rtlCol="0">
            <a:spAutoFit/>
          </a:bodyPr>
          <a:lstStyle/>
          <a:p>
            <a:pPr algn="ctr"/>
            <a:r>
              <a:rPr lang="en-US" sz="2000" b="1" i="1" dirty="0" smtClean="0">
                <a:solidFill>
                  <a:schemeClr val="accent6">
                    <a:lumMod val="75000"/>
                  </a:schemeClr>
                </a:solidFill>
              </a:rPr>
              <a:t>Confusion Matrix of Prediction </a:t>
            </a:r>
            <a:endParaRPr lang="en-US" sz="1200" b="1" i="1" dirty="0">
              <a:solidFill>
                <a:schemeClr val="accent6">
                  <a:lumMod val="75000"/>
                </a:schemeClr>
              </a:solidFill>
            </a:endParaRPr>
          </a:p>
        </p:txBody>
      </p:sp>
      <p:sp>
        <p:nvSpPr>
          <p:cNvPr id="10" name="Shape 50"/>
          <p:cNvSpPr>
            <a:spLocks noGrp="1"/>
          </p:cNvSpPr>
          <p:nvPr>
            <p:ph type="sldNum" sz="quarter" idx="12"/>
          </p:nvPr>
        </p:nvSpPr>
        <p:spPr>
          <a:xfrm>
            <a:off x="7079308" y="6418325"/>
            <a:ext cx="1901825" cy="476250"/>
          </a:xfrm>
          <a:noFill/>
        </p:spPr>
        <p:txBody>
          <a:bodyPr/>
          <a:lstStyle/>
          <a:p>
            <a:r>
              <a:rPr lang="en-US" altLang="zh-TW" sz="2400" b="1" dirty="0" smtClean="0">
                <a:solidFill>
                  <a:schemeClr val="bg1"/>
                </a:solidFill>
              </a:rPr>
              <a:t>28</a:t>
            </a:r>
            <a:endParaRPr lang="en-US" altLang="zh-TW" sz="2400" b="1" dirty="0">
              <a:solidFill>
                <a:schemeClr val="bg1"/>
              </a:solidFill>
            </a:endParaRPr>
          </a:p>
        </p:txBody>
      </p:sp>
    </p:spTree>
    <p:extLst>
      <p:ext uri="{BB962C8B-B14F-4D97-AF65-F5344CB8AC3E}">
        <p14:creationId xmlns:p14="http://schemas.microsoft.com/office/powerpoint/2010/main" val="346564391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73"/>
          <p:cNvSpPr/>
          <p:nvPr/>
        </p:nvSpPr>
        <p:spPr>
          <a:xfrm>
            <a:off x="0" y="6458988"/>
            <a:ext cx="9144000" cy="39901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2000" b="1" dirty="0" smtClean="0">
              <a:cs typeface="Arial" panose="020B0604020202020204" pitchFamily="34" charset="0"/>
            </a:endParaRPr>
          </a:p>
        </p:txBody>
      </p:sp>
      <p:sp>
        <p:nvSpPr>
          <p:cNvPr id="7" name="文本框 9"/>
          <p:cNvSpPr txBox="1"/>
          <p:nvPr/>
        </p:nvSpPr>
        <p:spPr>
          <a:xfrm>
            <a:off x="1760406" y="481205"/>
            <a:ext cx="5675564" cy="769441"/>
          </a:xfrm>
          <a:prstGeom prst="rect">
            <a:avLst/>
          </a:prstGeom>
          <a:noFill/>
        </p:spPr>
        <p:txBody>
          <a:bodyPr wrap="square" rtlCol="0">
            <a:spAutoFit/>
          </a:bodyPr>
          <a:lstStyle/>
          <a:p>
            <a:r>
              <a:rPr lang="en-US" sz="4400" b="1" dirty="0" smtClean="0">
                <a:solidFill>
                  <a:schemeClr val="accent6">
                    <a:lumMod val="75000"/>
                  </a:schemeClr>
                </a:solidFill>
                <a:latin typeface="Arial" panose="020B0604020202020204" pitchFamily="34" charset="0"/>
                <a:cs typeface="Arial" panose="020B0604020202020204" pitchFamily="34" charset="0"/>
              </a:rPr>
              <a:t>Results Evaluation</a:t>
            </a:r>
            <a:endParaRPr lang="en-US" sz="4400" b="1" dirty="0">
              <a:solidFill>
                <a:schemeClr val="accent6">
                  <a:lumMod val="75000"/>
                </a:schemeClr>
              </a:solidFill>
              <a:latin typeface="Arial" panose="020B0604020202020204" pitchFamily="34" charset="0"/>
              <a:cs typeface="Arial" panose="020B0604020202020204" pitchFamily="34" charset="0"/>
            </a:endParaRPr>
          </a:p>
        </p:txBody>
      </p:sp>
      <p:sp>
        <p:nvSpPr>
          <p:cNvPr id="8" name="矩形 6"/>
          <p:cNvSpPr/>
          <p:nvPr/>
        </p:nvSpPr>
        <p:spPr>
          <a:xfrm>
            <a:off x="384560" y="1"/>
            <a:ext cx="1375846" cy="1170774"/>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latin typeface="Arial" panose="020B0604020202020204" pitchFamily="34" charset="0"/>
              <a:cs typeface="Arial" panose="020B0604020202020204" pitchFamily="34" charset="0"/>
            </a:endParaRPr>
          </a:p>
          <a:p>
            <a:pPr algn="ctr"/>
            <a:r>
              <a:rPr lang="en-US" altLang="zh-CN" sz="6000" b="1" dirty="0" smtClean="0">
                <a:latin typeface="Arial" panose="020B0604020202020204" pitchFamily="34" charset="0"/>
                <a:cs typeface="Arial" panose="020B0604020202020204" pitchFamily="34" charset="0"/>
              </a:rPr>
              <a:t>3.4</a:t>
            </a:r>
            <a:endParaRPr lang="en-US" sz="6000" b="1" dirty="0" smtClean="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9728" y="1651979"/>
            <a:ext cx="7893170" cy="4229214"/>
          </a:xfrm>
          <a:prstGeom prst="rect">
            <a:avLst/>
          </a:prstGeom>
        </p:spPr>
      </p:pic>
      <p:sp>
        <p:nvSpPr>
          <p:cNvPr id="9" name="Shape 50"/>
          <p:cNvSpPr>
            <a:spLocks noGrp="1"/>
          </p:cNvSpPr>
          <p:nvPr>
            <p:ph type="sldNum" sz="quarter" idx="12"/>
          </p:nvPr>
        </p:nvSpPr>
        <p:spPr>
          <a:xfrm>
            <a:off x="7079308" y="6418325"/>
            <a:ext cx="1901825" cy="476250"/>
          </a:xfrm>
          <a:noFill/>
        </p:spPr>
        <p:txBody>
          <a:bodyPr/>
          <a:lstStyle/>
          <a:p>
            <a:r>
              <a:rPr lang="en-US" altLang="zh-TW" sz="2400" b="1" dirty="0" smtClean="0">
                <a:solidFill>
                  <a:schemeClr val="bg1"/>
                </a:solidFill>
              </a:rPr>
              <a:t>29</a:t>
            </a:r>
            <a:endParaRPr lang="en-US" altLang="zh-TW" sz="2400" b="1" dirty="0">
              <a:solidFill>
                <a:schemeClr val="bg1"/>
              </a:solidFill>
            </a:endParaRPr>
          </a:p>
        </p:txBody>
      </p:sp>
    </p:spTree>
    <p:extLst>
      <p:ext uri="{BB962C8B-B14F-4D97-AF65-F5344CB8AC3E}">
        <p14:creationId xmlns:p14="http://schemas.microsoft.com/office/powerpoint/2010/main" val="113294540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84560" y="1"/>
            <a:ext cx="1170775" cy="1170774"/>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cs typeface="Arial" panose="020B0604020202020204" pitchFamily="34" charset="0"/>
            </a:endParaRPr>
          </a:p>
          <a:p>
            <a:pPr algn="ctr"/>
            <a:r>
              <a:rPr lang="en-US" sz="6000" b="1" dirty="0" smtClean="0">
                <a:cs typeface="Arial" panose="020B0604020202020204" pitchFamily="34" charset="0"/>
              </a:rPr>
              <a:t>1</a:t>
            </a:r>
          </a:p>
        </p:txBody>
      </p:sp>
      <p:sp>
        <p:nvSpPr>
          <p:cNvPr id="74" name="矩形 73"/>
          <p:cNvSpPr/>
          <p:nvPr/>
        </p:nvSpPr>
        <p:spPr>
          <a:xfrm>
            <a:off x="0" y="6458988"/>
            <a:ext cx="9144000" cy="39901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2000" b="1" dirty="0" smtClean="0">
              <a:cs typeface="Arial" panose="020B0604020202020204" pitchFamily="34" charset="0"/>
            </a:endParaRPr>
          </a:p>
        </p:txBody>
      </p:sp>
      <p:sp>
        <p:nvSpPr>
          <p:cNvPr id="11" name="文本框 10"/>
          <p:cNvSpPr txBox="1"/>
          <p:nvPr/>
        </p:nvSpPr>
        <p:spPr>
          <a:xfrm>
            <a:off x="4107976" y="1633016"/>
            <a:ext cx="4899546" cy="2062103"/>
          </a:xfrm>
          <a:prstGeom prst="rect">
            <a:avLst/>
          </a:prstGeom>
          <a:noFill/>
        </p:spPr>
        <p:txBody>
          <a:bodyPr wrap="square" rtlCol="0">
            <a:spAutoFit/>
          </a:bodyPr>
          <a:lstStyle/>
          <a:p>
            <a:r>
              <a:rPr lang="en-US" sz="3600" b="1" dirty="0">
                <a:solidFill>
                  <a:schemeClr val="accent6">
                    <a:lumMod val="75000"/>
                  </a:schemeClr>
                </a:solidFill>
                <a:latin typeface="Arial" panose="020B0604020202020204" pitchFamily="34" charset="0"/>
                <a:cs typeface="Arial" panose="020B0604020202020204" pitchFamily="34" charset="0"/>
              </a:rPr>
              <a:t>Eugene Fama</a:t>
            </a:r>
          </a:p>
          <a:p>
            <a:endParaRPr lang="en-US" sz="3600" b="1" dirty="0" smtClean="0">
              <a:solidFill>
                <a:schemeClr val="accent6">
                  <a:lumMod val="75000"/>
                </a:schemeClr>
              </a:solidFill>
              <a:latin typeface="Arial" panose="020B0604020202020204" pitchFamily="34" charset="0"/>
              <a:cs typeface="Arial" panose="020B0604020202020204" pitchFamily="34" charset="0"/>
            </a:endParaRPr>
          </a:p>
          <a:p>
            <a:r>
              <a:rPr lang="en-US" sz="2800" b="1" dirty="0">
                <a:solidFill>
                  <a:schemeClr val="accent6">
                    <a:lumMod val="75000"/>
                  </a:schemeClr>
                </a:solidFill>
                <a:latin typeface="Arial" panose="020B0604020202020204" pitchFamily="34" charset="0"/>
                <a:cs typeface="Arial" panose="020B0604020202020204" pitchFamily="34" charset="0"/>
              </a:rPr>
              <a:t>2013 Nobel </a:t>
            </a:r>
            <a:r>
              <a:rPr lang="en-US" sz="2800" b="1" dirty="0" smtClean="0">
                <a:solidFill>
                  <a:schemeClr val="accent6">
                    <a:lumMod val="75000"/>
                  </a:schemeClr>
                </a:solidFill>
                <a:latin typeface="Arial" panose="020B0604020202020204" pitchFamily="34" charset="0"/>
                <a:cs typeface="Arial" panose="020B0604020202020204" pitchFamily="34" charset="0"/>
              </a:rPr>
              <a:t>Prize </a:t>
            </a:r>
            <a:r>
              <a:rPr lang="en-US" sz="2800" b="1" dirty="0">
                <a:solidFill>
                  <a:schemeClr val="accent6">
                    <a:lumMod val="75000"/>
                  </a:schemeClr>
                </a:solidFill>
                <a:latin typeface="Arial" panose="020B0604020202020204" pitchFamily="34" charset="0"/>
                <a:cs typeface="Arial" panose="020B0604020202020204" pitchFamily="34" charset="0"/>
              </a:rPr>
              <a:t>Winner</a:t>
            </a:r>
          </a:p>
          <a:p>
            <a:r>
              <a:rPr lang="en-US" sz="2800" b="1" dirty="0">
                <a:solidFill>
                  <a:schemeClr val="accent6">
                    <a:lumMod val="75000"/>
                  </a:schemeClr>
                </a:solidFill>
                <a:latin typeface="Arial" panose="020B0604020202020204" pitchFamily="34" charset="0"/>
                <a:cs typeface="Arial" panose="020B0604020202020204" pitchFamily="34" charset="0"/>
              </a:rPr>
              <a:t>Efficient Market Hypothesis</a:t>
            </a:r>
          </a:p>
        </p:txBody>
      </p:sp>
      <p:sp>
        <p:nvSpPr>
          <p:cNvPr id="7" name="文本框 6"/>
          <p:cNvSpPr txBox="1"/>
          <p:nvPr/>
        </p:nvSpPr>
        <p:spPr>
          <a:xfrm>
            <a:off x="1555335" y="477672"/>
            <a:ext cx="5091125" cy="769441"/>
          </a:xfrm>
          <a:prstGeom prst="rect">
            <a:avLst/>
          </a:prstGeom>
          <a:noFill/>
        </p:spPr>
        <p:txBody>
          <a:bodyPr wrap="square" rtlCol="0">
            <a:spAutoFit/>
          </a:bodyPr>
          <a:lstStyle/>
          <a:p>
            <a:r>
              <a:rPr lang="en-US" sz="4400" b="1" dirty="0" smtClean="0">
                <a:solidFill>
                  <a:schemeClr val="accent6">
                    <a:lumMod val="75000"/>
                  </a:schemeClr>
                </a:solidFill>
                <a:latin typeface="Arial" panose="020B0604020202020204" pitchFamily="34" charset="0"/>
                <a:cs typeface="Arial" panose="020B0604020202020204" pitchFamily="34" charset="0"/>
              </a:rPr>
              <a:t>INTRODUCTION</a:t>
            </a:r>
            <a:endParaRPr lang="en-US" sz="4400" b="1" dirty="0">
              <a:solidFill>
                <a:schemeClr val="accent6">
                  <a:lumMod val="75000"/>
                </a:schemeClr>
              </a:solidFill>
              <a:latin typeface="Arial" panose="020B0604020202020204" pitchFamily="34" charset="0"/>
              <a:cs typeface="Arial" panose="020B0604020202020204" pitchFamily="34" charset="0"/>
            </a:endParaRPr>
          </a:p>
        </p:txBody>
      </p:sp>
      <p:pic>
        <p:nvPicPr>
          <p:cNvPr id="8"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7553" y="1648446"/>
            <a:ext cx="3384376" cy="3528392"/>
          </a:xfrm>
        </p:spPr>
      </p:pic>
      <p:sp>
        <p:nvSpPr>
          <p:cNvPr id="9" name="Shape 50"/>
          <p:cNvSpPr>
            <a:spLocks noGrp="1"/>
          </p:cNvSpPr>
          <p:nvPr>
            <p:ph type="sldNum" sz="quarter" idx="12"/>
          </p:nvPr>
        </p:nvSpPr>
        <p:spPr>
          <a:xfrm>
            <a:off x="7079308" y="6418325"/>
            <a:ext cx="1901825" cy="476250"/>
          </a:xfrm>
          <a:noFill/>
        </p:spPr>
        <p:txBody>
          <a:bodyPr/>
          <a:lstStyle/>
          <a:p>
            <a:endParaRPr lang="en-US" altLang="zh-TW" sz="2400" b="1" dirty="0">
              <a:solidFill>
                <a:schemeClr val="bg1"/>
              </a:solidFill>
            </a:endParaRPr>
          </a:p>
        </p:txBody>
      </p:sp>
    </p:spTree>
    <p:extLst>
      <p:ext uri="{BB962C8B-B14F-4D97-AF65-F5344CB8AC3E}">
        <p14:creationId xmlns:p14="http://schemas.microsoft.com/office/powerpoint/2010/main" val="31250300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73"/>
          <p:cNvSpPr/>
          <p:nvPr/>
        </p:nvSpPr>
        <p:spPr>
          <a:xfrm>
            <a:off x="0" y="6458988"/>
            <a:ext cx="9144000" cy="39901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2000" b="1" dirty="0" smtClean="0">
              <a:cs typeface="Arial" panose="020B0604020202020204" pitchFamily="34" charset="0"/>
            </a:endParaRPr>
          </a:p>
        </p:txBody>
      </p:sp>
      <p:sp>
        <p:nvSpPr>
          <p:cNvPr id="7" name="文本框 9"/>
          <p:cNvSpPr txBox="1"/>
          <p:nvPr/>
        </p:nvSpPr>
        <p:spPr>
          <a:xfrm>
            <a:off x="1760406" y="481205"/>
            <a:ext cx="5675564" cy="769441"/>
          </a:xfrm>
          <a:prstGeom prst="rect">
            <a:avLst/>
          </a:prstGeom>
          <a:noFill/>
        </p:spPr>
        <p:txBody>
          <a:bodyPr wrap="square" rtlCol="0">
            <a:spAutoFit/>
          </a:bodyPr>
          <a:lstStyle/>
          <a:p>
            <a:r>
              <a:rPr lang="en-US" sz="4400" b="1" dirty="0" smtClean="0">
                <a:solidFill>
                  <a:schemeClr val="accent6">
                    <a:lumMod val="75000"/>
                  </a:schemeClr>
                </a:solidFill>
                <a:latin typeface="Arial" panose="020B0604020202020204" pitchFamily="34" charset="0"/>
                <a:cs typeface="Arial" panose="020B0604020202020204" pitchFamily="34" charset="0"/>
              </a:rPr>
              <a:t>Results Evaluation</a:t>
            </a:r>
            <a:endParaRPr lang="en-US" sz="4400" b="1" dirty="0">
              <a:solidFill>
                <a:schemeClr val="accent6">
                  <a:lumMod val="75000"/>
                </a:schemeClr>
              </a:solidFill>
              <a:latin typeface="Arial" panose="020B0604020202020204" pitchFamily="34" charset="0"/>
              <a:cs typeface="Arial" panose="020B0604020202020204" pitchFamily="34" charset="0"/>
            </a:endParaRPr>
          </a:p>
        </p:txBody>
      </p:sp>
      <p:sp>
        <p:nvSpPr>
          <p:cNvPr id="8" name="矩形 6"/>
          <p:cNvSpPr/>
          <p:nvPr/>
        </p:nvSpPr>
        <p:spPr>
          <a:xfrm>
            <a:off x="384560" y="1"/>
            <a:ext cx="1375846" cy="1170774"/>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latin typeface="Arial" panose="020B0604020202020204" pitchFamily="34" charset="0"/>
              <a:cs typeface="Arial" panose="020B0604020202020204" pitchFamily="34" charset="0"/>
            </a:endParaRPr>
          </a:p>
          <a:p>
            <a:pPr algn="ctr"/>
            <a:r>
              <a:rPr lang="en-US" altLang="zh-CN" sz="6000" b="1" dirty="0" smtClean="0">
                <a:latin typeface="Arial" panose="020B0604020202020204" pitchFamily="34" charset="0"/>
                <a:cs typeface="Arial" panose="020B0604020202020204" pitchFamily="34" charset="0"/>
              </a:rPr>
              <a:t>3.4</a:t>
            </a:r>
            <a:endParaRPr lang="en-US" sz="6000" b="1" dirty="0" smtClean="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970" y="1634917"/>
            <a:ext cx="7988060" cy="4280057"/>
          </a:xfrm>
          <a:prstGeom prst="rect">
            <a:avLst/>
          </a:prstGeom>
        </p:spPr>
      </p:pic>
      <p:sp>
        <p:nvSpPr>
          <p:cNvPr id="9" name="Shape 50"/>
          <p:cNvSpPr>
            <a:spLocks noGrp="1"/>
          </p:cNvSpPr>
          <p:nvPr>
            <p:ph type="sldNum" sz="quarter" idx="12"/>
          </p:nvPr>
        </p:nvSpPr>
        <p:spPr>
          <a:xfrm>
            <a:off x="7079308" y="6418325"/>
            <a:ext cx="1901825" cy="476250"/>
          </a:xfrm>
          <a:noFill/>
        </p:spPr>
        <p:txBody>
          <a:bodyPr/>
          <a:lstStyle/>
          <a:p>
            <a:r>
              <a:rPr lang="en-US" altLang="zh-TW" sz="2400" b="1" dirty="0" smtClean="0">
                <a:solidFill>
                  <a:schemeClr val="bg1"/>
                </a:solidFill>
              </a:rPr>
              <a:t>30</a:t>
            </a:r>
            <a:endParaRPr lang="en-US" altLang="zh-TW" sz="2400" b="1" dirty="0">
              <a:solidFill>
                <a:schemeClr val="bg1"/>
              </a:solidFill>
            </a:endParaRPr>
          </a:p>
        </p:txBody>
      </p:sp>
    </p:spTree>
    <p:extLst>
      <p:ext uri="{BB962C8B-B14F-4D97-AF65-F5344CB8AC3E}">
        <p14:creationId xmlns:p14="http://schemas.microsoft.com/office/powerpoint/2010/main" val="947460708"/>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6458988"/>
            <a:ext cx="9144000" cy="39901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2000" b="1" dirty="0" smtClean="0">
              <a:cs typeface="Arial" panose="020B0604020202020204" pitchFamily="34" charset="0"/>
            </a:endParaRPr>
          </a:p>
        </p:txBody>
      </p:sp>
      <p:sp>
        <p:nvSpPr>
          <p:cNvPr id="12" name="矩形 11"/>
          <p:cNvSpPr/>
          <p:nvPr/>
        </p:nvSpPr>
        <p:spPr>
          <a:xfrm>
            <a:off x="384560" y="1"/>
            <a:ext cx="1170775" cy="1170774"/>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cs typeface="Arial" panose="020B0604020202020204" pitchFamily="34" charset="0"/>
            </a:endParaRPr>
          </a:p>
          <a:p>
            <a:pPr algn="ctr"/>
            <a:r>
              <a:rPr lang="en-US" sz="6000" b="1" dirty="0">
                <a:cs typeface="Arial" panose="020B0604020202020204" pitchFamily="34" charset="0"/>
              </a:rPr>
              <a:t>3</a:t>
            </a:r>
            <a:endParaRPr lang="en-US" sz="6000" b="1" dirty="0" smtClean="0">
              <a:cs typeface="Arial" panose="020B0604020202020204" pitchFamily="34" charset="0"/>
            </a:endParaRPr>
          </a:p>
        </p:txBody>
      </p:sp>
      <p:sp>
        <p:nvSpPr>
          <p:cNvPr id="14" name="文本框 13"/>
          <p:cNvSpPr txBox="1"/>
          <p:nvPr/>
        </p:nvSpPr>
        <p:spPr>
          <a:xfrm>
            <a:off x="1555335" y="477672"/>
            <a:ext cx="5091125" cy="769441"/>
          </a:xfrm>
          <a:prstGeom prst="rect">
            <a:avLst/>
          </a:prstGeom>
          <a:noFill/>
        </p:spPr>
        <p:txBody>
          <a:bodyPr wrap="square" rtlCol="0">
            <a:spAutoFit/>
          </a:bodyPr>
          <a:lstStyle/>
          <a:p>
            <a:r>
              <a:rPr lang="en-US" sz="4400" b="1" dirty="0" smtClean="0">
                <a:solidFill>
                  <a:schemeClr val="accent6">
                    <a:lumMod val="75000"/>
                  </a:schemeClr>
                </a:solidFill>
                <a:latin typeface="Arial" panose="020B0604020202020204" pitchFamily="34" charset="0"/>
                <a:cs typeface="Arial" panose="020B0604020202020204" pitchFamily="34" charset="0"/>
              </a:rPr>
              <a:t>CONCLUSION</a:t>
            </a:r>
            <a:endParaRPr lang="en-US" sz="4400" b="1" dirty="0">
              <a:solidFill>
                <a:schemeClr val="accent6">
                  <a:lumMod val="75000"/>
                </a:schemeClr>
              </a:solidFill>
              <a:latin typeface="Arial" panose="020B0604020202020204" pitchFamily="34" charset="0"/>
              <a:cs typeface="Arial" panose="020B0604020202020204" pitchFamily="34" charset="0"/>
            </a:endParaRPr>
          </a:p>
        </p:txBody>
      </p:sp>
      <p:sp>
        <p:nvSpPr>
          <p:cNvPr id="5" name="内容占位符 3"/>
          <p:cNvSpPr txBox="1">
            <a:spLocks/>
          </p:cNvSpPr>
          <p:nvPr/>
        </p:nvSpPr>
        <p:spPr>
          <a:xfrm>
            <a:off x="628650" y="1825625"/>
            <a:ext cx="78867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accent6">
                    <a:lumMod val="75000"/>
                  </a:schemeClr>
                </a:solidFill>
                <a:latin typeface="Arial" panose="020B0604020202020204" pitchFamily="34" charset="0"/>
                <a:cs typeface="Arial" panose="020B0604020202020204" pitchFamily="34" charset="0"/>
              </a:rPr>
              <a:t>US stock markets more efficient than Chinese markets</a:t>
            </a:r>
          </a:p>
          <a:p>
            <a:pPr lvl="1"/>
            <a:endParaRPr lang="en-US" b="1" dirty="0" smtClean="0">
              <a:solidFill>
                <a:schemeClr val="accent6">
                  <a:lumMod val="75000"/>
                </a:schemeClr>
              </a:solidFill>
              <a:latin typeface="Arial" panose="020B0604020202020204" pitchFamily="34" charset="0"/>
              <a:cs typeface="Arial" panose="020B0604020202020204" pitchFamily="34" charset="0"/>
            </a:endParaRPr>
          </a:p>
          <a:p>
            <a:r>
              <a:rPr lang="en-US" b="1" dirty="0">
                <a:solidFill>
                  <a:schemeClr val="accent6">
                    <a:lumMod val="75000"/>
                  </a:schemeClr>
                </a:solidFill>
                <a:latin typeface="Arial" panose="020B0604020202020204" pitchFamily="34" charset="0"/>
                <a:cs typeface="Arial" panose="020B0604020202020204" pitchFamily="34" charset="0"/>
              </a:rPr>
              <a:t>Expected different predicting accuracy</a:t>
            </a:r>
          </a:p>
          <a:p>
            <a:pPr lvl="1"/>
            <a:endParaRPr lang="en-US" b="1" dirty="0" smtClean="0">
              <a:solidFill>
                <a:schemeClr val="accent6">
                  <a:lumMod val="75000"/>
                </a:schemeClr>
              </a:solidFill>
              <a:latin typeface="Arial" panose="020B0604020202020204" pitchFamily="34" charset="0"/>
              <a:cs typeface="Arial" panose="020B0604020202020204" pitchFamily="34" charset="0"/>
            </a:endParaRPr>
          </a:p>
          <a:p>
            <a:r>
              <a:rPr lang="en-US" b="1" dirty="0" smtClean="0">
                <a:solidFill>
                  <a:schemeClr val="accent6">
                    <a:lumMod val="75000"/>
                  </a:schemeClr>
                </a:solidFill>
                <a:latin typeface="Arial" panose="020B0604020202020204" pitchFamily="34" charset="0"/>
                <a:cs typeface="Arial" panose="020B0604020202020204" pitchFamily="34" charset="0"/>
              </a:rPr>
              <a:t>Difficulties </a:t>
            </a:r>
            <a:r>
              <a:rPr lang="en-US" b="1" dirty="0">
                <a:solidFill>
                  <a:schemeClr val="accent6">
                    <a:lumMod val="75000"/>
                  </a:schemeClr>
                </a:solidFill>
                <a:latin typeface="Arial" panose="020B0604020202020204" pitchFamily="34" charset="0"/>
                <a:cs typeface="Arial" panose="020B0604020202020204" pitchFamily="34" charset="0"/>
              </a:rPr>
              <a:t>and Limitations</a:t>
            </a:r>
            <a:endParaRPr lang="en-US" b="1" dirty="0">
              <a:solidFill>
                <a:schemeClr val="accent6">
                  <a:lumMod val="75000"/>
                </a:schemeClr>
              </a:solidFill>
              <a:latin typeface="Arial" panose="020B0604020202020204" pitchFamily="34" charset="0"/>
              <a:cs typeface="Arial" panose="020B0604020202020204" pitchFamily="34" charset="0"/>
            </a:endParaRPr>
          </a:p>
          <a:p>
            <a:pPr lvl="1"/>
            <a:endParaRPr lang="en-US" b="1"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1553692"/>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1622" y="2808541"/>
            <a:ext cx="7220755" cy="1107996"/>
          </a:xfrm>
          <a:prstGeom prst="rect">
            <a:avLst/>
          </a:prstGeom>
          <a:noFill/>
        </p:spPr>
        <p:txBody>
          <a:bodyPr wrap="square" rtlCol="0">
            <a:spAutoFit/>
          </a:bodyPr>
          <a:lstStyle/>
          <a:p>
            <a:pPr algn="ctr"/>
            <a:r>
              <a:rPr lang="en-US" altLang="zh-CN" sz="6600" b="1" dirty="0" smtClean="0">
                <a:solidFill>
                  <a:schemeClr val="accent6">
                    <a:lumMod val="75000"/>
                  </a:schemeClr>
                </a:solidFill>
              </a:rPr>
              <a:t>Thank You</a:t>
            </a:r>
          </a:p>
        </p:txBody>
      </p:sp>
      <p:sp>
        <p:nvSpPr>
          <p:cNvPr id="3" name="矩形 10"/>
          <p:cNvSpPr/>
          <p:nvPr/>
        </p:nvSpPr>
        <p:spPr>
          <a:xfrm>
            <a:off x="0" y="6458988"/>
            <a:ext cx="9144000" cy="39901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2000" b="1" dirty="0" smtClean="0">
              <a:cs typeface="Arial" panose="020B0604020202020204" pitchFamily="34" charset="0"/>
            </a:endParaRPr>
          </a:p>
        </p:txBody>
      </p:sp>
    </p:spTree>
    <p:extLst>
      <p:ext uri="{BB962C8B-B14F-4D97-AF65-F5344CB8AC3E}">
        <p14:creationId xmlns:p14="http://schemas.microsoft.com/office/powerpoint/2010/main" val="340651586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84560" y="1"/>
            <a:ext cx="1170775" cy="1170774"/>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smtClean="0">
              <a:cs typeface="Arial" panose="020B0604020202020204" pitchFamily="34" charset="0"/>
            </a:endParaRPr>
          </a:p>
          <a:p>
            <a:pPr algn="ctr"/>
            <a:r>
              <a:rPr lang="en-US" sz="6000" b="1" smtClean="0">
                <a:latin typeface="Arial" panose="020B0604020202020204" pitchFamily="34" charset="0"/>
                <a:cs typeface="Arial" panose="020B0604020202020204" pitchFamily="34" charset="0"/>
              </a:rPr>
              <a:t>1</a:t>
            </a:r>
            <a:endParaRPr lang="en-US" sz="6000" b="1" dirty="0" smtClean="0">
              <a:latin typeface="Arial" panose="020B0604020202020204" pitchFamily="34" charset="0"/>
              <a:cs typeface="Arial" panose="020B0604020202020204" pitchFamily="34" charset="0"/>
            </a:endParaRPr>
          </a:p>
        </p:txBody>
      </p:sp>
      <p:sp>
        <p:nvSpPr>
          <p:cNvPr id="74" name="矩形 73"/>
          <p:cNvSpPr/>
          <p:nvPr/>
        </p:nvSpPr>
        <p:spPr>
          <a:xfrm>
            <a:off x="0" y="6458988"/>
            <a:ext cx="9144000" cy="39901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2000" b="1" dirty="0" smtClean="0">
              <a:cs typeface="Arial" panose="020B0604020202020204" pitchFamily="34" charset="0"/>
            </a:endParaRPr>
          </a:p>
        </p:txBody>
      </p:sp>
      <p:sp>
        <p:nvSpPr>
          <p:cNvPr id="5" name="文本框 4"/>
          <p:cNvSpPr txBox="1"/>
          <p:nvPr/>
        </p:nvSpPr>
        <p:spPr>
          <a:xfrm>
            <a:off x="1760406" y="460419"/>
            <a:ext cx="5865345" cy="769441"/>
          </a:xfrm>
          <a:prstGeom prst="rect">
            <a:avLst/>
          </a:prstGeom>
          <a:noFill/>
        </p:spPr>
        <p:txBody>
          <a:bodyPr wrap="square" rtlCol="0">
            <a:spAutoFit/>
          </a:bodyPr>
          <a:lstStyle/>
          <a:p>
            <a:r>
              <a:rPr lang="en-US" sz="4400" b="1" dirty="0" smtClean="0">
                <a:solidFill>
                  <a:schemeClr val="accent6">
                    <a:lumMod val="75000"/>
                  </a:schemeClr>
                </a:solidFill>
                <a:latin typeface="Arial" panose="020B0604020202020204" pitchFamily="34" charset="0"/>
                <a:cs typeface="Arial" panose="020B0604020202020204" pitchFamily="34" charset="0"/>
              </a:rPr>
              <a:t>Prediction Methods</a:t>
            </a:r>
            <a:endParaRPr lang="en-US" sz="4400" b="1" dirty="0">
              <a:solidFill>
                <a:schemeClr val="accent6">
                  <a:lumMod val="75000"/>
                </a:schemeClr>
              </a:solidFill>
              <a:latin typeface="Arial" panose="020B0604020202020204" pitchFamily="34" charset="0"/>
              <a:cs typeface="Arial" panose="020B0604020202020204" pitchFamily="34" charset="0"/>
            </a:endParaRPr>
          </a:p>
        </p:txBody>
      </p:sp>
      <p:sp>
        <p:nvSpPr>
          <p:cNvPr id="8" name="矩形 6"/>
          <p:cNvSpPr/>
          <p:nvPr/>
        </p:nvSpPr>
        <p:spPr>
          <a:xfrm>
            <a:off x="384560" y="1"/>
            <a:ext cx="1375846" cy="1170774"/>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latin typeface="Arial" panose="020B0604020202020204" pitchFamily="34" charset="0"/>
              <a:cs typeface="Arial" panose="020B0604020202020204" pitchFamily="34" charset="0"/>
            </a:endParaRPr>
          </a:p>
          <a:p>
            <a:pPr algn="ctr"/>
            <a:r>
              <a:rPr lang="en-US" altLang="zh-CN" sz="6000" b="1" dirty="0">
                <a:latin typeface="Arial" panose="020B0604020202020204" pitchFamily="34" charset="0"/>
                <a:cs typeface="Arial" panose="020B0604020202020204" pitchFamily="34" charset="0"/>
              </a:rPr>
              <a:t>1</a:t>
            </a:r>
            <a:r>
              <a:rPr lang="en-US" altLang="zh-CN" sz="6000" b="1" dirty="0" smtClean="0">
                <a:latin typeface="Arial" panose="020B0604020202020204" pitchFamily="34" charset="0"/>
                <a:cs typeface="Arial" panose="020B0604020202020204" pitchFamily="34" charset="0"/>
              </a:rPr>
              <a:t>.1</a:t>
            </a:r>
            <a:endParaRPr lang="en-US" sz="6000" b="1" dirty="0" smtClean="0">
              <a:latin typeface="Arial" panose="020B0604020202020204" pitchFamily="34" charset="0"/>
              <a:cs typeface="Arial" panose="020B0604020202020204" pitchFamily="34" charset="0"/>
            </a:endParaRPr>
          </a:p>
        </p:txBody>
      </p:sp>
      <p:sp>
        <p:nvSpPr>
          <p:cNvPr id="10" name="内容占位符 3"/>
          <p:cNvSpPr>
            <a:spLocks noGrp="1"/>
          </p:cNvSpPr>
          <p:nvPr>
            <p:ph idx="1"/>
          </p:nvPr>
        </p:nvSpPr>
        <p:spPr>
          <a:xfrm>
            <a:off x="628650" y="1825625"/>
            <a:ext cx="7886700" cy="4351338"/>
          </a:xfrm>
        </p:spPr>
        <p:txBody>
          <a:bodyPr>
            <a:normAutofit/>
          </a:bodyPr>
          <a:lstStyle/>
          <a:p>
            <a:r>
              <a:rPr lang="en-US" b="1" dirty="0" smtClean="0">
                <a:solidFill>
                  <a:schemeClr val="accent6">
                    <a:lumMod val="75000"/>
                  </a:schemeClr>
                </a:solidFill>
                <a:latin typeface="Arial" panose="020B0604020202020204" pitchFamily="34" charset="0"/>
                <a:cs typeface="Arial" panose="020B0604020202020204" pitchFamily="34" charset="0"/>
              </a:rPr>
              <a:t>Fundamental Analysis</a:t>
            </a:r>
          </a:p>
          <a:p>
            <a:pPr lvl="1"/>
            <a:r>
              <a:rPr lang="en-US" b="1" dirty="0">
                <a:solidFill>
                  <a:schemeClr val="accent6">
                    <a:lumMod val="75000"/>
                  </a:schemeClr>
                </a:solidFill>
                <a:latin typeface="Arial" panose="020B0604020202020204" pitchFamily="34" charset="0"/>
                <a:cs typeface="Arial" panose="020B0604020202020204" pitchFamily="34" charset="0"/>
              </a:rPr>
              <a:t>Concentrate on the </a:t>
            </a:r>
            <a:r>
              <a:rPr lang="en-US" b="1" dirty="0" smtClean="0">
                <a:solidFill>
                  <a:schemeClr val="accent6">
                    <a:lumMod val="75000"/>
                  </a:schemeClr>
                </a:solidFill>
                <a:latin typeface="Arial" panose="020B0604020202020204" pitchFamily="34" charset="0"/>
                <a:cs typeface="Arial" panose="020B0604020202020204" pitchFamily="34" charset="0"/>
              </a:rPr>
              <a:t>company</a:t>
            </a:r>
          </a:p>
          <a:p>
            <a:endParaRPr lang="en-US" b="1" dirty="0">
              <a:solidFill>
                <a:schemeClr val="accent6">
                  <a:lumMod val="75000"/>
                </a:schemeClr>
              </a:solidFill>
              <a:latin typeface="Arial" panose="020B0604020202020204" pitchFamily="34" charset="0"/>
              <a:cs typeface="Arial" panose="020B0604020202020204" pitchFamily="34" charset="0"/>
            </a:endParaRPr>
          </a:p>
          <a:p>
            <a:r>
              <a:rPr lang="en-US" b="1" dirty="0" smtClean="0">
                <a:solidFill>
                  <a:schemeClr val="accent6">
                    <a:lumMod val="75000"/>
                  </a:schemeClr>
                </a:solidFill>
                <a:latin typeface="Arial" panose="020B0604020202020204" pitchFamily="34" charset="0"/>
                <a:cs typeface="Arial" panose="020B0604020202020204" pitchFamily="34" charset="0"/>
              </a:rPr>
              <a:t>Technical Analysis</a:t>
            </a:r>
          </a:p>
          <a:p>
            <a:pPr lvl="1"/>
            <a:r>
              <a:rPr lang="en-US" b="1" dirty="0" smtClean="0">
                <a:solidFill>
                  <a:schemeClr val="accent6">
                    <a:lumMod val="75000"/>
                  </a:schemeClr>
                </a:solidFill>
                <a:latin typeface="Arial" panose="020B0604020202020204" pitchFamily="34" charset="0"/>
                <a:cs typeface="Arial" panose="020B0604020202020204" pitchFamily="34" charset="0"/>
              </a:rPr>
              <a:t>Study the price pattern</a:t>
            </a:r>
          </a:p>
        </p:txBody>
      </p:sp>
      <p:sp>
        <p:nvSpPr>
          <p:cNvPr id="9" name="Shape 50"/>
          <p:cNvSpPr>
            <a:spLocks noGrp="1"/>
          </p:cNvSpPr>
          <p:nvPr>
            <p:ph type="sldNum" sz="quarter" idx="12"/>
          </p:nvPr>
        </p:nvSpPr>
        <p:spPr>
          <a:xfrm>
            <a:off x="7079308" y="6418325"/>
            <a:ext cx="1901825" cy="476250"/>
          </a:xfrm>
          <a:noFill/>
        </p:spPr>
        <p:txBody>
          <a:bodyPr/>
          <a:lstStyle/>
          <a:p>
            <a:r>
              <a:rPr lang="en-US" altLang="zh-TW" sz="2400" b="1" dirty="0">
                <a:solidFill>
                  <a:schemeClr val="bg1"/>
                </a:solidFill>
              </a:rPr>
              <a:t>4</a:t>
            </a:r>
          </a:p>
        </p:txBody>
      </p:sp>
    </p:spTree>
    <p:extLst>
      <p:ext uri="{BB962C8B-B14F-4D97-AF65-F5344CB8AC3E}">
        <p14:creationId xmlns:p14="http://schemas.microsoft.com/office/powerpoint/2010/main" val="33212817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84560" y="1"/>
            <a:ext cx="1170775" cy="1170774"/>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smtClean="0">
              <a:cs typeface="Arial" panose="020B0604020202020204" pitchFamily="34" charset="0"/>
            </a:endParaRPr>
          </a:p>
          <a:p>
            <a:pPr algn="ctr"/>
            <a:r>
              <a:rPr lang="en-US" sz="6000" b="1" smtClean="0">
                <a:latin typeface="Arial" panose="020B0604020202020204" pitchFamily="34" charset="0"/>
                <a:cs typeface="Arial" panose="020B0604020202020204" pitchFamily="34" charset="0"/>
              </a:rPr>
              <a:t>1</a:t>
            </a:r>
            <a:endParaRPr lang="en-US" sz="6000" b="1" dirty="0" smtClean="0">
              <a:latin typeface="Arial" panose="020B0604020202020204" pitchFamily="34" charset="0"/>
              <a:cs typeface="Arial" panose="020B0604020202020204" pitchFamily="34" charset="0"/>
            </a:endParaRPr>
          </a:p>
        </p:txBody>
      </p:sp>
      <p:sp>
        <p:nvSpPr>
          <p:cNvPr id="74" name="矩形 73"/>
          <p:cNvSpPr/>
          <p:nvPr/>
        </p:nvSpPr>
        <p:spPr>
          <a:xfrm>
            <a:off x="0" y="6458988"/>
            <a:ext cx="9144000" cy="39901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2000" b="1" dirty="0" smtClean="0">
              <a:cs typeface="Arial" panose="020B0604020202020204" pitchFamily="34" charset="0"/>
            </a:endParaRPr>
          </a:p>
        </p:txBody>
      </p:sp>
      <p:sp>
        <p:nvSpPr>
          <p:cNvPr id="5" name="文本框 4"/>
          <p:cNvSpPr txBox="1"/>
          <p:nvPr/>
        </p:nvSpPr>
        <p:spPr>
          <a:xfrm>
            <a:off x="1760406" y="460419"/>
            <a:ext cx="5865345" cy="769441"/>
          </a:xfrm>
          <a:prstGeom prst="rect">
            <a:avLst/>
          </a:prstGeom>
          <a:noFill/>
        </p:spPr>
        <p:txBody>
          <a:bodyPr wrap="square" rtlCol="0">
            <a:spAutoFit/>
          </a:bodyPr>
          <a:lstStyle/>
          <a:p>
            <a:r>
              <a:rPr lang="en-US" sz="4400" b="1" dirty="0" smtClean="0">
                <a:solidFill>
                  <a:schemeClr val="accent6">
                    <a:lumMod val="75000"/>
                  </a:schemeClr>
                </a:solidFill>
                <a:latin typeface="Arial" panose="020B0604020202020204" pitchFamily="34" charset="0"/>
                <a:cs typeface="Arial" panose="020B0604020202020204" pitchFamily="34" charset="0"/>
              </a:rPr>
              <a:t>Prediction Methods</a:t>
            </a:r>
            <a:endParaRPr lang="en-US" sz="4400" b="1" dirty="0">
              <a:solidFill>
                <a:schemeClr val="accent6">
                  <a:lumMod val="75000"/>
                </a:schemeClr>
              </a:solidFill>
              <a:latin typeface="Arial" panose="020B0604020202020204" pitchFamily="34" charset="0"/>
              <a:cs typeface="Arial" panose="020B0604020202020204" pitchFamily="34" charset="0"/>
            </a:endParaRPr>
          </a:p>
        </p:txBody>
      </p:sp>
      <p:sp>
        <p:nvSpPr>
          <p:cNvPr id="8" name="矩形 6"/>
          <p:cNvSpPr/>
          <p:nvPr/>
        </p:nvSpPr>
        <p:spPr>
          <a:xfrm>
            <a:off x="384560" y="1"/>
            <a:ext cx="1375846" cy="1170774"/>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latin typeface="Arial" panose="020B0604020202020204" pitchFamily="34" charset="0"/>
              <a:cs typeface="Arial" panose="020B0604020202020204" pitchFamily="34" charset="0"/>
            </a:endParaRPr>
          </a:p>
          <a:p>
            <a:pPr algn="ctr"/>
            <a:r>
              <a:rPr lang="en-US" altLang="zh-CN" sz="6000" b="1" dirty="0">
                <a:latin typeface="Arial" panose="020B0604020202020204" pitchFamily="34" charset="0"/>
                <a:cs typeface="Arial" panose="020B0604020202020204" pitchFamily="34" charset="0"/>
              </a:rPr>
              <a:t>1</a:t>
            </a:r>
            <a:r>
              <a:rPr lang="en-US" altLang="zh-CN" sz="6000" b="1" dirty="0" smtClean="0">
                <a:latin typeface="Arial" panose="020B0604020202020204" pitchFamily="34" charset="0"/>
                <a:cs typeface="Arial" panose="020B0604020202020204" pitchFamily="34" charset="0"/>
              </a:rPr>
              <a:t>.1</a:t>
            </a:r>
            <a:endParaRPr lang="en-US" sz="6000" b="1" dirty="0" smtClean="0">
              <a:latin typeface="Arial" panose="020B0604020202020204" pitchFamily="34" charset="0"/>
              <a:cs typeface="Arial" panose="020B0604020202020204" pitchFamily="34" charset="0"/>
            </a:endParaRPr>
          </a:p>
        </p:txBody>
      </p:sp>
      <p:sp>
        <p:nvSpPr>
          <p:cNvPr id="10" name="内容占位符 3"/>
          <p:cNvSpPr>
            <a:spLocks noGrp="1"/>
          </p:cNvSpPr>
          <p:nvPr>
            <p:ph idx="1"/>
          </p:nvPr>
        </p:nvSpPr>
        <p:spPr>
          <a:xfrm>
            <a:off x="628650" y="1825625"/>
            <a:ext cx="7886700" cy="4351338"/>
          </a:xfrm>
        </p:spPr>
        <p:txBody>
          <a:bodyPr>
            <a:normAutofit/>
          </a:bodyPr>
          <a:lstStyle/>
          <a:p>
            <a:pPr marL="0" indent="0">
              <a:buNone/>
            </a:pPr>
            <a:r>
              <a:rPr lang="en-US" b="1" dirty="0" smtClean="0">
                <a:solidFill>
                  <a:schemeClr val="accent6">
                    <a:lumMod val="75000"/>
                  </a:schemeClr>
                </a:solidFill>
                <a:latin typeface="Arial" panose="020B0604020202020204" pitchFamily="34" charset="0"/>
                <a:cs typeface="Arial" panose="020B0604020202020204" pitchFamily="34" charset="0"/>
              </a:rPr>
              <a:t>Assumptions of Technical Analysis</a:t>
            </a:r>
          </a:p>
          <a:p>
            <a:pPr marL="0" indent="0">
              <a:buNone/>
            </a:pPr>
            <a:endParaRPr lang="en-US" b="1" dirty="0" smtClean="0">
              <a:solidFill>
                <a:schemeClr val="accent6">
                  <a:lumMod val="75000"/>
                </a:schemeClr>
              </a:solidFill>
              <a:latin typeface="Arial" panose="020B0604020202020204" pitchFamily="34" charset="0"/>
              <a:cs typeface="Arial" panose="020B0604020202020204" pitchFamily="34" charset="0"/>
            </a:endParaRPr>
          </a:p>
          <a:p>
            <a:r>
              <a:rPr lang="en-US" b="1" dirty="0">
                <a:solidFill>
                  <a:schemeClr val="accent6">
                    <a:lumMod val="75000"/>
                  </a:schemeClr>
                </a:solidFill>
                <a:latin typeface="Arial" panose="020B0604020202020204" pitchFamily="34" charset="0"/>
                <a:cs typeface="Arial" panose="020B0604020202020204" pitchFamily="34" charset="0"/>
              </a:rPr>
              <a:t>Market action discounts </a:t>
            </a:r>
            <a:r>
              <a:rPr lang="en-US" b="1" dirty="0" smtClean="0">
                <a:solidFill>
                  <a:schemeClr val="accent6">
                    <a:lumMod val="75000"/>
                  </a:schemeClr>
                </a:solidFill>
                <a:latin typeface="Arial" panose="020B0604020202020204" pitchFamily="34" charset="0"/>
                <a:cs typeface="Arial" panose="020B0604020202020204" pitchFamily="34" charset="0"/>
              </a:rPr>
              <a:t>everything</a:t>
            </a:r>
          </a:p>
          <a:p>
            <a:r>
              <a:rPr lang="en-US" b="1" dirty="0">
                <a:solidFill>
                  <a:schemeClr val="accent6">
                    <a:lumMod val="75000"/>
                  </a:schemeClr>
                </a:solidFill>
                <a:latin typeface="Arial" panose="020B0604020202020204" pitchFamily="34" charset="0"/>
                <a:cs typeface="Arial" panose="020B0604020202020204" pitchFamily="34" charset="0"/>
              </a:rPr>
              <a:t>Price moves in </a:t>
            </a:r>
            <a:r>
              <a:rPr lang="en-US" b="1" dirty="0" smtClean="0">
                <a:solidFill>
                  <a:schemeClr val="accent6">
                    <a:lumMod val="75000"/>
                  </a:schemeClr>
                </a:solidFill>
                <a:latin typeface="Arial" panose="020B0604020202020204" pitchFamily="34" charset="0"/>
                <a:cs typeface="Arial" panose="020B0604020202020204" pitchFamily="34" charset="0"/>
              </a:rPr>
              <a:t>trends</a:t>
            </a:r>
            <a:endParaRPr lang="en-US" b="1" dirty="0" smtClean="0">
              <a:solidFill>
                <a:schemeClr val="accent6">
                  <a:lumMod val="75000"/>
                </a:schemeClr>
              </a:solidFill>
              <a:latin typeface="Arial" panose="020B0604020202020204" pitchFamily="34" charset="0"/>
              <a:cs typeface="Arial" panose="020B0604020202020204" pitchFamily="34" charset="0"/>
            </a:endParaRPr>
          </a:p>
          <a:p>
            <a:r>
              <a:rPr lang="en-US" b="1" dirty="0">
                <a:solidFill>
                  <a:schemeClr val="accent6">
                    <a:lumMod val="75000"/>
                  </a:schemeClr>
                </a:solidFill>
                <a:latin typeface="Arial" panose="020B0604020202020204" pitchFamily="34" charset="0"/>
                <a:cs typeface="Arial" panose="020B0604020202020204" pitchFamily="34" charset="0"/>
              </a:rPr>
              <a:t>History repeats </a:t>
            </a:r>
            <a:r>
              <a:rPr lang="en-US" b="1" dirty="0" smtClean="0">
                <a:solidFill>
                  <a:schemeClr val="accent6">
                    <a:lumMod val="75000"/>
                  </a:schemeClr>
                </a:solidFill>
                <a:latin typeface="Arial" panose="020B0604020202020204" pitchFamily="34" charset="0"/>
                <a:cs typeface="Arial" panose="020B0604020202020204" pitchFamily="34" charset="0"/>
              </a:rPr>
              <a:t>itself</a:t>
            </a:r>
            <a:endParaRPr lang="en-US" b="1" dirty="0">
              <a:solidFill>
                <a:schemeClr val="accent6">
                  <a:lumMod val="75000"/>
                </a:schemeClr>
              </a:solidFill>
              <a:latin typeface="Arial" panose="020B0604020202020204" pitchFamily="34" charset="0"/>
              <a:cs typeface="Arial" panose="020B0604020202020204" pitchFamily="34" charset="0"/>
            </a:endParaRPr>
          </a:p>
        </p:txBody>
      </p:sp>
      <p:sp>
        <p:nvSpPr>
          <p:cNvPr id="9" name="Shape 50"/>
          <p:cNvSpPr>
            <a:spLocks noGrp="1"/>
          </p:cNvSpPr>
          <p:nvPr>
            <p:ph type="sldNum" sz="quarter" idx="12"/>
          </p:nvPr>
        </p:nvSpPr>
        <p:spPr>
          <a:xfrm>
            <a:off x="7079308" y="6418325"/>
            <a:ext cx="1901825" cy="476250"/>
          </a:xfrm>
          <a:noFill/>
        </p:spPr>
        <p:txBody>
          <a:bodyPr/>
          <a:lstStyle/>
          <a:p>
            <a:r>
              <a:rPr lang="en-US" altLang="zh-TW" sz="2400" b="1" dirty="0">
                <a:solidFill>
                  <a:schemeClr val="bg1"/>
                </a:solidFill>
              </a:rPr>
              <a:t>5</a:t>
            </a:r>
          </a:p>
        </p:txBody>
      </p:sp>
    </p:spTree>
    <p:extLst>
      <p:ext uri="{BB962C8B-B14F-4D97-AF65-F5344CB8AC3E}">
        <p14:creationId xmlns:p14="http://schemas.microsoft.com/office/powerpoint/2010/main" val="26127649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nvSpPr>
        <p:spPr>
          <a:xfrm>
            <a:off x="1760406" y="460419"/>
            <a:ext cx="5865345" cy="769441"/>
          </a:xfrm>
          <a:prstGeom prst="rect">
            <a:avLst/>
          </a:prstGeom>
          <a:noFill/>
        </p:spPr>
        <p:txBody>
          <a:bodyPr wrap="square" rtlCol="0">
            <a:spAutoFit/>
          </a:bodyPr>
          <a:lstStyle/>
          <a:p>
            <a:r>
              <a:rPr lang="en-US" sz="4400" b="1" dirty="0" smtClean="0">
                <a:solidFill>
                  <a:schemeClr val="accent6">
                    <a:lumMod val="75000"/>
                  </a:schemeClr>
                </a:solidFill>
                <a:latin typeface="Arial" panose="020B0604020202020204" pitchFamily="34" charset="0"/>
                <a:cs typeface="Arial" panose="020B0604020202020204" pitchFamily="34" charset="0"/>
              </a:rPr>
              <a:t>Project Flow</a:t>
            </a:r>
            <a:endParaRPr lang="en-US" sz="4400" b="1" dirty="0">
              <a:solidFill>
                <a:schemeClr val="accent6">
                  <a:lumMod val="75000"/>
                </a:schemeClr>
              </a:solidFill>
              <a:latin typeface="Arial" panose="020B0604020202020204" pitchFamily="34" charset="0"/>
              <a:cs typeface="Arial" panose="020B0604020202020204" pitchFamily="34" charset="0"/>
            </a:endParaRPr>
          </a:p>
        </p:txBody>
      </p:sp>
      <p:sp>
        <p:nvSpPr>
          <p:cNvPr id="5" name="矩形 6"/>
          <p:cNvSpPr/>
          <p:nvPr/>
        </p:nvSpPr>
        <p:spPr>
          <a:xfrm>
            <a:off x="384560" y="1"/>
            <a:ext cx="1375846" cy="1170774"/>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latin typeface="Arial" panose="020B0604020202020204" pitchFamily="34" charset="0"/>
              <a:cs typeface="Arial" panose="020B0604020202020204" pitchFamily="34" charset="0"/>
            </a:endParaRPr>
          </a:p>
          <a:p>
            <a:pPr algn="ctr"/>
            <a:r>
              <a:rPr lang="en-US" altLang="zh-CN" sz="6000" b="1" dirty="0" smtClean="0">
                <a:latin typeface="Arial" panose="020B0604020202020204" pitchFamily="34" charset="0"/>
                <a:cs typeface="Arial" panose="020B0604020202020204" pitchFamily="34" charset="0"/>
              </a:rPr>
              <a:t>1.2</a:t>
            </a:r>
            <a:endParaRPr lang="en-US" sz="6000" b="1" dirty="0" smtClean="0">
              <a:latin typeface="Arial" panose="020B0604020202020204" pitchFamily="34" charset="0"/>
              <a:cs typeface="Arial" panose="020B0604020202020204" pitchFamily="34" charset="0"/>
            </a:endParaRPr>
          </a:p>
        </p:txBody>
      </p:sp>
      <p:sp>
        <p:nvSpPr>
          <p:cNvPr id="6" name="矩形 73"/>
          <p:cNvSpPr/>
          <p:nvPr/>
        </p:nvSpPr>
        <p:spPr>
          <a:xfrm>
            <a:off x="0" y="6458988"/>
            <a:ext cx="9144000" cy="39901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2000" b="1" dirty="0" smtClean="0">
              <a:cs typeface="Arial" panose="020B0604020202020204" pitchFamily="34" charset="0"/>
            </a:endParaRPr>
          </a:p>
        </p:txBody>
      </p:sp>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28800" y="1336528"/>
            <a:ext cx="5486399" cy="5122460"/>
          </a:xfrm>
        </p:spPr>
      </p:pic>
      <p:sp>
        <p:nvSpPr>
          <p:cNvPr id="8" name="Shape 50"/>
          <p:cNvSpPr>
            <a:spLocks noGrp="1"/>
          </p:cNvSpPr>
          <p:nvPr>
            <p:ph type="sldNum" sz="quarter" idx="12"/>
          </p:nvPr>
        </p:nvSpPr>
        <p:spPr>
          <a:xfrm>
            <a:off x="7079308" y="6418325"/>
            <a:ext cx="1901825" cy="476250"/>
          </a:xfrm>
          <a:noFill/>
        </p:spPr>
        <p:txBody>
          <a:bodyPr/>
          <a:lstStyle/>
          <a:p>
            <a:r>
              <a:rPr lang="en-US" altLang="zh-TW" sz="2400" b="1" dirty="0">
                <a:solidFill>
                  <a:schemeClr val="bg1"/>
                </a:solidFill>
              </a:rPr>
              <a:t>6</a:t>
            </a:r>
          </a:p>
        </p:txBody>
      </p:sp>
    </p:spTree>
    <p:extLst>
      <p:ext uri="{BB962C8B-B14F-4D97-AF65-F5344CB8AC3E}">
        <p14:creationId xmlns:p14="http://schemas.microsoft.com/office/powerpoint/2010/main" val="382840142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nvSpPr>
        <p:spPr>
          <a:xfrm>
            <a:off x="1760406" y="460419"/>
            <a:ext cx="5865345" cy="769441"/>
          </a:xfrm>
          <a:prstGeom prst="rect">
            <a:avLst/>
          </a:prstGeom>
          <a:noFill/>
        </p:spPr>
        <p:txBody>
          <a:bodyPr wrap="square" rtlCol="0">
            <a:spAutoFit/>
          </a:bodyPr>
          <a:lstStyle/>
          <a:p>
            <a:r>
              <a:rPr lang="en-US" sz="4400" b="1" dirty="0" smtClean="0">
                <a:solidFill>
                  <a:schemeClr val="accent6">
                    <a:lumMod val="75000"/>
                  </a:schemeClr>
                </a:solidFill>
                <a:latin typeface="Arial" panose="020B0604020202020204" pitchFamily="34" charset="0"/>
                <a:cs typeface="Arial" panose="020B0604020202020204" pitchFamily="34" charset="0"/>
              </a:rPr>
              <a:t>Language Chosen</a:t>
            </a:r>
            <a:endParaRPr lang="en-US" sz="4400" b="1" dirty="0">
              <a:solidFill>
                <a:schemeClr val="accent6">
                  <a:lumMod val="75000"/>
                </a:schemeClr>
              </a:solidFill>
              <a:latin typeface="Arial" panose="020B0604020202020204" pitchFamily="34" charset="0"/>
              <a:cs typeface="Arial" panose="020B0604020202020204" pitchFamily="34" charset="0"/>
            </a:endParaRPr>
          </a:p>
        </p:txBody>
      </p:sp>
      <p:sp>
        <p:nvSpPr>
          <p:cNvPr id="5" name="矩形 6"/>
          <p:cNvSpPr/>
          <p:nvPr/>
        </p:nvSpPr>
        <p:spPr>
          <a:xfrm>
            <a:off x="384560" y="1"/>
            <a:ext cx="1375846" cy="1170774"/>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latin typeface="Arial" panose="020B0604020202020204" pitchFamily="34" charset="0"/>
              <a:cs typeface="Arial" panose="020B0604020202020204" pitchFamily="34" charset="0"/>
            </a:endParaRPr>
          </a:p>
          <a:p>
            <a:pPr algn="ctr"/>
            <a:r>
              <a:rPr lang="en-US" altLang="zh-CN" sz="6000" b="1" dirty="0" smtClean="0">
                <a:latin typeface="Arial" panose="020B0604020202020204" pitchFamily="34" charset="0"/>
                <a:cs typeface="Arial" panose="020B0604020202020204" pitchFamily="34" charset="0"/>
              </a:rPr>
              <a:t>1.3</a:t>
            </a:r>
            <a:endParaRPr lang="en-US" sz="6000" b="1" dirty="0" smtClean="0">
              <a:latin typeface="Arial" panose="020B0604020202020204" pitchFamily="34" charset="0"/>
              <a:cs typeface="Arial" panose="020B0604020202020204" pitchFamily="34" charset="0"/>
            </a:endParaRPr>
          </a:p>
        </p:txBody>
      </p:sp>
      <p:sp>
        <p:nvSpPr>
          <p:cNvPr id="6" name="矩形 73"/>
          <p:cNvSpPr/>
          <p:nvPr/>
        </p:nvSpPr>
        <p:spPr>
          <a:xfrm>
            <a:off x="0" y="6458988"/>
            <a:ext cx="9144000" cy="39901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2000" b="1" dirty="0" smtClean="0">
              <a:cs typeface="Arial" panose="020B0604020202020204" pitchFamily="34" charset="0"/>
            </a:endParaRPr>
          </a:p>
        </p:txBody>
      </p:sp>
      <p:sp>
        <p:nvSpPr>
          <p:cNvPr id="8" name="Shape 50"/>
          <p:cNvSpPr>
            <a:spLocks noGrp="1"/>
          </p:cNvSpPr>
          <p:nvPr>
            <p:ph type="sldNum" sz="quarter" idx="12"/>
          </p:nvPr>
        </p:nvSpPr>
        <p:spPr>
          <a:xfrm>
            <a:off x="7079308" y="6418325"/>
            <a:ext cx="1901825" cy="476250"/>
          </a:xfrm>
          <a:noFill/>
        </p:spPr>
        <p:txBody>
          <a:bodyPr/>
          <a:lstStyle/>
          <a:p>
            <a:r>
              <a:rPr lang="en-US" altLang="zh-TW" sz="2400" b="1" dirty="0">
                <a:solidFill>
                  <a:schemeClr val="bg1"/>
                </a:solidFill>
              </a:rPr>
              <a:t>7</a:t>
            </a:r>
            <a:endParaRPr lang="en-US" altLang="zh-TW" sz="2400" b="1" dirty="0">
              <a:solidFill>
                <a:schemeClr val="bg1"/>
              </a:solidFill>
            </a:endParaRPr>
          </a:p>
        </p:txBody>
      </p:sp>
      <p:sp>
        <p:nvSpPr>
          <p:cNvPr id="9" name="内容占位符 3"/>
          <p:cNvSpPr txBox="1">
            <a:spLocks/>
          </p:cNvSpPr>
          <p:nvPr/>
        </p:nvSpPr>
        <p:spPr>
          <a:xfrm>
            <a:off x="628650" y="1825625"/>
            <a:ext cx="78867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US" b="1" dirty="0" smtClean="0">
                <a:solidFill>
                  <a:schemeClr val="accent6">
                    <a:lumMod val="75000"/>
                  </a:schemeClr>
                </a:solidFill>
                <a:latin typeface="Arial" panose="020B0604020202020204" pitchFamily="34" charset="0"/>
                <a:cs typeface="Arial" panose="020B0604020202020204" pitchFamily="34" charset="0"/>
              </a:rPr>
              <a:t>Python</a:t>
            </a:r>
            <a:endParaRPr lang="en-US" b="1" dirty="0" smtClean="0">
              <a:solidFill>
                <a:schemeClr val="accent6">
                  <a:lumMod val="75000"/>
                </a:schemeClr>
              </a:solidFill>
              <a:latin typeface="Arial" panose="020B0604020202020204" pitchFamily="34" charset="0"/>
              <a:cs typeface="Arial" panose="020B0604020202020204" pitchFamily="34" charset="0"/>
            </a:endParaRPr>
          </a:p>
          <a:p>
            <a:pPr>
              <a:lnSpc>
                <a:spcPct val="110000"/>
              </a:lnSpc>
            </a:pPr>
            <a:r>
              <a:rPr lang="en-US" b="1" dirty="0" smtClean="0">
                <a:solidFill>
                  <a:schemeClr val="accent6">
                    <a:lumMod val="75000"/>
                  </a:schemeClr>
                </a:solidFill>
                <a:latin typeface="Arial" panose="020B0604020202020204" pitchFamily="34" charset="0"/>
                <a:cs typeface="Arial" panose="020B0604020202020204" pitchFamily="34" charset="0"/>
              </a:rPr>
              <a:t>Advantages</a:t>
            </a:r>
          </a:p>
          <a:p>
            <a:pPr lvl="1">
              <a:lnSpc>
                <a:spcPct val="110000"/>
              </a:lnSpc>
            </a:pPr>
            <a:r>
              <a:rPr lang="en-US" b="1" dirty="0">
                <a:solidFill>
                  <a:schemeClr val="accent6">
                    <a:lumMod val="75000"/>
                  </a:schemeClr>
                </a:solidFill>
                <a:latin typeface="Arial" panose="020B0604020202020204" pitchFamily="34" charset="0"/>
                <a:cs typeface="Arial" panose="020B0604020202020204" pitchFamily="34" charset="0"/>
              </a:rPr>
              <a:t>s</a:t>
            </a:r>
            <a:r>
              <a:rPr lang="en-US" b="1" dirty="0" smtClean="0">
                <a:solidFill>
                  <a:schemeClr val="accent6">
                    <a:lumMod val="75000"/>
                  </a:schemeClr>
                </a:solidFill>
                <a:latin typeface="Arial" panose="020B0604020202020204" pitchFamily="34" charset="0"/>
                <a:cs typeface="Arial" panose="020B0604020202020204" pitchFamily="34" charset="0"/>
              </a:rPr>
              <a:t>imple </a:t>
            </a:r>
            <a:r>
              <a:rPr lang="en-US" b="1" dirty="0">
                <a:solidFill>
                  <a:schemeClr val="accent6">
                    <a:lumMod val="75000"/>
                  </a:schemeClr>
                </a:solidFill>
                <a:latin typeface="Arial" panose="020B0604020202020204" pitchFamily="34" charset="0"/>
                <a:cs typeface="Arial" panose="020B0604020202020204" pitchFamily="34" charset="0"/>
              </a:rPr>
              <a:t>and </a:t>
            </a:r>
            <a:r>
              <a:rPr lang="en-US" b="1" dirty="0" smtClean="0">
                <a:solidFill>
                  <a:schemeClr val="accent6">
                    <a:lumMod val="75000"/>
                  </a:schemeClr>
                </a:solidFill>
                <a:latin typeface="Arial" panose="020B0604020202020204" pitchFamily="34" charset="0"/>
                <a:cs typeface="Arial" panose="020B0604020202020204" pitchFamily="34" charset="0"/>
              </a:rPr>
              <a:t>clear syntax</a:t>
            </a:r>
          </a:p>
          <a:p>
            <a:pPr lvl="1">
              <a:lnSpc>
                <a:spcPct val="110000"/>
              </a:lnSpc>
            </a:pPr>
            <a:r>
              <a:rPr lang="en-US" b="1" dirty="0">
                <a:solidFill>
                  <a:schemeClr val="accent6">
                    <a:lumMod val="75000"/>
                  </a:schemeClr>
                </a:solidFill>
                <a:latin typeface="Arial" panose="020B0604020202020204" pitchFamily="34" charset="0"/>
                <a:cs typeface="Arial" panose="020B0604020202020204" pitchFamily="34" charset="0"/>
              </a:rPr>
              <a:t>open-source </a:t>
            </a:r>
            <a:r>
              <a:rPr lang="en-US" b="1" dirty="0" smtClean="0">
                <a:solidFill>
                  <a:schemeClr val="accent6">
                    <a:lumMod val="75000"/>
                  </a:schemeClr>
                </a:solidFill>
                <a:latin typeface="Arial" panose="020B0604020202020204" pitchFamily="34" charset="0"/>
                <a:cs typeface="Arial" panose="020B0604020202020204" pitchFamily="34" charset="0"/>
              </a:rPr>
              <a:t>and popular</a:t>
            </a:r>
          </a:p>
          <a:p>
            <a:pPr>
              <a:lnSpc>
                <a:spcPct val="110000"/>
              </a:lnSpc>
            </a:pPr>
            <a:r>
              <a:rPr lang="en-US" b="1" dirty="0" smtClean="0">
                <a:solidFill>
                  <a:schemeClr val="accent6">
                    <a:lumMod val="75000"/>
                  </a:schemeClr>
                </a:solidFill>
                <a:latin typeface="Arial" panose="020B0604020202020204" pitchFamily="34" charset="0"/>
                <a:cs typeface="Arial" panose="020B0604020202020204" pitchFamily="34" charset="0"/>
              </a:rPr>
              <a:t>Drawbacks</a:t>
            </a:r>
          </a:p>
          <a:p>
            <a:pPr lvl="1">
              <a:lnSpc>
                <a:spcPct val="110000"/>
              </a:lnSpc>
            </a:pPr>
            <a:r>
              <a:rPr lang="en-US" b="1" dirty="0" smtClean="0">
                <a:solidFill>
                  <a:schemeClr val="accent6">
                    <a:lumMod val="75000"/>
                  </a:schemeClr>
                </a:solidFill>
                <a:latin typeface="Arial" panose="020B0604020202020204" pitchFamily="34" charset="0"/>
                <a:cs typeface="Arial" panose="020B0604020202020204" pitchFamily="34" charset="0"/>
              </a:rPr>
              <a:t>not as fast as C++/Java</a:t>
            </a:r>
            <a:endParaRPr lang="en-US" b="1"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293157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84560" y="1"/>
            <a:ext cx="1170775" cy="1170774"/>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cs typeface="Arial" panose="020B0604020202020204" pitchFamily="34" charset="0"/>
            </a:endParaRPr>
          </a:p>
          <a:p>
            <a:pPr algn="ctr"/>
            <a:r>
              <a:rPr lang="en-US" sz="6000" b="1" dirty="0">
                <a:latin typeface="Arial" panose="020B0604020202020204" pitchFamily="34" charset="0"/>
                <a:cs typeface="Arial" panose="020B0604020202020204" pitchFamily="34" charset="0"/>
              </a:rPr>
              <a:t>2</a:t>
            </a:r>
            <a:endParaRPr lang="en-US" sz="6000" b="1" dirty="0" smtClean="0">
              <a:latin typeface="Arial" panose="020B0604020202020204" pitchFamily="34" charset="0"/>
              <a:cs typeface="Arial" panose="020B0604020202020204" pitchFamily="34" charset="0"/>
            </a:endParaRPr>
          </a:p>
        </p:txBody>
      </p:sp>
      <p:sp>
        <p:nvSpPr>
          <p:cNvPr id="77" name="单圆角矩形 76"/>
          <p:cNvSpPr/>
          <p:nvPr/>
        </p:nvSpPr>
        <p:spPr>
          <a:xfrm>
            <a:off x="0" y="4345355"/>
            <a:ext cx="4572251" cy="2056294"/>
          </a:xfrm>
          <a:prstGeom prst="round1Rect">
            <a:avLst/>
          </a:prstGeom>
          <a:solidFill>
            <a:schemeClr val="bg1"/>
          </a:solidFill>
          <a:ln>
            <a:noFill/>
          </a:ln>
          <a:effectLst>
            <a:outerShdw blurRad="152400" dist="635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单圆角矩形 80"/>
          <p:cNvSpPr/>
          <p:nvPr/>
        </p:nvSpPr>
        <p:spPr>
          <a:xfrm>
            <a:off x="2" y="5018887"/>
            <a:ext cx="5583390" cy="2056294"/>
          </a:xfrm>
          <a:prstGeom prst="round1Rect">
            <a:avLst/>
          </a:prstGeom>
          <a:solidFill>
            <a:schemeClr val="bg1"/>
          </a:solidFill>
          <a:ln>
            <a:noFill/>
          </a:ln>
          <a:effectLst>
            <a:outerShdw blurRad="152400" dist="635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89996" y="4353228"/>
            <a:ext cx="5353271" cy="1281884"/>
            <a:chOff x="89996" y="4353228"/>
            <a:chExt cx="5353271" cy="1281884"/>
          </a:xfrm>
        </p:grpSpPr>
        <p:sp>
          <p:nvSpPr>
            <p:cNvPr id="84" name="TextBox 83"/>
            <p:cNvSpPr txBox="1"/>
            <p:nvPr/>
          </p:nvSpPr>
          <p:spPr>
            <a:xfrm>
              <a:off x="89997" y="4353228"/>
              <a:ext cx="4392255" cy="523220"/>
            </a:xfrm>
            <a:prstGeom prst="rect">
              <a:avLst/>
            </a:prstGeom>
            <a:noFill/>
          </p:spPr>
          <p:txBody>
            <a:bodyPr wrap="square" rtlCol="0">
              <a:spAutoFit/>
            </a:bodyPr>
            <a:lstStyle/>
            <a:p>
              <a:r>
                <a:rPr lang="en-US" altLang="zh-CN" sz="2800" b="1" dirty="0" smtClean="0">
                  <a:solidFill>
                    <a:schemeClr val="accent6">
                      <a:lumMod val="75000"/>
                    </a:schemeClr>
                  </a:solidFill>
                  <a:latin typeface="Arial" panose="020B0604020202020204" pitchFamily="34" charset="0"/>
                  <a:ea typeface="方正小标宋简体" pitchFamily="65" charset="-122"/>
                  <a:cs typeface="Arial" panose="020B0604020202020204" pitchFamily="34" charset="0"/>
                </a:rPr>
                <a:t>Technical Indicators</a:t>
              </a:r>
            </a:p>
          </p:txBody>
        </p:sp>
        <p:sp>
          <p:nvSpPr>
            <p:cNvPr id="91" name="TextBox 90"/>
            <p:cNvSpPr txBox="1"/>
            <p:nvPr/>
          </p:nvSpPr>
          <p:spPr>
            <a:xfrm>
              <a:off x="89996" y="5111892"/>
              <a:ext cx="5353271" cy="523220"/>
            </a:xfrm>
            <a:prstGeom prst="rect">
              <a:avLst/>
            </a:prstGeom>
            <a:noFill/>
          </p:spPr>
          <p:txBody>
            <a:bodyPr wrap="square" rtlCol="0">
              <a:spAutoFit/>
            </a:bodyPr>
            <a:lstStyle/>
            <a:p>
              <a:r>
                <a:rPr lang="en-US" altLang="zh-CN" sz="2800" b="1" dirty="0" smtClean="0">
                  <a:solidFill>
                    <a:schemeClr val="accent6">
                      <a:lumMod val="75000"/>
                    </a:schemeClr>
                  </a:solidFill>
                  <a:latin typeface="Arial" panose="020B0604020202020204" pitchFamily="34" charset="0"/>
                  <a:ea typeface="方正小标宋简体" pitchFamily="65" charset="-122"/>
                  <a:cs typeface="Arial" panose="020B0604020202020204" pitchFamily="34" charset="0"/>
                </a:rPr>
                <a:t>Machine Learning Techniques</a:t>
              </a:r>
            </a:p>
          </p:txBody>
        </p:sp>
      </p:grpSp>
      <p:sp>
        <p:nvSpPr>
          <p:cNvPr id="15" name="文本框 14"/>
          <p:cNvSpPr txBox="1"/>
          <p:nvPr/>
        </p:nvSpPr>
        <p:spPr>
          <a:xfrm>
            <a:off x="1555335" y="477672"/>
            <a:ext cx="5091125" cy="769441"/>
          </a:xfrm>
          <a:prstGeom prst="rect">
            <a:avLst/>
          </a:prstGeom>
          <a:noFill/>
        </p:spPr>
        <p:txBody>
          <a:bodyPr wrap="square" rtlCol="0">
            <a:spAutoFit/>
          </a:bodyPr>
          <a:lstStyle/>
          <a:p>
            <a:r>
              <a:rPr lang="en-US" sz="4400" b="1" dirty="0" smtClean="0">
                <a:solidFill>
                  <a:schemeClr val="accent6">
                    <a:lumMod val="75000"/>
                  </a:schemeClr>
                </a:solidFill>
                <a:latin typeface="Arial" panose="020B0604020202020204" pitchFamily="34" charset="0"/>
                <a:cs typeface="Arial" panose="020B0604020202020204" pitchFamily="34" charset="0"/>
              </a:rPr>
              <a:t>METHODOLOGY</a:t>
            </a:r>
            <a:endParaRPr lang="en-US" sz="4400" b="1" dirty="0">
              <a:solidFill>
                <a:schemeClr val="accent6">
                  <a:lumMod val="75000"/>
                </a:schemeClr>
              </a:solidFill>
              <a:latin typeface="Arial" panose="020B0604020202020204" pitchFamily="34" charset="0"/>
              <a:cs typeface="Arial" panose="020B0604020202020204" pitchFamily="34" charset="0"/>
            </a:endParaRPr>
          </a:p>
        </p:txBody>
      </p:sp>
      <p:sp>
        <p:nvSpPr>
          <p:cNvPr id="74" name="矩形 73"/>
          <p:cNvSpPr/>
          <p:nvPr/>
        </p:nvSpPr>
        <p:spPr>
          <a:xfrm>
            <a:off x="0" y="6458988"/>
            <a:ext cx="9144000" cy="39901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2000" b="1" dirty="0" smtClean="0">
              <a:cs typeface="Arial" panose="020B0604020202020204" pitchFamily="34" charset="0"/>
            </a:endParaRPr>
          </a:p>
        </p:txBody>
      </p:sp>
      <p:sp>
        <p:nvSpPr>
          <p:cNvPr id="11" name="Shape 50"/>
          <p:cNvSpPr>
            <a:spLocks noGrp="1"/>
          </p:cNvSpPr>
          <p:nvPr>
            <p:ph type="sldNum" sz="quarter" idx="12"/>
          </p:nvPr>
        </p:nvSpPr>
        <p:spPr>
          <a:xfrm>
            <a:off x="7079308" y="6418325"/>
            <a:ext cx="1901825" cy="476250"/>
          </a:xfrm>
          <a:noFill/>
        </p:spPr>
        <p:txBody>
          <a:bodyPr/>
          <a:lstStyle/>
          <a:p>
            <a:endParaRPr lang="en-US" altLang="zh-TW" sz="2400" b="1" dirty="0">
              <a:solidFill>
                <a:schemeClr val="bg1"/>
              </a:solidFill>
            </a:endParaRPr>
          </a:p>
        </p:txBody>
      </p:sp>
    </p:spTree>
    <p:extLst>
      <p:ext uri="{BB962C8B-B14F-4D97-AF65-F5344CB8AC3E}">
        <p14:creationId xmlns:p14="http://schemas.microsoft.com/office/powerpoint/2010/main" val="25978789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1000"/>
                                        <p:tgtEl>
                                          <p:spTgt spid="77"/>
                                        </p:tgtEl>
                                      </p:cBhvr>
                                    </p:animEffect>
                                    <p:anim calcmode="lin" valueType="num">
                                      <p:cBhvr>
                                        <p:cTn id="8" dur="1000" fill="hold"/>
                                        <p:tgtEl>
                                          <p:spTgt spid="77"/>
                                        </p:tgtEl>
                                        <p:attrNameLst>
                                          <p:attrName>ppt_x</p:attrName>
                                        </p:attrNameLst>
                                      </p:cBhvr>
                                      <p:tavLst>
                                        <p:tav tm="0">
                                          <p:val>
                                            <p:strVal val="#ppt_x"/>
                                          </p:val>
                                        </p:tav>
                                        <p:tav tm="100000">
                                          <p:val>
                                            <p:strVal val="#ppt_x"/>
                                          </p:val>
                                        </p:tav>
                                      </p:tavLst>
                                    </p:anim>
                                    <p:anim calcmode="lin" valueType="num">
                                      <p:cBhvr>
                                        <p:cTn id="9"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1"/>
                                        </p:tgtEl>
                                        <p:attrNameLst>
                                          <p:attrName>style.visibility</p:attrName>
                                        </p:attrNameLst>
                                      </p:cBhvr>
                                      <p:to>
                                        <p:strVal val="visible"/>
                                      </p:to>
                                    </p:set>
                                    <p:animEffect transition="in" filter="fade">
                                      <p:cBhvr>
                                        <p:cTn id="14" dur="1000"/>
                                        <p:tgtEl>
                                          <p:spTgt spid="81"/>
                                        </p:tgtEl>
                                      </p:cBhvr>
                                    </p:animEffect>
                                    <p:anim calcmode="lin" valueType="num">
                                      <p:cBhvr>
                                        <p:cTn id="15" dur="1000" fill="hold"/>
                                        <p:tgtEl>
                                          <p:spTgt spid="81"/>
                                        </p:tgtEl>
                                        <p:attrNameLst>
                                          <p:attrName>ppt_x</p:attrName>
                                        </p:attrNameLst>
                                      </p:cBhvr>
                                      <p:tavLst>
                                        <p:tav tm="0">
                                          <p:val>
                                            <p:strVal val="#ppt_x"/>
                                          </p:val>
                                        </p:tav>
                                        <p:tav tm="100000">
                                          <p:val>
                                            <p:strVal val="#ppt_x"/>
                                          </p:val>
                                        </p:tav>
                                      </p:tavLst>
                                    </p:anim>
                                    <p:anim calcmode="lin" valueType="num">
                                      <p:cBhvr>
                                        <p:cTn id="16"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0-#ppt_w/2"/>
                                          </p:val>
                                        </p:tav>
                                        <p:tav tm="100000">
                                          <p:val>
                                            <p:strVal val="#ppt_x"/>
                                          </p:val>
                                        </p:tav>
                                      </p:tavLst>
                                    </p:anim>
                                    <p:anim calcmode="lin" valueType="num">
                                      <p:cBhvr additive="base">
                                        <p:cTn id="2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8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84560" y="1"/>
            <a:ext cx="1375846" cy="1170774"/>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latin typeface="Arial" panose="020B0604020202020204" pitchFamily="34" charset="0"/>
              <a:cs typeface="Arial" panose="020B0604020202020204" pitchFamily="34" charset="0"/>
            </a:endParaRPr>
          </a:p>
          <a:p>
            <a:pPr algn="ctr"/>
            <a:r>
              <a:rPr lang="en-US" altLang="zh-CN" sz="6000" b="1" dirty="0" smtClean="0">
                <a:latin typeface="Arial" panose="020B0604020202020204" pitchFamily="34" charset="0"/>
                <a:cs typeface="Arial" panose="020B0604020202020204" pitchFamily="34" charset="0"/>
              </a:rPr>
              <a:t>2.1</a:t>
            </a:r>
            <a:endParaRPr lang="en-US" sz="6000" b="1" dirty="0" smtClean="0">
              <a:latin typeface="Arial" panose="020B0604020202020204" pitchFamily="34" charset="0"/>
              <a:cs typeface="Arial" panose="020B0604020202020204" pitchFamily="34" charset="0"/>
            </a:endParaRPr>
          </a:p>
        </p:txBody>
      </p:sp>
      <p:sp>
        <p:nvSpPr>
          <p:cNvPr id="9" name="矩形 8"/>
          <p:cNvSpPr/>
          <p:nvPr/>
        </p:nvSpPr>
        <p:spPr>
          <a:xfrm>
            <a:off x="0" y="6458988"/>
            <a:ext cx="9144000" cy="399011"/>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2000" b="1" dirty="0" smtClean="0">
              <a:cs typeface="Arial" panose="020B0604020202020204" pitchFamily="34" charset="0"/>
            </a:endParaRPr>
          </a:p>
        </p:txBody>
      </p:sp>
      <p:sp>
        <p:nvSpPr>
          <p:cNvPr id="10" name="文本框 9"/>
          <p:cNvSpPr txBox="1"/>
          <p:nvPr/>
        </p:nvSpPr>
        <p:spPr>
          <a:xfrm>
            <a:off x="1760406" y="481205"/>
            <a:ext cx="5675564" cy="769441"/>
          </a:xfrm>
          <a:prstGeom prst="rect">
            <a:avLst/>
          </a:prstGeom>
          <a:noFill/>
        </p:spPr>
        <p:txBody>
          <a:bodyPr wrap="square" rtlCol="0">
            <a:spAutoFit/>
          </a:bodyPr>
          <a:lstStyle/>
          <a:p>
            <a:r>
              <a:rPr lang="en-US" sz="4400" b="1" dirty="0" smtClean="0">
                <a:solidFill>
                  <a:schemeClr val="accent6">
                    <a:lumMod val="75000"/>
                  </a:schemeClr>
                </a:solidFill>
                <a:latin typeface="Arial" panose="020B0604020202020204" pitchFamily="34" charset="0"/>
                <a:cs typeface="Arial" panose="020B0604020202020204" pitchFamily="34" charset="0"/>
              </a:rPr>
              <a:t>Technical Indicators</a:t>
            </a:r>
            <a:endParaRPr lang="en-US" sz="4400" b="1" dirty="0">
              <a:solidFill>
                <a:schemeClr val="accent6">
                  <a:lumMod val="75000"/>
                </a:schemeClr>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688807081"/>
              </p:ext>
            </p:extLst>
          </p:nvPr>
        </p:nvGraphicFramePr>
        <p:xfrm>
          <a:off x="1524000" y="1397000"/>
          <a:ext cx="6096000" cy="4348480"/>
        </p:xfrm>
        <a:graphic>
          <a:graphicData uri="http://schemas.openxmlformats.org/drawingml/2006/table">
            <a:tbl>
              <a:tblPr firstRow="1" bandRow="1">
                <a:tableStyleId>{93296810-A885-4BE3-A3E7-6D5BEEA58F35}</a:tableStyleId>
              </a:tblPr>
              <a:tblGrid>
                <a:gridCol w="1857555"/>
                <a:gridCol w="4238445"/>
              </a:tblGrid>
              <a:tr h="370840">
                <a:tc>
                  <a:txBody>
                    <a:bodyPr/>
                    <a:lstStyle/>
                    <a:p>
                      <a:r>
                        <a:rPr lang="en-US" dirty="0" smtClean="0"/>
                        <a:t>Feature</a:t>
                      </a:r>
                      <a:r>
                        <a:rPr lang="en-US" baseline="0" dirty="0" smtClean="0"/>
                        <a:t> Name</a:t>
                      </a:r>
                      <a:endParaRPr lang="en-US" dirty="0"/>
                    </a:p>
                  </a:txBody>
                  <a:tcPr/>
                </a:tc>
                <a:tc>
                  <a:txBody>
                    <a:bodyPr/>
                    <a:lstStyle/>
                    <a:p>
                      <a:r>
                        <a:rPr lang="en-US" dirty="0" smtClean="0"/>
                        <a:t>Description</a:t>
                      </a:r>
                      <a:endParaRPr lang="en-US" dirty="0"/>
                    </a:p>
                  </a:txBody>
                  <a:tcPr/>
                </a:tc>
              </a:tr>
              <a:tr h="370840">
                <a:tc>
                  <a:txBody>
                    <a:bodyPr/>
                    <a:lstStyle/>
                    <a:p>
                      <a:r>
                        <a:rPr lang="en-US" dirty="0" smtClean="0"/>
                        <a:t>TSF</a:t>
                      </a:r>
                      <a:endParaRPr lang="en-US" dirty="0"/>
                    </a:p>
                  </a:txBody>
                  <a:tcPr/>
                </a:tc>
                <a:tc>
                  <a:txBody>
                    <a:bodyPr/>
                    <a:lstStyle/>
                    <a:p>
                      <a:r>
                        <a:rPr lang="en-US" dirty="0" smtClean="0"/>
                        <a:t>Time Series Forecast</a:t>
                      </a:r>
                      <a:endParaRPr lang="en-US" dirty="0"/>
                    </a:p>
                  </a:txBody>
                  <a:tcPr/>
                </a:tc>
              </a:tr>
              <a:tr h="370840">
                <a:tc>
                  <a:txBody>
                    <a:bodyPr/>
                    <a:lstStyle/>
                    <a:p>
                      <a:r>
                        <a:rPr lang="en-US" dirty="0" smtClean="0"/>
                        <a:t>STDDEV</a:t>
                      </a:r>
                      <a:endParaRPr lang="en-US" dirty="0"/>
                    </a:p>
                  </a:txBody>
                  <a:tcPr/>
                </a:tc>
                <a:tc>
                  <a:txBody>
                    <a:bodyPr/>
                    <a:lstStyle/>
                    <a:p>
                      <a:r>
                        <a:rPr lang="en-US" dirty="0" smtClean="0"/>
                        <a:t>Standard Deviation</a:t>
                      </a:r>
                      <a:endParaRPr lang="en-US" dirty="0"/>
                    </a:p>
                  </a:txBody>
                  <a:tcPr/>
                </a:tc>
              </a:tr>
              <a:tr h="370840">
                <a:tc>
                  <a:txBody>
                    <a:bodyPr/>
                    <a:lstStyle/>
                    <a:p>
                      <a:r>
                        <a:rPr lang="en-US" dirty="0" smtClean="0"/>
                        <a:t>ADOSC</a:t>
                      </a:r>
                      <a:endParaRPr lang="en-US" dirty="0"/>
                    </a:p>
                  </a:txBody>
                  <a:tcPr/>
                </a:tc>
                <a:tc>
                  <a:txBody>
                    <a:bodyPr/>
                    <a:lstStyle/>
                    <a:p>
                      <a:r>
                        <a:rPr lang="en-US" dirty="0" err="1" smtClean="0"/>
                        <a:t>Chaikin</a:t>
                      </a:r>
                      <a:r>
                        <a:rPr lang="en-US" dirty="0" smtClean="0"/>
                        <a:t> A/D Oscillator</a:t>
                      </a:r>
                      <a:endParaRPr lang="en-US" dirty="0"/>
                    </a:p>
                  </a:txBody>
                  <a:tcPr/>
                </a:tc>
              </a:tr>
              <a:tr h="370840">
                <a:tc>
                  <a:txBody>
                    <a:bodyPr/>
                    <a:lstStyle/>
                    <a:p>
                      <a:r>
                        <a:rPr lang="en-US" dirty="0" smtClean="0"/>
                        <a:t>ADX</a:t>
                      </a:r>
                      <a:endParaRPr lang="en-US" dirty="0"/>
                    </a:p>
                  </a:txBody>
                  <a:tcPr/>
                </a:tc>
                <a:tc>
                  <a:txBody>
                    <a:bodyPr/>
                    <a:lstStyle/>
                    <a:p>
                      <a:r>
                        <a:rPr lang="en-US" dirty="0" smtClean="0"/>
                        <a:t>Average Directional Movement Index</a:t>
                      </a:r>
                      <a:endParaRPr lang="en-US" dirty="0"/>
                    </a:p>
                  </a:txBody>
                  <a:tcPr/>
                </a:tc>
              </a:tr>
              <a:tr h="370840">
                <a:tc>
                  <a:txBody>
                    <a:bodyPr/>
                    <a:lstStyle/>
                    <a:p>
                      <a:r>
                        <a:rPr lang="en-US" dirty="0" smtClean="0"/>
                        <a:t>MACD</a:t>
                      </a:r>
                      <a:endParaRPr lang="en-US" dirty="0"/>
                    </a:p>
                  </a:txBody>
                  <a:tcPr/>
                </a:tc>
                <a:tc>
                  <a:txBody>
                    <a:bodyPr/>
                    <a:lstStyle/>
                    <a:p>
                      <a:r>
                        <a:rPr lang="en-US" dirty="0" smtClean="0"/>
                        <a:t>Moving Average Convergence/Divergence</a:t>
                      </a:r>
                      <a:endParaRPr lang="en-US" dirty="0"/>
                    </a:p>
                  </a:txBody>
                  <a:tcPr/>
                </a:tc>
              </a:tr>
              <a:tr h="370840">
                <a:tc>
                  <a:txBody>
                    <a:bodyPr/>
                    <a:lstStyle/>
                    <a:p>
                      <a:r>
                        <a:rPr lang="en-US" dirty="0" smtClean="0"/>
                        <a:t>MFI</a:t>
                      </a:r>
                      <a:endParaRPr lang="en-US" dirty="0"/>
                    </a:p>
                  </a:txBody>
                  <a:tcPr/>
                </a:tc>
                <a:tc>
                  <a:txBody>
                    <a:bodyPr/>
                    <a:lstStyle/>
                    <a:p>
                      <a:r>
                        <a:rPr lang="en-US" dirty="0" smtClean="0"/>
                        <a:t>Money Flow Index</a:t>
                      </a:r>
                      <a:endParaRPr lang="en-US" dirty="0"/>
                    </a:p>
                  </a:txBody>
                  <a:tcPr/>
                </a:tc>
              </a:tr>
              <a:tr h="370840">
                <a:tc>
                  <a:txBody>
                    <a:bodyPr/>
                    <a:lstStyle/>
                    <a:p>
                      <a:r>
                        <a:rPr lang="en-US" dirty="0" smtClean="0"/>
                        <a:t>MOM</a:t>
                      </a:r>
                      <a:endParaRPr lang="en-US" dirty="0"/>
                    </a:p>
                  </a:txBody>
                  <a:tcPr/>
                </a:tc>
                <a:tc>
                  <a:txBody>
                    <a:bodyPr/>
                    <a:lstStyle/>
                    <a:p>
                      <a:r>
                        <a:rPr lang="en-US" dirty="0" smtClean="0"/>
                        <a:t>Momentum</a:t>
                      </a:r>
                      <a:endParaRPr lang="en-US" dirty="0"/>
                    </a:p>
                  </a:txBody>
                  <a:tcPr/>
                </a:tc>
              </a:tr>
              <a:tr h="370840">
                <a:tc>
                  <a:txBody>
                    <a:bodyPr/>
                    <a:lstStyle/>
                    <a:p>
                      <a:r>
                        <a:rPr lang="en-US" dirty="0" smtClean="0"/>
                        <a:t>RSI</a:t>
                      </a:r>
                      <a:endParaRPr lang="en-US" dirty="0"/>
                    </a:p>
                  </a:txBody>
                  <a:tcPr/>
                </a:tc>
                <a:tc>
                  <a:txBody>
                    <a:bodyPr/>
                    <a:lstStyle/>
                    <a:p>
                      <a:r>
                        <a:rPr lang="en-US" dirty="0" smtClean="0"/>
                        <a:t>Relative Strength Index</a:t>
                      </a:r>
                      <a:endParaRPr lang="en-US" dirty="0"/>
                    </a:p>
                  </a:txBody>
                  <a:tcPr/>
                </a:tc>
              </a:tr>
              <a:tr h="370840">
                <a:tc>
                  <a:txBody>
                    <a:bodyPr/>
                    <a:lstStyle/>
                    <a:p>
                      <a:r>
                        <a:rPr lang="en-US" dirty="0" smtClean="0"/>
                        <a:t>TRIX</a:t>
                      </a:r>
                      <a:endParaRPr lang="en-US" dirty="0"/>
                    </a:p>
                  </a:txBody>
                  <a:tcPr/>
                </a:tc>
                <a:tc>
                  <a:txBody>
                    <a:bodyPr/>
                    <a:lstStyle/>
                    <a:p>
                      <a:r>
                        <a:rPr lang="en-US" dirty="0" smtClean="0"/>
                        <a:t>1-day Rate-Of-Change (ROC) of a Triple Smooth EMA</a:t>
                      </a:r>
                      <a:endParaRPr lang="en-US" dirty="0"/>
                    </a:p>
                  </a:txBody>
                  <a:tcPr/>
                </a:tc>
              </a:tr>
              <a:tr h="370840">
                <a:tc>
                  <a:txBody>
                    <a:bodyPr/>
                    <a:lstStyle/>
                    <a:p>
                      <a:r>
                        <a:rPr lang="en-US" dirty="0" smtClean="0"/>
                        <a:t>ATR</a:t>
                      </a:r>
                      <a:endParaRPr lang="en-US" dirty="0"/>
                    </a:p>
                  </a:txBody>
                  <a:tcPr/>
                </a:tc>
                <a:tc>
                  <a:txBody>
                    <a:bodyPr/>
                    <a:lstStyle/>
                    <a:p>
                      <a:r>
                        <a:rPr lang="en-US" dirty="0" smtClean="0"/>
                        <a:t>Average True Range</a:t>
                      </a:r>
                      <a:endParaRPr lang="en-US" dirty="0"/>
                    </a:p>
                  </a:txBody>
                  <a:tcPr/>
                </a:tc>
              </a:tr>
            </a:tbl>
          </a:graphicData>
        </a:graphic>
      </p:graphicFrame>
      <p:sp>
        <p:nvSpPr>
          <p:cNvPr id="8" name="Shape 50"/>
          <p:cNvSpPr>
            <a:spLocks noGrp="1"/>
          </p:cNvSpPr>
          <p:nvPr>
            <p:ph type="sldNum" sz="quarter" idx="12"/>
          </p:nvPr>
        </p:nvSpPr>
        <p:spPr>
          <a:xfrm>
            <a:off x="7079308" y="6418325"/>
            <a:ext cx="1901825" cy="476250"/>
          </a:xfrm>
          <a:noFill/>
        </p:spPr>
        <p:txBody>
          <a:bodyPr/>
          <a:lstStyle/>
          <a:p>
            <a:r>
              <a:rPr lang="en-US" altLang="zh-TW" sz="2400" b="1" dirty="0">
                <a:solidFill>
                  <a:schemeClr val="bg1"/>
                </a:solidFill>
              </a:rPr>
              <a:t>9</a:t>
            </a:r>
            <a:endParaRPr lang="en-US" altLang="zh-TW" sz="2400" b="1" dirty="0">
              <a:solidFill>
                <a:schemeClr val="bg1"/>
              </a:solidFill>
            </a:endParaRPr>
          </a:p>
        </p:txBody>
      </p:sp>
    </p:spTree>
    <p:extLst>
      <p:ext uri="{BB962C8B-B14F-4D97-AF65-F5344CB8AC3E}">
        <p14:creationId xmlns:p14="http://schemas.microsoft.com/office/powerpoint/2010/main" val="138827056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1628</TotalTime>
  <Words>1185</Words>
  <Application>Microsoft Office PowerPoint</Application>
  <PresentationFormat>On-screen Show (4:3)</PresentationFormat>
  <Paragraphs>341</Paragraphs>
  <Slides>32</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Adobe 仿宋 Std R</vt:lpstr>
      <vt:lpstr>新細明體</vt:lpstr>
      <vt:lpstr>宋体</vt:lpstr>
      <vt:lpstr>方正小标宋简体</vt:lpstr>
      <vt:lpstr>Arial</vt:lpstr>
      <vt:lpstr>Calibri</vt:lpstr>
      <vt:lpstr>Calibri Light</vt:lpstr>
      <vt:lpstr>Cambria Math</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 Yang</dc:creator>
  <cp:lastModifiedBy>Johnson Hu</cp:lastModifiedBy>
  <cp:revision>191</cp:revision>
  <dcterms:created xsi:type="dcterms:W3CDTF">2013-11-02T11:40:47Z</dcterms:created>
  <dcterms:modified xsi:type="dcterms:W3CDTF">2015-11-27T01:29:10Z</dcterms:modified>
</cp:coreProperties>
</file>