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96" r:id="rId4"/>
    <p:sldId id="270" r:id="rId5"/>
    <p:sldId id="271" r:id="rId6"/>
    <p:sldId id="272" r:id="rId7"/>
    <p:sldId id="273" r:id="rId8"/>
    <p:sldId id="258" r:id="rId9"/>
    <p:sldId id="294" r:id="rId10"/>
    <p:sldId id="260" r:id="rId11"/>
    <p:sldId id="269" r:id="rId12"/>
    <p:sldId id="264" r:id="rId13"/>
    <p:sldId id="265" r:id="rId14"/>
    <p:sldId id="266" r:id="rId15"/>
    <p:sldId id="267" r:id="rId16"/>
    <p:sldId id="268" r:id="rId17"/>
    <p:sldId id="277" r:id="rId18"/>
    <p:sldId id="275" r:id="rId19"/>
    <p:sldId id="278" r:id="rId20"/>
    <p:sldId id="279" r:id="rId21"/>
    <p:sldId id="276" r:id="rId22"/>
    <p:sldId id="280" r:id="rId23"/>
    <p:sldId id="281" r:id="rId24"/>
    <p:sldId id="274" r:id="rId25"/>
    <p:sldId id="261" r:id="rId26"/>
    <p:sldId id="262" r:id="rId27"/>
    <p:sldId id="263" r:id="rId28"/>
    <p:sldId id="283" r:id="rId29"/>
    <p:sldId id="297" r:id="rId30"/>
    <p:sldId id="257" r:id="rId31"/>
    <p:sldId id="282" r:id="rId32"/>
    <p:sldId id="284" r:id="rId33"/>
    <p:sldId id="285" r:id="rId34"/>
    <p:sldId id="286" r:id="rId35"/>
    <p:sldId id="287" r:id="rId36"/>
    <p:sldId id="288" r:id="rId37"/>
    <p:sldId id="289" r:id="rId38"/>
    <p:sldId id="290" r:id="rId39"/>
    <p:sldId id="259" r:id="rId40"/>
    <p:sldId id="292" r:id="rId41"/>
    <p:sldId id="29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B824E2-4CE2-49FF-BE02-4D04BC37EE22}" type="datetimeFigureOut">
              <a:rPr lang="en-US" smtClean="0"/>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A259B-ACA3-47E5-B62E-21A4E49269D4}" type="slidenum">
              <a:rPr lang="en-US" smtClean="0"/>
              <a:t>‹#›</a:t>
            </a:fld>
            <a:endParaRPr lang="en-US"/>
          </a:p>
        </p:txBody>
      </p:sp>
    </p:spTree>
    <p:extLst>
      <p:ext uri="{BB962C8B-B14F-4D97-AF65-F5344CB8AC3E}">
        <p14:creationId xmlns:p14="http://schemas.microsoft.com/office/powerpoint/2010/main" val="1600053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824E2-4CE2-49FF-BE02-4D04BC37EE22}" type="datetimeFigureOut">
              <a:rPr lang="en-US" smtClean="0"/>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A259B-ACA3-47E5-B62E-21A4E49269D4}" type="slidenum">
              <a:rPr lang="en-US" smtClean="0"/>
              <a:t>‹#›</a:t>
            </a:fld>
            <a:endParaRPr lang="en-US"/>
          </a:p>
        </p:txBody>
      </p:sp>
    </p:spTree>
    <p:extLst>
      <p:ext uri="{BB962C8B-B14F-4D97-AF65-F5344CB8AC3E}">
        <p14:creationId xmlns:p14="http://schemas.microsoft.com/office/powerpoint/2010/main" val="2019355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824E2-4CE2-49FF-BE02-4D04BC37EE22}" type="datetimeFigureOut">
              <a:rPr lang="en-US" smtClean="0"/>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A259B-ACA3-47E5-B62E-21A4E49269D4}" type="slidenum">
              <a:rPr lang="en-US" smtClean="0"/>
              <a:t>‹#›</a:t>
            </a:fld>
            <a:endParaRPr lang="en-US"/>
          </a:p>
        </p:txBody>
      </p:sp>
    </p:spTree>
    <p:extLst>
      <p:ext uri="{BB962C8B-B14F-4D97-AF65-F5344CB8AC3E}">
        <p14:creationId xmlns:p14="http://schemas.microsoft.com/office/powerpoint/2010/main" val="3875245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824E2-4CE2-49FF-BE02-4D04BC37EE22}" type="datetimeFigureOut">
              <a:rPr lang="en-US" smtClean="0"/>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A259B-ACA3-47E5-B62E-21A4E49269D4}" type="slidenum">
              <a:rPr lang="en-US" smtClean="0"/>
              <a:t>‹#›</a:t>
            </a:fld>
            <a:endParaRPr lang="en-US"/>
          </a:p>
        </p:txBody>
      </p:sp>
    </p:spTree>
    <p:extLst>
      <p:ext uri="{BB962C8B-B14F-4D97-AF65-F5344CB8AC3E}">
        <p14:creationId xmlns:p14="http://schemas.microsoft.com/office/powerpoint/2010/main" val="2070272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B824E2-4CE2-49FF-BE02-4D04BC37EE22}" type="datetimeFigureOut">
              <a:rPr lang="en-US" smtClean="0"/>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A259B-ACA3-47E5-B62E-21A4E49269D4}" type="slidenum">
              <a:rPr lang="en-US" smtClean="0"/>
              <a:t>‹#›</a:t>
            </a:fld>
            <a:endParaRPr lang="en-US"/>
          </a:p>
        </p:txBody>
      </p:sp>
    </p:spTree>
    <p:extLst>
      <p:ext uri="{BB962C8B-B14F-4D97-AF65-F5344CB8AC3E}">
        <p14:creationId xmlns:p14="http://schemas.microsoft.com/office/powerpoint/2010/main" val="363573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B824E2-4CE2-49FF-BE02-4D04BC37EE22}" type="datetimeFigureOut">
              <a:rPr lang="en-US" smtClean="0"/>
              <a:t>10/12/2015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A259B-ACA3-47E5-B62E-21A4E49269D4}" type="slidenum">
              <a:rPr lang="en-US" smtClean="0"/>
              <a:t>‹#›</a:t>
            </a:fld>
            <a:endParaRPr lang="en-US"/>
          </a:p>
        </p:txBody>
      </p:sp>
    </p:spTree>
    <p:extLst>
      <p:ext uri="{BB962C8B-B14F-4D97-AF65-F5344CB8AC3E}">
        <p14:creationId xmlns:p14="http://schemas.microsoft.com/office/powerpoint/2010/main" val="372076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B824E2-4CE2-49FF-BE02-4D04BC37EE22}" type="datetimeFigureOut">
              <a:rPr lang="en-US" smtClean="0"/>
              <a:t>10/12/2015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EA259B-ACA3-47E5-B62E-21A4E49269D4}" type="slidenum">
              <a:rPr lang="en-US" smtClean="0"/>
              <a:t>‹#›</a:t>
            </a:fld>
            <a:endParaRPr lang="en-US"/>
          </a:p>
        </p:txBody>
      </p:sp>
    </p:spTree>
    <p:extLst>
      <p:ext uri="{BB962C8B-B14F-4D97-AF65-F5344CB8AC3E}">
        <p14:creationId xmlns:p14="http://schemas.microsoft.com/office/powerpoint/2010/main" val="3984904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B824E2-4CE2-49FF-BE02-4D04BC37EE22}" type="datetimeFigureOut">
              <a:rPr lang="en-US" smtClean="0"/>
              <a:t>10/12/2015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EA259B-ACA3-47E5-B62E-21A4E49269D4}" type="slidenum">
              <a:rPr lang="en-US" smtClean="0"/>
              <a:t>‹#›</a:t>
            </a:fld>
            <a:endParaRPr lang="en-US"/>
          </a:p>
        </p:txBody>
      </p:sp>
    </p:spTree>
    <p:extLst>
      <p:ext uri="{BB962C8B-B14F-4D97-AF65-F5344CB8AC3E}">
        <p14:creationId xmlns:p14="http://schemas.microsoft.com/office/powerpoint/2010/main" val="1395743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824E2-4CE2-49FF-BE02-4D04BC37EE22}" type="datetimeFigureOut">
              <a:rPr lang="en-US" smtClean="0"/>
              <a:t>10/12/2015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EA259B-ACA3-47E5-B62E-21A4E49269D4}" type="slidenum">
              <a:rPr lang="en-US" smtClean="0"/>
              <a:t>‹#›</a:t>
            </a:fld>
            <a:endParaRPr lang="en-US"/>
          </a:p>
        </p:txBody>
      </p:sp>
    </p:spTree>
    <p:extLst>
      <p:ext uri="{BB962C8B-B14F-4D97-AF65-F5344CB8AC3E}">
        <p14:creationId xmlns:p14="http://schemas.microsoft.com/office/powerpoint/2010/main" val="64808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824E2-4CE2-49FF-BE02-4D04BC37EE22}" type="datetimeFigureOut">
              <a:rPr lang="en-US" smtClean="0"/>
              <a:t>10/12/2015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A259B-ACA3-47E5-B62E-21A4E49269D4}" type="slidenum">
              <a:rPr lang="en-US" smtClean="0"/>
              <a:t>‹#›</a:t>
            </a:fld>
            <a:endParaRPr lang="en-US"/>
          </a:p>
        </p:txBody>
      </p:sp>
    </p:spTree>
    <p:extLst>
      <p:ext uri="{BB962C8B-B14F-4D97-AF65-F5344CB8AC3E}">
        <p14:creationId xmlns:p14="http://schemas.microsoft.com/office/powerpoint/2010/main" val="1723012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824E2-4CE2-49FF-BE02-4D04BC37EE22}" type="datetimeFigureOut">
              <a:rPr lang="en-US" smtClean="0"/>
              <a:t>10/12/2015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A259B-ACA3-47E5-B62E-21A4E49269D4}" type="slidenum">
              <a:rPr lang="en-US" smtClean="0"/>
              <a:t>‹#›</a:t>
            </a:fld>
            <a:endParaRPr lang="en-US"/>
          </a:p>
        </p:txBody>
      </p:sp>
    </p:spTree>
    <p:extLst>
      <p:ext uri="{BB962C8B-B14F-4D97-AF65-F5344CB8AC3E}">
        <p14:creationId xmlns:p14="http://schemas.microsoft.com/office/powerpoint/2010/main" val="3036067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824E2-4CE2-49FF-BE02-4D04BC37EE22}" type="datetimeFigureOut">
              <a:rPr lang="en-US" smtClean="0"/>
              <a:t>10/12/2015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A259B-ACA3-47E5-B62E-21A4E49269D4}" type="slidenum">
              <a:rPr lang="en-US" smtClean="0"/>
              <a:t>‹#›</a:t>
            </a:fld>
            <a:endParaRPr lang="en-US"/>
          </a:p>
        </p:txBody>
      </p:sp>
    </p:spTree>
    <p:extLst>
      <p:ext uri="{BB962C8B-B14F-4D97-AF65-F5344CB8AC3E}">
        <p14:creationId xmlns:p14="http://schemas.microsoft.com/office/powerpoint/2010/main" val="2026166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www.ijcaonline.org/volume10/number8/pxc3872019.pdf" TargetMode="External"/><Relationship Id="rId3" Type="http://schemas.openxmlformats.org/officeDocument/2006/relationships/hyperlink" Target="http://mengnote.blogspot.in/2013/05/an-intuitive-explanation-of-pca.html" TargetMode="External"/><Relationship Id="rId7" Type="http://schemas.openxmlformats.org/officeDocument/2006/relationships/hyperlink" Target="http://www.indjst.org/index.php/indjst/article/viewFile/48455/41978" TargetMode="External"/><Relationship Id="rId2" Type="http://schemas.openxmlformats.org/officeDocument/2006/relationships/hyperlink" Target="http://setosa.io/ev/principal-component-analysis/" TargetMode="External"/><Relationship Id="rId1" Type="http://schemas.openxmlformats.org/officeDocument/2006/relationships/slideLayout" Target="../slideLayouts/slideLayout2.xml"/><Relationship Id="rId6" Type="http://schemas.openxmlformats.org/officeDocument/2006/relationships/hyperlink" Target="http://www.ijarcsse.com/docs/papers/Volume_3/6_June2013/V3I6-0202.pdf" TargetMode="External"/><Relationship Id="rId5" Type="http://schemas.openxmlformats.org/officeDocument/2006/relationships/hyperlink" Target="http://citeseerx.ist.psu.edu/viewdoc/download?doi=10.1.1.108.7863&amp;rep=rep1&amp;type=pdf" TargetMode="External"/><Relationship Id="rId4" Type="http://schemas.openxmlformats.org/officeDocument/2006/relationships/hyperlink" Target="http://www.researchgate.net/publication/235950165_FACE_RECOGNITION_USING_PRINCIPAL_COMPONENT_ANALYSIS_AND_NEURAL_NETWORK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6412" y="887104"/>
            <a:ext cx="9521588" cy="2622859"/>
          </a:xfrm>
        </p:spPr>
        <p:txBody>
          <a:bodyPr>
            <a:normAutofit fontScale="90000"/>
          </a:bodyPr>
          <a:lstStyle/>
          <a:p>
            <a:r>
              <a:rPr lang="en-US" sz="3100" dirty="0">
                <a:latin typeface="Angsana New" panose="02020603050405020304" pitchFamily="18" charset="-34"/>
                <a:ea typeface="Adobe Fangsong Std R" panose="02020400000000000000" pitchFamily="18" charset="-128"/>
                <a:cs typeface="Angsana New" panose="02020603050405020304" pitchFamily="18" charset="-34"/>
              </a:rPr>
              <a:t>G H PATEL COLLEGE OF ENGINEERING AND </a:t>
            </a:r>
            <a:r>
              <a:rPr lang="en-US" sz="3100" dirty="0" smtClean="0">
                <a:latin typeface="Angsana New" panose="02020603050405020304" pitchFamily="18" charset="-34"/>
                <a:ea typeface="Adobe Fangsong Std R" panose="02020400000000000000" pitchFamily="18" charset="-128"/>
                <a:cs typeface="Angsana New" panose="02020603050405020304" pitchFamily="18" charset="-34"/>
              </a:rPr>
              <a:t>TECHNOLOGY</a:t>
            </a:r>
            <a:br>
              <a:rPr lang="en-US" sz="3100" dirty="0" smtClean="0">
                <a:latin typeface="Angsana New" panose="02020603050405020304" pitchFamily="18" charset="-34"/>
                <a:ea typeface="Adobe Fangsong Std R" panose="02020400000000000000" pitchFamily="18" charset="-128"/>
                <a:cs typeface="Angsana New" panose="02020603050405020304" pitchFamily="18" charset="-34"/>
              </a:rPr>
            </a:br>
            <a:r>
              <a:rPr lang="en-US" sz="2800" dirty="0">
                <a:latin typeface="Adobe Garamond Pro Bold" panose="02020702060506020403" pitchFamily="18" charset="0"/>
              </a:rPr>
              <a:t>DESIGN ENGINEERING(2150001</a:t>
            </a:r>
            <a:r>
              <a:rPr lang="en-US" sz="2800" dirty="0" smtClean="0">
                <a:latin typeface="Adobe Garamond Pro Bold" panose="02020702060506020403" pitchFamily="18" charset="0"/>
              </a:rPr>
              <a:t>)</a:t>
            </a:r>
            <a:r>
              <a:rPr lang="en-US" sz="3100" dirty="0">
                <a:latin typeface="Angsana New" panose="02020603050405020304" pitchFamily="18" charset="-34"/>
                <a:cs typeface="Angsana New" panose="02020603050405020304" pitchFamily="18" charset="-34"/>
              </a:rPr>
              <a:t/>
            </a:r>
            <a:br>
              <a:rPr lang="en-US" sz="3100" dirty="0">
                <a:latin typeface="Angsana New" panose="02020603050405020304" pitchFamily="18" charset="-34"/>
                <a:cs typeface="Angsana New" panose="02020603050405020304" pitchFamily="18" charset="-34"/>
              </a:rPr>
            </a:br>
            <a:r>
              <a:rPr lang="en-US" sz="4400" dirty="0" smtClean="0">
                <a:latin typeface="Adobe Garamond Pro Bold" panose="02020702060506020403" pitchFamily="18" charset="0"/>
              </a:rPr>
              <a:t/>
            </a:r>
            <a:br>
              <a:rPr lang="en-US" sz="4400" dirty="0" smtClean="0">
                <a:latin typeface="Adobe Garamond Pro Bold" panose="02020702060506020403" pitchFamily="18" charset="0"/>
              </a:rPr>
            </a:br>
            <a:r>
              <a:rPr lang="en-US" b="1" dirty="0" smtClean="0">
                <a:latin typeface="Adobe Garamond Pro" panose="02020502060506020403" pitchFamily="18" charset="0"/>
              </a:rPr>
              <a:t>Walkthrough Face Recognition</a:t>
            </a:r>
            <a:endParaRPr lang="en-US" b="1" dirty="0">
              <a:latin typeface="Adobe Garamond Pro" panose="020205020605060204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46412" cy="88710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0"/>
            <a:ext cx="1524000" cy="797034"/>
          </a:xfrm>
          <a:prstGeom prst="rect">
            <a:avLst/>
          </a:prstGeom>
        </p:spPr>
      </p:pic>
      <p:sp>
        <p:nvSpPr>
          <p:cNvPr id="8" name="TextBox 7"/>
          <p:cNvSpPr txBox="1"/>
          <p:nvPr/>
        </p:nvSpPr>
        <p:spPr>
          <a:xfrm>
            <a:off x="1146412" y="4397067"/>
            <a:ext cx="4271749" cy="2308324"/>
          </a:xfrm>
          <a:prstGeom prst="rect">
            <a:avLst/>
          </a:prstGeom>
          <a:noFill/>
        </p:spPr>
        <p:txBody>
          <a:bodyPr wrap="square" rtlCol="0">
            <a:spAutoFit/>
          </a:bodyPr>
          <a:lstStyle/>
          <a:p>
            <a:r>
              <a:rPr lang="en-US" b="1" dirty="0"/>
              <a:t>PRESENTED </a:t>
            </a:r>
            <a:r>
              <a:rPr lang="en-US" b="1" dirty="0" smtClean="0"/>
              <a:t>BY:</a:t>
            </a:r>
          </a:p>
          <a:p>
            <a:r>
              <a:rPr lang="en-US" dirty="0" smtClean="0"/>
              <a:t>Dave </a:t>
            </a:r>
            <a:r>
              <a:rPr lang="en-US" dirty="0" err="1"/>
              <a:t>Shardul</a:t>
            </a:r>
            <a:r>
              <a:rPr lang="en-US" dirty="0"/>
              <a:t> (130110107003)</a:t>
            </a:r>
          </a:p>
          <a:p>
            <a:r>
              <a:rPr lang="en-US" dirty="0"/>
              <a:t>Shah </a:t>
            </a:r>
            <a:r>
              <a:rPr lang="en-US" dirty="0" err="1"/>
              <a:t>Jeel</a:t>
            </a:r>
            <a:r>
              <a:rPr lang="en-US" dirty="0"/>
              <a:t> (130110107046)</a:t>
            </a:r>
          </a:p>
          <a:p>
            <a:r>
              <a:rPr lang="en-US" dirty="0" err="1"/>
              <a:t>Suthar</a:t>
            </a:r>
            <a:r>
              <a:rPr lang="en-US" dirty="0"/>
              <a:t> Hemant (130110107058)</a:t>
            </a:r>
          </a:p>
          <a:p>
            <a:r>
              <a:rPr lang="en-US" dirty="0"/>
              <a:t>Thakkar </a:t>
            </a:r>
            <a:r>
              <a:rPr lang="en-US" dirty="0" err="1"/>
              <a:t>Shrinand</a:t>
            </a:r>
            <a:r>
              <a:rPr lang="en-US" dirty="0"/>
              <a:t> (130110107059)</a:t>
            </a:r>
          </a:p>
          <a:p>
            <a:r>
              <a:rPr lang="en-US" dirty="0"/>
              <a:t>Thakkar </a:t>
            </a:r>
            <a:r>
              <a:rPr lang="en-US" dirty="0" err="1"/>
              <a:t>Virali</a:t>
            </a:r>
            <a:r>
              <a:rPr lang="en-US" dirty="0"/>
              <a:t> (130110107060)</a:t>
            </a:r>
          </a:p>
          <a:p>
            <a:endParaRPr lang="en-US" b="1" dirty="0"/>
          </a:p>
          <a:p>
            <a:endParaRPr lang="en-US" dirty="0"/>
          </a:p>
        </p:txBody>
      </p:sp>
      <p:sp>
        <p:nvSpPr>
          <p:cNvPr id="10" name="TextBox 9"/>
          <p:cNvSpPr txBox="1"/>
          <p:nvPr/>
        </p:nvSpPr>
        <p:spPr>
          <a:xfrm>
            <a:off x="8379725" y="4397067"/>
            <a:ext cx="2288275" cy="923330"/>
          </a:xfrm>
          <a:prstGeom prst="rect">
            <a:avLst/>
          </a:prstGeom>
          <a:noFill/>
        </p:spPr>
        <p:txBody>
          <a:bodyPr wrap="square" rtlCol="0">
            <a:spAutoFit/>
          </a:bodyPr>
          <a:lstStyle/>
          <a:p>
            <a:r>
              <a:rPr lang="en-US" b="1" dirty="0" smtClean="0"/>
              <a:t>GUIDED BY:</a:t>
            </a:r>
          </a:p>
          <a:p>
            <a:r>
              <a:rPr lang="en-US" dirty="0" smtClean="0"/>
              <a:t>Prof. </a:t>
            </a:r>
            <a:r>
              <a:rPr lang="en-US" dirty="0" err="1" smtClean="0"/>
              <a:t>Hetal</a:t>
            </a:r>
            <a:r>
              <a:rPr lang="en-US" dirty="0" smtClean="0"/>
              <a:t> </a:t>
            </a:r>
            <a:r>
              <a:rPr lang="en-US" dirty="0" err="1" smtClean="0"/>
              <a:t>Gaudani</a:t>
            </a:r>
            <a:endParaRPr lang="en-US" dirty="0" smtClean="0"/>
          </a:p>
          <a:p>
            <a:r>
              <a:rPr lang="en-US" dirty="0" smtClean="0"/>
              <a:t>Prof. </a:t>
            </a:r>
            <a:r>
              <a:rPr lang="en-US" dirty="0" err="1" smtClean="0"/>
              <a:t>Namrata</a:t>
            </a:r>
            <a:r>
              <a:rPr lang="en-US" dirty="0" smtClean="0"/>
              <a:t> Dave</a:t>
            </a:r>
            <a:endParaRPr lang="en-US" dirty="0"/>
          </a:p>
        </p:txBody>
      </p:sp>
    </p:spTree>
    <p:extLst>
      <p:ext uri="{BB962C8B-B14F-4D97-AF65-F5344CB8AC3E}">
        <p14:creationId xmlns:p14="http://schemas.microsoft.com/office/powerpoint/2010/main" val="6502781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What is PCA?</a:t>
            </a:r>
            <a:endParaRPr lang="en-US" sz="6000" b="1" dirty="0"/>
          </a:p>
        </p:txBody>
      </p:sp>
      <p:sp>
        <p:nvSpPr>
          <p:cNvPr id="3" name="Content Placeholder 2"/>
          <p:cNvSpPr>
            <a:spLocks noGrp="1"/>
          </p:cNvSpPr>
          <p:nvPr>
            <p:ph idx="1"/>
          </p:nvPr>
        </p:nvSpPr>
        <p:spPr/>
        <p:txBody>
          <a:bodyPr>
            <a:normAutofit/>
          </a:bodyPr>
          <a:lstStyle/>
          <a:p>
            <a:pPr algn="just"/>
            <a:r>
              <a:rPr lang="en-US" dirty="0" smtClean="0"/>
              <a:t>PCA </a:t>
            </a:r>
            <a:r>
              <a:rPr lang="en-US" dirty="0"/>
              <a:t>can be used for reducing </a:t>
            </a:r>
            <a:r>
              <a:rPr lang="en-US" dirty="0" smtClean="0"/>
              <a:t>dimensionality </a:t>
            </a:r>
            <a:r>
              <a:rPr lang="en-US" dirty="0"/>
              <a:t>in a dataset while retaining those characteristics </a:t>
            </a:r>
            <a:r>
              <a:rPr lang="en-US" dirty="0" smtClean="0"/>
              <a:t>of the </a:t>
            </a:r>
            <a:r>
              <a:rPr lang="en-US" dirty="0"/>
              <a:t>dataset that contribute most to its variance, by </a:t>
            </a:r>
            <a:r>
              <a:rPr lang="en-US" dirty="0" smtClean="0"/>
              <a:t>keeping </a:t>
            </a:r>
            <a:r>
              <a:rPr lang="en-US" dirty="0"/>
              <a:t>lower-order principal components and ignoring higher-order </a:t>
            </a:r>
            <a:r>
              <a:rPr lang="en-US" dirty="0" smtClean="0"/>
              <a:t>ones</a:t>
            </a:r>
            <a:r>
              <a:rPr lang="en-US" dirty="0"/>
              <a:t>. The idea is that such low-order components often </a:t>
            </a:r>
            <a:r>
              <a:rPr lang="en-US" dirty="0" smtClean="0"/>
              <a:t>contain </a:t>
            </a:r>
            <a:r>
              <a:rPr lang="en-US" dirty="0"/>
              <a:t>the "most important" aspects of the data. </a:t>
            </a:r>
          </a:p>
          <a:p>
            <a:pPr algn="just"/>
            <a:endParaRPr lang="en-US" dirty="0"/>
          </a:p>
          <a:p>
            <a:pPr algn="just"/>
            <a:endParaRPr lang="en-US" dirty="0"/>
          </a:p>
        </p:txBody>
      </p:sp>
    </p:spTree>
    <p:extLst>
      <p:ext uri="{BB962C8B-B14F-4D97-AF65-F5344CB8AC3E}">
        <p14:creationId xmlns:p14="http://schemas.microsoft.com/office/powerpoint/2010/main" val="1750062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Why PCA?</a:t>
            </a:r>
            <a:endParaRPr lang="en-US" sz="6000" b="1" dirty="0"/>
          </a:p>
        </p:txBody>
      </p:sp>
      <p:sp>
        <p:nvSpPr>
          <p:cNvPr id="3" name="Content Placeholder 2"/>
          <p:cNvSpPr>
            <a:spLocks noGrp="1"/>
          </p:cNvSpPr>
          <p:nvPr>
            <p:ph idx="1"/>
          </p:nvPr>
        </p:nvSpPr>
        <p:spPr/>
        <p:txBody>
          <a:bodyPr>
            <a:normAutofit/>
          </a:bodyPr>
          <a:lstStyle/>
          <a:p>
            <a:pPr algn="just"/>
            <a:r>
              <a:rPr lang="en-US" dirty="0"/>
              <a:t>The basic Benefit </a:t>
            </a:r>
            <a:r>
              <a:rPr lang="en-US" dirty="0" smtClean="0"/>
              <a:t>in PCA </a:t>
            </a:r>
            <a:r>
              <a:rPr lang="en-US" dirty="0"/>
              <a:t>is to reduce the dimension </a:t>
            </a:r>
            <a:r>
              <a:rPr lang="en-US" dirty="0"/>
              <a:t>o</a:t>
            </a:r>
            <a:r>
              <a:rPr lang="en-US" dirty="0" smtClean="0"/>
              <a:t>f the </a:t>
            </a:r>
            <a:r>
              <a:rPr lang="en-US" dirty="0"/>
              <a:t>data. </a:t>
            </a:r>
            <a:endParaRPr lang="en-US" dirty="0" smtClean="0"/>
          </a:p>
          <a:p>
            <a:pPr algn="just"/>
            <a:r>
              <a:rPr lang="en-US" dirty="0"/>
              <a:t>With help of </a:t>
            </a:r>
            <a:r>
              <a:rPr lang="en-US" dirty="0" smtClean="0"/>
              <a:t>PCA, complexity </a:t>
            </a:r>
            <a:r>
              <a:rPr lang="en-US" dirty="0"/>
              <a:t>of grouping the </a:t>
            </a:r>
            <a:r>
              <a:rPr lang="en-US" dirty="0" smtClean="0"/>
              <a:t>Images can </a:t>
            </a:r>
            <a:r>
              <a:rPr lang="en-US" dirty="0"/>
              <a:t>be reduced</a:t>
            </a:r>
            <a:r>
              <a:rPr lang="en-US" dirty="0" smtClean="0"/>
              <a:t>.</a:t>
            </a:r>
          </a:p>
          <a:p>
            <a:pPr algn="just"/>
            <a:r>
              <a:rPr lang="en-US" dirty="0"/>
              <a:t>Application of </a:t>
            </a:r>
            <a:r>
              <a:rPr lang="en-US" dirty="0" smtClean="0"/>
              <a:t>PCA in </a:t>
            </a:r>
            <a:r>
              <a:rPr lang="en-US" dirty="0"/>
              <a:t>the prominent </a:t>
            </a:r>
            <a:r>
              <a:rPr lang="en-US" dirty="0" smtClean="0"/>
              <a:t>field of criminal investigation is beneficial.</a:t>
            </a:r>
          </a:p>
          <a:p>
            <a:pPr algn="just"/>
            <a:r>
              <a:rPr lang="en-US" dirty="0" smtClean="0"/>
              <a:t>PCA also benefits entrance </a:t>
            </a:r>
            <a:r>
              <a:rPr lang="en-US" dirty="0"/>
              <a:t>control in </a:t>
            </a:r>
            <a:r>
              <a:rPr lang="en-US" dirty="0" smtClean="0"/>
              <a:t>buildings</a:t>
            </a:r>
            <a:r>
              <a:rPr lang="en-US" dirty="0"/>
              <a:t>, </a:t>
            </a:r>
            <a:r>
              <a:rPr lang="en-US" dirty="0" smtClean="0"/>
              <a:t>access </a:t>
            </a:r>
            <a:r>
              <a:rPr lang="en-US" dirty="0"/>
              <a:t>control for computers in general, for </a:t>
            </a:r>
            <a:r>
              <a:rPr lang="en-US" dirty="0" smtClean="0"/>
              <a:t>automatic </a:t>
            </a:r>
            <a:r>
              <a:rPr lang="en-US" dirty="0"/>
              <a:t>teller machines in particular, </a:t>
            </a:r>
            <a:r>
              <a:rPr lang="en-US" dirty="0" smtClean="0"/>
              <a:t>day-to-day affairs </a:t>
            </a:r>
            <a:r>
              <a:rPr lang="en-US" dirty="0"/>
              <a:t>like withdrawing money from bank account, </a:t>
            </a:r>
            <a:r>
              <a:rPr lang="en-US" dirty="0" smtClean="0"/>
              <a:t> dealing </a:t>
            </a:r>
            <a:r>
              <a:rPr lang="en-US" dirty="0"/>
              <a:t>with the post office, passport verification, </a:t>
            </a:r>
            <a:r>
              <a:rPr lang="en-US" dirty="0" smtClean="0"/>
              <a:t> and </a:t>
            </a:r>
            <a:r>
              <a:rPr lang="en-US" dirty="0" err="1" smtClean="0"/>
              <a:t>identifyIng</a:t>
            </a:r>
            <a:r>
              <a:rPr lang="en-US" dirty="0" smtClean="0"/>
              <a:t> the </a:t>
            </a:r>
            <a:r>
              <a:rPr lang="en-US" dirty="0"/>
              <a:t>faces in a given </a:t>
            </a:r>
            <a:r>
              <a:rPr lang="en-US" dirty="0" smtClean="0"/>
              <a:t>databases.</a:t>
            </a:r>
            <a:endParaRPr lang="en-US" dirty="0"/>
          </a:p>
        </p:txBody>
      </p:sp>
    </p:spTree>
    <p:extLst>
      <p:ext uri="{BB962C8B-B14F-4D97-AF65-F5344CB8AC3E}">
        <p14:creationId xmlns:p14="http://schemas.microsoft.com/office/powerpoint/2010/main" val="3959797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Eigenvalue and Eigenvector basics</a:t>
            </a:r>
            <a:endParaRPr lang="en-US" sz="6000" b="1" dirty="0"/>
          </a:p>
        </p:txBody>
      </p:sp>
      <p:graphicFrame>
        <p:nvGraphicFramePr>
          <p:cNvPr id="4" name="Content Placeholder 3"/>
          <p:cNvGraphicFramePr>
            <a:graphicFrameLocks noGrp="1"/>
          </p:cNvGraphicFramePr>
          <p:nvPr>
            <p:ph idx="1"/>
          </p:nvPr>
        </p:nvGraphicFramePr>
        <p:xfrm>
          <a:off x="888735" y="3742214"/>
          <a:ext cx="10414529" cy="518160"/>
        </p:xfrm>
        <a:graphic>
          <a:graphicData uri="http://schemas.openxmlformats.org/drawingml/2006/table">
            <a:tbl>
              <a:tblPr/>
              <a:tblGrid>
                <a:gridCol w="208280"/>
                <a:gridCol w="10206249"/>
              </a:tblGrid>
              <a:tr h="0">
                <a:tc>
                  <a:txBody>
                    <a:bodyPr/>
                    <a:lstStyle/>
                    <a:p>
                      <a:pPr marL="0" marR="0" fontAlgn="ctr">
                        <a:spcBef>
                          <a:spcPts val="0"/>
                        </a:spcBef>
                        <a:spcAft>
                          <a:spcPts val="0"/>
                        </a:spcAft>
                      </a:pPr>
                      <a:endParaRPr lang="en-US">
                        <a:effectLst/>
                      </a:endParaRPr>
                    </a:p>
                  </a:txBody>
                  <a:tcPr anchor="ctr">
                    <a:lnL>
                      <a:noFill/>
                    </a:lnL>
                    <a:lnR>
                      <a:noFill/>
                    </a:lnR>
                    <a:lnT>
                      <a:noFill/>
                    </a:lnT>
                    <a:lnB>
                      <a:noFill/>
                    </a:lnB>
                  </a:tcPr>
                </a:tc>
                <a:tc>
                  <a:txBody>
                    <a:bodyPr/>
                    <a:lstStyle/>
                    <a:p>
                      <a:pPr marL="0" marR="0" fontAlgn="ctr">
                        <a:spcBef>
                          <a:spcPts val="0"/>
                        </a:spcBef>
                        <a:spcAft>
                          <a:spcPts val="0"/>
                        </a:spcAft>
                      </a:pPr>
                      <a:endParaRPr lang="en-US">
                        <a:effectLst/>
                      </a:endParaRPr>
                    </a:p>
                  </a:txBody>
                  <a:tcPr anchor="ctr">
                    <a:lnL>
                      <a:noFill/>
                    </a:lnL>
                    <a:lnR>
                      <a:noFill/>
                    </a:lnR>
                    <a:lnT>
                      <a:noFill/>
                    </a:lnT>
                    <a:lnB>
                      <a:noFill/>
                    </a:lnB>
                  </a:tcPr>
                </a:tc>
              </a:tr>
              <a:tr h="0">
                <a:tc>
                  <a:txBody>
                    <a:bodyPr/>
                    <a:lstStyle/>
                    <a:p>
                      <a:pPr marL="0" marR="0" fontAlgn="ctr">
                        <a:spcBef>
                          <a:spcPts val="0"/>
                        </a:spcBef>
                        <a:spcAft>
                          <a:spcPts val="0"/>
                        </a:spcAft>
                      </a:pPr>
                      <a:r>
                        <a:rPr lang="en-US" sz="400">
                          <a:effectLst/>
                        </a:rPr>
                        <a:t> </a:t>
                      </a:r>
                    </a:p>
                  </a:txBody>
                  <a:tcPr anchor="ctr">
                    <a:lnL>
                      <a:noFill/>
                    </a:lnL>
                    <a:lnR>
                      <a:noFill/>
                    </a:lnR>
                    <a:lnT>
                      <a:noFill/>
                    </a:lnT>
                    <a:lnB>
                      <a:noFill/>
                    </a:lnB>
                  </a:tcPr>
                </a:tc>
                <a:tc>
                  <a:txBody>
                    <a:bodyPr/>
                    <a:lstStyle/>
                    <a:p>
                      <a:pPr marL="0" marR="0" fontAlgn="ctr">
                        <a:spcBef>
                          <a:spcPts val="0"/>
                        </a:spcBef>
                        <a:spcAft>
                          <a:spcPts val="0"/>
                        </a:spcAft>
                      </a:pPr>
                      <a:r>
                        <a:rPr lang="en-US" sz="100" dirty="0">
                          <a:effectLst/>
                        </a:rPr>
                        <a:t> </a:t>
                      </a:r>
                    </a:p>
                  </a:txBody>
                  <a:tcPr anchor="ctr">
                    <a:lnL>
                      <a:noFill/>
                    </a:lnL>
                    <a:lnR>
                      <a:noFill/>
                    </a:lnR>
                    <a:lnT>
                      <a:noFill/>
                    </a:lnT>
                    <a:lnB>
                      <a:noFill/>
                    </a:lnB>
                  </a:tcPr>
                </a:tc>
              </a:tr>
            </a:tbl>
          </a:graphicData>
        </a:graphic>
      </p:graphicFrame>
      <p:sp>
        <p:nvSpPr>
          <p:cNvPr id="5" name="Rectangle 1"/>
          <p:cNvSpPr>
            <a:spLocks noChangeArrowheads="1"/>
          </p:cNvSpPr>
          <p:nvPr/>
        </p:nvSpPr>
        <p:spPr bwMode="auto">
          <a:xfrm>
            <a:off x="888735" y="1906131"/>
            <a:ext cx="1046506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smtClean="0">
                <a:ln>
                  <a:noFill/>
                </a:ln>
                <a:solidFill>
                  <a:schemeClr val="tx1"/>
                </a:solidFill>
                <a:effectLst/>
                <a:latin typeface="Arial" panose="020B0604020202020204" pitchFamily="34" charset="0"/>
              </a:rPr>
              <a:t>In linear algebra, an </a:t>
            </a:r>
            <a:r>
              <a:rPr kumimoji="0" lang="en-US" altLang="en-US" sz="2800" b="1" i="0" u="none" strike="noStrike" cap="none" normalizeH="0" baseline="0" dirty="0" smtClean="0">
                <a:ln>
                  <a:noFill/>
                </a:ln>
                <a:solidFill>
                  <a:schemeClr val="tx1"/>
                </a:solidFill>
                <a:effectLst/>
                <a:latin typeface="Arial" panose="020B0604020202020204" pitchFamily="34" charset="0"/>
              </a:rPr>
              <a:t>eigenvector</a:t>
            </a:r>
            <a:r>
              <a:rPr kumimoji="0" lang="en-US" altLang="en-US" sz="2800" b="0" i="0" u="none" strike="noStrike" cap="none" normalizeH="0" baseline="0" dirty="0" smtClean="0">
                <a:ln>
                  <a:noFill/>
                </a:ln>
                <a:solidFill>
                  <a:schemeClr val="tx1"/>
                </a:solidFill>
                <a:effectLst/>
                <a:latin typeface="Arial" panose="020B0604020202020204" pitchFamily="34" charset="0"/>
              </a:rPr>
              <a:t> or </a:t>
            </a:r>
            <a:r>
              <a:rPr kumimoji="0" lang="en-US" altLang="en-US" sz="2800" b="1" i="0" u="none" strike="noStrike" cap="none" normalizeH="0" baseline="0" dirty="0" smtClean="0">
                <a:ln>
                  <a:noFill/>
                </a:ln>
                <a:solidFill>
                  <a:schemeClr val="tx1"/>
                </a:solidFill>
                <a:effectLst/>
                <a:latin typeface="Arial" panose="020B0604020202020204" pitchFamily="34" charset="0"/>
              </a:rPr>
              <a:t>characteristic vector</a:t>
            </a:r>
            <a:r>
              <a:rPr kumimoji="0" lang="en-US" altLang="en-US" sz="2800" b="0" i="0" u="none" strike="noStrike" cap="none" normalizeH="0" baseline="0" dirty="0" smtClean="0">
                <a:ln>
                  <a:noFill/>
                </a:ln>
                <a:solidFill>
                  <a:schemeClr val="tx1"/>
                </a:solidFill>
                <a:effectLst/>
                <a:latin typeface="Arial" panose="020B0604020202020204" pitchFamily="34" charset="0"/>
              </a:rPr>
              <a:t> of a square matrix is a vector that does not change its direction under the associated linear transformation. </a:t>
            </a:r>
          </a:p>
          <a:p>
            <a:pPr marR="0" lvl="0" algn="just"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smtClean="0">
                <a:ln>
                  <a:noFill/>
                </a:ln>
                <a:solidFill>
                  <a:schemeClr val="tx1"/>
                </a:solidFill>
                <a:effectLst/>
                <a:latin typeface="Arial" panose="020B0604020202020204" pitchFamily="34" charset="0"/>
              </a:rPr>
              <a:t>In other words—if </a:t>
            </a:r>
            <a:r>
              <a:rPr kumimoji="0" lang="en-US" altLang="en-US" sz="2800" b="1" i="0" u="none" strike="noStrike" cap="none" normalizeH="0" baseline="0" dirty="0" smtClean="0">
                <a:ln>
                  <a:noFill/>
                </a:ln>
                <a:solidFill>
                  <a:schemeClr val="tx1"/>
                </a:solidFill>
                <a:effectLst/>
                <a:latin typeface="Arial" panose="020B0604020202020204" pitchFamily="34" charset="0"/>
              </a:rPr>
              <a:t>v</a:t>
            </a:r>
            <a:r>
              <a:rPr kumimoji="0" lang="en-US" altLang="en-US" sz="2800" b="0" i="0" u="none" strike="noStrike" cap="none" normalizeH="0" baseline="0" dirty="0" smtClean="0">
                <a:ln>
                  <a:noFill/>
                </a:ln>
                <a:solidFill>
                  <a:schemeClr val="tx1"/>
                </a:solidFill>
                <a:effectLst/>
                <a:latin typeface="Arial" panose="020B0604020202020204" pitchFamily="34" charset="0"/>
              </a:rPr>
              <a:t> is a vector that is not zero, then it is an eigenvector of a square matrix </a:t>
            </a:r>
            <a:r>
              <a:rPr kumimoji="0" lang="en-US" altLang="en-US" sz="2800" b="0" i="1" u="none" strike="noStrike" cap="none" normalizeH="0" baseline="0" dirty="0" smtClean="0">
                <a:ln>
                  <a:noFill/>
                </a:ln>
                <a:solidFill>
                  <a:schemeClr val="tx1"/>
                </a:solidFill>
                <a:effectLst/>
                <a:latin typeface="Arial" panose="020B0604020202020204" pitchFamily="34" charset="0"/>
              </a:rPr>
              <a:t>A</a:t>
            </a:r>
            <a:r>
              <a:rPr kumimoji="0" lang="en-US" altLang="en-US" sz="2800" b="0" i="0" u="none" strike="noStrike" cap="none" normalizeH="0" baseline="0" dirty="0" smtClean="0">
                <a:ln>
                  <a:noFill/>
                </a:ln>
                <a:solidFill>
                  <a:schemeClr val="tx1"/>
                </a:solidFill>
                <a:effectLst/>
                <a:latin typeface="Arial" panose="020B0604020202020204" pitchFamily="34" charset="0"/>
              </a:rPr>
              <a:t> if </a:t>
            </a:r>
            <a:r>
              <a:rPr kumimoji="0" lang="en-US" altLang="en-US" sz="2800" b="0" i="1" u="none" strike="noStrike" cap="none" normalizeH="0" baseline="0" dirty="0" smtClean="0">
                <a:ln>
                  <a:noFill/>
                </a:ln>
                <a:solidFill>
                  <a:schemeClr val="tx1"/>
                </a:solidFill>
                <a:effectLst/>
                <a:latin typeface="Arial" panose="020B0604020202020204" pitchFamily="34" charset="0"/>
              </a:rPr>
              <a:t>A</a:t>
            </a:r>
            <a:r>
              <a:rPr kumimoji="0" lang="en-US" altLang="en-US" sz="2800" b="1" i="0" u="none" strike="noStrike" cap="none" normalizeH="0" baseline="0" dirty="0" smtClean="0">
                <a:ln>
                  <a:noFill/>
                </a:ln>
                <a:solidFill>
                  <a:schemeClr val="tx1"/>
                </a:solidFill>
                <a:effectLst/>
                <a:latin typeface="Arial" panose="020B0604020202020204" pitchFamily="34" charset="0"/>
              </a:rPr>
              <a:t>v</a:t>
            </a:r>
            <a:r>
              <a:rPr kumimoji="0" lang="en-US" altLang="en-US" sz="2800" b="0" i="0" u="none" strike="noStrike" cap="none" normalizeH="0" baseline="0" dirty="0" smtClean="0">
                <a:ln>
                  <a:noFill/>
                </a:ln>
                <a:solidFill>
                  <a:schemeClr val="tx1"/>
                </a:solidFill>
                <a:effectLst/>
                <a:latin typeface="Arial" panose="020B0604020202020204" pitchFamily="34" charset="0"/>
              </a:rPr>
              <a:t> is a scalar multiple of </a:t>
            </a:r>
            <a:r>
              <a:rPr kumimoji="0" lang="en-US" altLang="en-US" sz="2800" b="1" i="0" u="none" strike="noStrike" cap="none" normalizeH="0" baseline="0" dirty="0" smtClean="0">
                <a:ln>
                  <a:noFill/>
                </a:ln>
                <a:solidFill>
                  <a:schemeClr val="tx1"/>
                </a:solidFill>
                <a:effectLst/>
                <a:latin typeface="Arial" panose="020B0604020202020204" pitchFamily="34" charset="0"/>
              </a:rPr>
              <a:t>v</a:t>
            </a:r>
            <a:r>
              <a:rPr kumimoji="0" lang="en-US" altLang="en-US" sz="2800" b="0" i="0" u="none" strike="noStrike" cap="none" normalizeH="0" baseline="0" dirty="0" smtClean="0">
                <a:ln>
                  <a:noFill/>
                </a:ln>
                <a:solidFill>
                  <a:schemeClr val="tx1"/>
                </a:solidFill>
                <a:effectLst/>
                <a:latin typeface="Arial" panose="020B0604020202020204" pitchFamily="34" charset="0"/>
              </a:rPr>
              <a:t>. </a:t>
            </a:r>
          </a:p>
          <a:p>
            <a:pPr marR="0" lvl="0" algn="just"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smtClean="0">
                <a:ln>
                  <a:noFill/>
                </a:ln>
                <a:solidFill>
                  <a:schemeClr val="tx1"/>
                </a:solidFill>
                <a:effectLst/>
                <a:latin typeface="Arial" panose="020B0604020202020204" pitchFamily="34" charset="0"/>
              </a:rPr>
              <a:t>This condition could be written as the equation</a:t>
            </a:r>
          </a:p>
          <a:p>
            <a:pPr lvl="0" algn="just" eaLnBrk="0" fontAlgn="base" hangingPunct="0">
              <a:spcBef>
                <a:spcPct val="0"/>
              </a:spcBef>
              <a:spcAft>
                <a:spcPct val="0"/>
              </a:spcAft>
            </a:pPr>
            <a:r>
              <a:rPr lang="en-US" altLang="en-US" sz="2800" dirty="0">
                <a:latin typeface="Arial" panose="020B0604020202020204" pitchFamily="34" charset="0"/>
              </a:rPr>
              <a:t>	</a:t>
            </a:r>
            <a:r>
              <a:rPr lang="en-US" altLang="en-US" sz="2800" dirty="0" smtClean="0">
                <a:latin typeface="Arial" panose="020B0604020202020204" pitchFamily="34" charset="0"/>
              </a:rPr>
              <a:t>Av=</a:t>
            </a:r>
            <a:r>
              <a:rPr lang="en-US" sz="2800" i="1" dirty="0"/>
              <a:t> </a:t>
            </a:r>
            <a:r>
              <a:rPr lang="en-US" sz="2800" i="1" dirty="0" err="1" smtClean="0"/>
              <a:t>λ</a:t>
            </a:r>
            <a:r>
              <a:rPr lang="en-US" altLang="en-US" sz="2800" dirty="0" err="1" smtClean="0">
                <a:latin typeface="Arial" panose="020B0604020202020204" pitchFamily="34" charset="0"/>
              </a:rPr>
              <a:t>v</a:t>
            </a:r>
            <a:endParaRPr lang="en-US" altLang="en-US" sz="2800" dirty="0" smtClean="0">
              <a:latin typeface="Arial" panose="020B0604020202020204" pitchFamily="34" charset="0"/>
            </a:endParaRPr>
          </a:p>
          <a:p>
            <a:pPr lvl="0" algn="just" eaLnBrk="0" fontAlgn="base" hangingPunct="0">
              <a:spcBef>
                <a:spcPct val="0"/>
              </a:spcBef>
              <a:spcAft>
                <a:spcPct val="0"/>
              </a:spcAft>
            </a:pPr>
            <a:r>
              <a:rPr lang="en-US" altLang="en-US" sz="2800" dirty="0" smtClean="0">
                <a:latin typeface="Arial" panose="020B0604020202020204" pitchFamily="34"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AutoShape 2" descr="A\mathbf{v} = \lambda \mathbf{v},"/>
          <p:cNvSpPr>
            <a:spLocks noChangeAspect="1" noChangeArrowheads="1"/>
          </p:cNvSpPr>
          <p:nvPr/>
        </p:nvSpPr>
        <p:spPr bwMode="auto">
          <a:xfrm>
            <a:off x="1438275" y="39639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874841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Eigenvalue and Eigenvector basics</a:t>
            </a:r>
          </a:p>
        </p:txBody>
      </p:sp>
      <p:sp>
        <p:nvSpPr>
          <p:cNvPr id="3" name="Content Placeholder 2"/>
          <p:cNvSpPr>
            <a:spLocks noGrp="1"/>
          </p:cNvSpPr>
          <p:nvPr>
            <p:ph idx="1"/>
          </p:nvPr>
        </p:nvSpPr>
        <p:spPr/>
        <p:txBody>
          <a:bodyPr/>
          <a:lstStyle/>
          <a:p>
            <a:pPr algn="just"/>
            <a:r>
              <a:rPr lang="en-US" dirty="0"/>
              <a:t>where </a:t>
            </a:r>
            <a:r>
              <a:rPr lang="en-US" i="1" dirty="0"/>
              <a:t>λ</a:t>
            </a:r>
            <a:r>
              <a:rPr lang="en-US" dirty="0"/>
              <a:t> is a number (also called a scalar) known as the </a:t>
            </a:r>
            <a:r>
              <a:rPr lang="en-US" b="1" dirty="0"/>
              <a:t>eigenvalue</a:t>
            </a:r>
            <a:r>
              <a:rPr lang="en-US" dirty="0"/>
              <a:t> or </a:t>
            </a:r>
            <a:r>
              <a:rPr lang="en-US" b="1" dirty="0"/>
              <a:t>characteristic value</a:t>
            </a:r>
            <a:r>
              <a:rPr lang="en-US" dirty="0"/>
              <a:t> associated with the eigenvector </a:t>
            </a:r>
            <a:r>
              <a:rPr lang="en-US" b="1" dirty="0"/>
              <a:t>v</a:t>
            </a:r>
            <a:r>
              <a:rPr lang="en-US" dirty="0"/>
              <a:t>. </a:t>
            </a:r>
            <a:endParaRPr lang="en-US" dirty="0" smtClean="0"/>
          </a:p>
          <a:p>
            <a:pPr algn="just"/>
            <a:r>
              <a:rPr lang="en-US" dirty="0" smtClean="0"/>
              <a:t>Geometrically</a:t>
            </a:r>
            <a:r>
              <a:rPr lang="en-US" dirty="0"/>
              <a:t>, an eigenvector corresponding to a real, nonzero eigenvalue points in a direction that is stretched by the transformation and the eigenvalue is the factor by which it is stretched. </a:t>
            </a:r>
            <a:endParaRPr lang="en-US" dirty="0" smtClean="0"/>
          </a:p>
          <a:p>
            <a:pPr algn="just"/>
            <a:r>
              <a:rPr lang="en-US" dirty="0" smtClean="0"/>
              <a:t>If </a:t>
            </a:r>
            <a:r>
              <a:rPr lang="en-US" dirty="0"/>
              <a:t>the eigenvalue is negative, the direction is reversed</a:t>
            </a:r>
            <a:r>
              <a:rPr lang="en-US" dirty="0" smtClean="0"/>
              <a:t>.</a:t>
            </a:r>
            <a:endParaRPr lang="en-US" dirty="0"/>
          </a:p>
        </p:txBody>
      </p:sp>
    </p:spTree>
    <p:extLst>
      <p:ext uri="{BB962C8B-B14F-4D97-AF65-F5344CB8AC3E}">
        <p14:creationId xmlns:p14="http://schemas.microsoft.com/office/powerpoint/2010/main" val="3680844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Tools used</a:t>
            </a:r>
            <a:endParaRPr lang="en-US" sz="6000" b="1" dirty="0"/>
          </a:p>
        </p:txBody>
      </p:sp>
      <p:sp>
        <p:nvSpPr>
          <p:cNvPr id="3" name="Content Placeholder 2"/>
          <p:cNvSpPr>
            <a:spLocks noGrp="1"/>
          </p:cNvSpPr>
          <p:nvPr>
            <p:ph idx="1"/>
          </p:nvPr>
        </p:nvSpPr>
        <p:spPr/>
        <p:txBody>
          <a:bodyPr/>
          <a:lstStyle/>
          <a:p>
            <a:pPr algn="just"/>
            <a:r>
              <a:rPr lang="en-US" dirty="0" smtClean="0"/>
              <a:t>Computer</a:t>
            </a:r>
          </a:p>
          <a:p>
            <a:pPr algn="just"/>
            <a:r>
              <a:rPr lang="en-US" dirty="0" smtClean="0"/>
              <a:t>Webcam</a:t>
            </a:r>
          </a:p>
          <a:p>
            <a:pPr algn="just"/>
            <a:r>
              <a:rPr lang="en-US" dirty="0" smtClean="0"/>
              <a:t>VLC Media Player</a:t>
            </a:r>
          </a:p>
          <a:p>
            <a:pPr algn="just"/>
            <a:r>
              <a:rPr lang="en-US" dirty="0" smtClean="0"/>
              <a:t>Python with OpenCV library</a:t>
            </a:r>
          </a:p>
        </p:txBody>
      </p:sp>
    </p:spTree>
    <p:extLst>
      <p:ext uri="{BB962C8B-B14F-4D97-AF65-F5344CB8AC3E}">
        <p14:creationId xmlns:p14="http://schemas.microsoft.com/office/powerpoint/2010/main" val="923144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6000" b="1" dirty="0" smtClean="0"/>
              <a:t>Pre-Processing</a:t>
            </a:r>
            <a:endParaRPr lang="en-US" sz="60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6785" y="1690688"/>
            <a:ext cx="5398430" cy="3932190"/>
          </a:xfrm>
        </p:spPr>
      </p:pic>
    </p:spTree>
    <p:extLst>
      <p:ext uri="{BB962C8B-B14F-4D97-AF65-F5344CB8AC3E}">
        <p14:creationId xmlns:p14="http://schemas.microsoft.com/office/powerpoint/2010/main" val="31926127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Pre-Processing</a:t>
            </a:r>
          </a:p>
        </p:txBody>
      </p:sp>
      <p:sp>
        <p:nvSpPr>
          <p:cNvPr id="3" name="Content Placeholder 2"/>
          <p:cNvSpPr>
            <a:spLocks noGrp="1"/>
          </p:cNvSpPr>
          <p:nvPr>
            <p:ph idx="1"/>
          </p:nvPr>
        </p:nvSpPr>
        <p:spPr/>
        <p:txBody>
          <a:bodyPr>
            <a:normAutofit lnSpcReduction="10000"/>
          </a:bodyPr>
          <a:lstStyle/>
          <a:p>
            <a:pPr algn="just"/>
            <a:r>
              <a:rPr lang="en-US" dirty="0" smtClean="0"/>
              <a:t>Cropping:</a:t>
            </a:r>
          </a:p>
          <a:p>
            <a:pPr marL="0" indent="0" algn="just">
              <a:buNone/>
            </a:pPr>
            <a:r>
              <a:rPr lang="en-US" dirty="0"/>
              <a:t>	</a:t>
            </a:r>
            <a:r>
              <a:rPr lang="en-US" dirty="0" smtClean="0"/>
              <a:t>-Detect the face and crop it.</a:t>
            </a:r>
          </a:p>
          <a:p>
            <a:pPr algn="just"/>
            <a:r>
              <a:rPr lang="en-US" dirty="0" smtClean="0"/>
              <a:t>Resizing:</a:t>
            </a:r>
          </a:p>
          <a:p>
            <a:pPr marL="0" indent="0" algn="just">
              <a:buNone/>
            </a:pPr>
            <a:r>
              <a:rPr lang="en-US" dirty="0"/>
              <a:t>	</a:t>
            </a:r>
            <a:r>
              <a:rPr lang="en-US" dirty="0" smtClean="0"/>
              <a:t>-Resize an Image.</a:t>
            </a:r>
          </a:p>
          <a:p>
            <a:pPr algn="just"/>
            <a:r>
              <a:rPr lang="en-US" dirty="0" smtClean="0"/>
              <a:t>Normalizing:</a:t>
            </a:r>
          </a:p>
          <a:p>
            <a:pPr marL="0" indent="0" algn="just">
              <a:buNone/>
            </a:pPr>
            <a:r>
              <a:rPr lang="en-US" dirty="0"/>
              <a:t>	</a:t>
            </a:r>
            <a:r>
              <a:rPr lang="en-US" dirty="0" smtClean="0"/>
              <a:t>-To make the lighting conditions and contrast of an image uniform.</a:t>
            </a:r>
          </a:p>
          <a:p>
            <a:pPr algn="just"/>
            <a:r>
              <a:rPr lang="en-US" dirty="0" smtClean="0"/>
              <a:t>Filtering:</a:t>
            </a:r>
          </a:p>
          <a:p>
            <a:pPr marL="0" indent="0" algn="just">
              <a:buNone/>
            </a:pPr>
            <a:r>
              <a:rPr lang="en-US" dirty="0"/>
              <a:t>	</a:t>
            </a:r>
            <a:r>
              <a:rPr lang="en-US" dirty="0" smtClean="0"/>
              <a:t>-To make image de-noisy.</a:t>
            </a:r>
          </a:p>
        </p:txBody>
      </p:sp>
    </p:spTree>
    <p:extLst>
      <p:ext uri="{BB962C8B-B14F-4D97-AF65-F5344CB8AC3E}">
        <p14:creationId xmlns:p14="http://schemas.microsoft.com/office/powerpoint/2010/main" val="4180508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000" b="1" dirty="0"/>
              <a:t>Steps for </a:t>
            </a:r>
            <a:r>
              <a:rPr lang="en-US" sz="6000" b="1" dirty="0" smtClean="0"/>
              <a:t>PCA</a:t>
            </a:r>
            <a:r>
              <a:rPr lang="en-US" sz="6000" b="1" dirty="0"/>
              <a:t>:</a:t>
            </a:r>
          </a:p>
        </p:txBody>
      </p:sp>
      <p:sp>
        <p:nvSpPr>
          <p:cNvPr id="3" name="Content Placeholder 2"/>
          <p:cNvSpPr>
            <a:spLocks noGrp="1"/>
          </p:cNvSpPr>
          <p:nvPr>
            <p:ph idx="1"/>
          </p:nvPr>
        </p:nvSpPr>
        <p:spPr/>
        <p:txBody>
          <a:bodyPr/>
          <a:lstStyle/>
          <a:p>
            <a:pPr marL="514350" indent="-514350" algn="just">
              <a:buAutoNum type="arabicParenBoth"/>
            </a:pPr>
            <a:r>
              <a:rPr lang="en-US" dirty="0" smtClean="0"/>
              <a:t>Training Procedure</a:t>
            </a:r>
          </a:p>
          <a:p>
            <a:pPr marL="514350" indent="-514350" algn="just">
              <a:buAutoNum type="arabicParenBoth"/>
            </a:pPr>
            <a:r>
              <a:rPr lang="en-US" dirty="0" smtClean="0"/>
              <a:t>Testing Procedure</a:t>
            </a:r>
          </a:p>
          <a:p>
            <a:pPr algn="just"/>
            <a:endParaRPr lang="en-US" dirty="0"/>
          </a:p>
        </p:txBody>
      </p:sp>
    </p:spTree>
    <p:extLst>
      <p:ext uri="{BB962C8B-B14F-4D97-AF65-F5344CB8AC3E}">
        <p14:creationId xmlns:p14="http://schemas.microsoft.com/office/powerpoint/2010/main" val="29542918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Training </a:t>
            </a:r>
            <a:r>
              <a:rPr lang="en-US" sz="6000" b="1" dirty="0" smtClean="0"/>
              <a:t>Procedure</a:t>
            </a:r>
            <a:endParaRPr lang="en-US" sz="6000" b="1" dirty="0"/>
          </a:p>
        </p:txBody>
      </p:sp>
      <p:sp>
        <p:nvSpPr>
          <p:cNvPr id="3" name="Content Placeholder 2"/>
          <p:cNvSpPr>
            <a:spLocks noGrp="1"/>
          </p:cNvSpPr>
          <p:nvPr>
            <p:ph idx="1"/>
          </p:nvPr>
        </p:nvSpPr>
        <p:spPr/>
        <p:txBody>
          <a:bodyPr>
            <a:normAutofit/>
          </a:bodyPr>
          <a:lstStyle/>
          <a:p>
            <a:pPr marL="514350" lvl="0" indent="-514350" algn="just">
              <a:buAutoNum type="arabicParenBoth"/>
            </a:pPr>
            <a:r>
              <a:rPr lang="en-US" dirty="0" smtClean="0"/>
              <a:t>Take </a:t>
            </a:r>
            <a:r>
              <a:rPr lang="en-US" dirty="0"/>
              <a:t>K input images</a:t>
            </a:r>
            <a:r>
              <a:rPr lang="en-US" dirty="0" smtClean="0"/>
              <a:t>.</a:t>
            </a:r>
          </a:p>
          <a:p>
            <a:pPr marL="0" lvl="0" indent="0" algn="just">
              <a:buNone/>
            </a:pPr>
            <a:endParaRPr lang="en-US" dirty="0"/>
          </a:p>
          <a:p>
            <a:pPr marL="0" indent="0" algn="just">
              <a:buNone/>
            </a:pPr>
            <a:r>
              <a:rPr lang="en-US" dirty="0" smtClean="0"/>
              <a:t>(2) </a:t>
            </a:r>
            <a:r>
              <a:rPr lang="en-US" dirty="0"/>
              <a:t>Reduce size of image by ¼ to make faster computation</a:t>
            </a:r>
            <a:r>
              <a:rPr lang="en-US" dirty="0" smtClean="0"/>
              <a:t>.</a:t>
            </a:r>
          </a:p>
          <a:p>
            <a:pPr marL="0" indent="0" algn="just">
              <a:buNone/>
            </a:pPr>
            <a:endParaRPr lang="en-US" dirty="0" smtClean="0"/>
          </a:p>
          <a:p>
            <a:pPr marL="0" lvl="0" indent="0" algn="just">
              <a:buNone/>
            </a:pPr>
            <a:r>
              <a:rPr lang="en-US" dirty="0" smtClean="0"/>
              <a:t>(3) </a:t>
            </a:r>
            <a:r>
              <a:rPr lang="en-US" dirty="0"/>
              <a:t>Reshape image and convert the image into column major matrix. If image size is M x N then the reshaped image will be (M*N) x 1</a:t>
            </a:r>
            <a:r>
              <a:rPr lang="en-US" dirty="0" smtClean="0"/>
              <a:t>.</a:t>
            </a:r>
          </a:p>
          <a:p>
            <a:pPr marL="0" indent="0" algn="just">
              <a:buNone/>
            </a:pPr>
            <a:endParaRPr lang="en-US" dirty="0"/>
          </a:p>
          <a:p>
            <a:pPr marL="0" indent="0" algn="just">
              <a:buNone/>
            </a:pPr>
            <a:endParaRPr lang="en-US" dirty="0"/>
          </a:p>
          <a:p>
            <a:pPr marL="0" lv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19790398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Training Procedure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lgn="just">
                  <a:buNone/>
                </a:pPr>
                <a:r>
                  <a:rPr lang="en-US" dirty="0"/>
                  <a:t>(4) Find mean of all images by adding all images and dividing them by total no of images</a:t>
                </a:r>
                <a:r>
                  <a:rPr lang="en-US" dirty="0" smtClean="0"/>
                  <a:t>.</a:t>
                </a:r>
              </a:p>
              <a:p>
                <a:pPr marL="0" indent="0" algn="just">
                  <a:buNone/>
                </a:pPr>
                <a:endParaRPr lang="en-US" dirty="0" smtClean="0"/>
              </a:p>
              <a:p>
                <a:pPr algn="just"/>
                <a:r>
                  <a:rPr lang="en-US" dirty="0"/>
                  <a:t>µ=Y</a:t>
                </a:r>
                <a:r>
                  <a:rPr lang="en-US" baseline="-25000" dirty="0"/>
                  <a:t>1</a:t>
                </a:r>
                <a:r>
                  <a:rPr lang="en-US" dirty="0"/>
                  <a:t>+Y</a:t>
                </a:r>
                <a:r>
                  <a:rPr lang="en-US" baseline="-25000" dirty="0"/>
                  <a:t>2</a:t>
                </a:r>
                <a:r>
                  <a:rPr lang="en-US" dirty="0"/>
                  <a:t>+Y</a:t>
                </a:r>
                <a:r>
                  <a:rPr lang="en-US" baseline="-25000" dirty="0"/>
                  <a:t>3</a:t>
                </a:r>
                <a:r>
                  <a:rPr lang="en-US" dirty="0"/>
                  <a:t>+Y</a:t>
                </a:r>
                <a:r>
                  <a:rPr lang="en-US" baseline="-25000" dirty="0"/>
                  <a:t>4</a:t>
                </a:r>
                <a:r>
                  <a:rPr lang="en-US" dirty="0"/>
                  <a:t>+……+</a:t>
                </a:r>
                <a:r>
                  <a:rPr lang="en-US" dirty="0" err="1"/>
                  <a:t>Y</a:t>
                </a:r>
                <a:r>
                  <a:rPr lang="en-US" baseline="-25000" dirty="0" err="1"/>
                  <a:t>n</a:t>
                </a:r>
                <a:r>
                  <a:rPr lang="en-US" dirty="0"/>
                  <a:t>/ K.</a:t>
                </a:r>
              </a:p>
              <a:p>
                <a:pPr algn="just"/>
                <a:r>
                  <a:rPr lang="en-US" dirty="0"/>
                  <a:t>Where K=Total number of Images</a:t>
                </a:r>
              </a:p>
              <a:p>
                <a:pPr algn="just"/>
                <a14:m>
                  <m:oMath xmlns:m="http://schemas.openxmlformats.org/officeDocument/2006/math">
                    <m:r>
                      <a:rPr lang="en-US"/>
                      <m:t>µ</m:t>
                    </m:r>
                    <m:r>
                      <a:rPr lang="en-US" i="1"/>
                      <m:t>=</m:t>
                    </m:r>
                    <m:nary>
                      <m:naryPr>
                        <m:chr m:val="∑"/>
                        <m:grow m:val="on"/>
                        <m:ctrlPr>
                          <a:rPr lang="en-US" i="1"/>
                        </m:ctrlPr>
                      </m:naryPr>
                      <m:sub>
                        <m:r>
                          <a:rPr lang="en-US" i="1"/>
                          <m:t>𝑖</m:t>
                        </m:r>
                        <m:r>
                          <a:rPr lang="en-US" i="1"/>
                          <m:t>=1</m:t>
                        </m:r>
                      </m:sub>
                      <m:sup>
                        <m:r>
                          <a:rPr lang="en-US" i="1"/>
                          <m:t>𝑘</m:t>
                        </m:r>
                      </m:sup>
                      <m:e>
                        <m:r>
                          <m:rPr>
                            <m:sty m:val="p"/>
                          </m:rPr>
                          <a:rPr lang="en-US"/>
                          <m:t>Yi</m:t>
                        </m:r>
                      </m:e>
                    </m:nary>
                  </m:oMath>
                </a14:m>
                <a:endParaRPr lang="en-US" dirty="0"/>
              </a:p>
              <a:p>
                <a:pPr marL="0" indent="0" algn="just">
                  <a:buNone/>
                </a:pPr>
                <a:endParaRPr lang="en-US" dirty="0"/>
              </a:p>
              <a:p>
                <a:pPr algn="just"/>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r="-1159"/>
                </a:stretch>
              </a:blipFill>
            </p:spPr>
            <p:txBody>
              <a:bodyPr/>
              <a:lstStyle/>
              <a:p>
                <a:r>
                  <a:rPr lang="en-US">
                    <a:noFill/>
                  </a:rPr>
                  <a:t> </a:t>
                </a:r>
              </a:p>
            </p:txBody>
          </p:sp>
        </mc:Fallback>
      </mc:AlternateContent>
    </p:spTree>
    <p:extLst>
      <p:ext uri="{BB962C8B-B14F-4D97-AF65-F5344CB8AC3E}">
        <p14:creationId xmlns:p14="http://schemas.microsoft.com/office/powerpoint/2010/main" val="40127343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Contents</a:t>
            </a:r>
            <a:endParaRPr lang="en-US" sz="6000" b="1" dirty="0"/>
          </a:p>
        </p:txBody>
      </p:sp>
      <p:sp>
        <p:nvSpPr>
          <p:cNvPr id="3" name="Content Placeholder 2"/>
          <p:cNvSpPr>
            <a:spLocks noGrp="1"/>
          </p:cNvSpPr>
          <p:nvPr>
            <p:ph idx="1"/>
          </p:nvPr>
        </p:nvSpPr>
        <p:spPr/>
        <p:txBody>
          <a:bodyPr>
            <a:normAutofit lnSpcReduction="10000"/>
          </a:bodyPr>
          <a:lstStyle/>
          <a:p>
            <a:r>
              <a:rPr lang="en-US" dirty="0"/>
              <a:t>Face </a:t>
            </a:r>
            <a:r>
              <a:rPr lang="en-US" dirty="0" smtClean="0"/>
              <a:t>recognition</a:t>
            </a:r>
          </a:p>
          <a:p>
            <a:r>
              <a:rPr lang="en-US" dirty="0"/>
              <a:t>Face Detection</a:t>
            </a:r>
            <a:r>
              <a:rPr lang="en-US" dirty="0" smtClean="0"/>
              <a:t> </a:t>
            </a:r>
          </a:p>
          <a:p>
            <a:r>
              <a:rPr lang="en-US" dirty="0"/>
              <a:t>Feature </a:t>
            </a:r>
            <a:r>
              <a:rPr lang="en-US" dirty="0" smtClean="0"/>
              <a:t>Extractions</a:t>
            </a:r>
          </a:p>
          <a:p>
            <a:r>
              <a:rPr lang="en-US" dirty="0"/>
              <a:t>What is PCA</a:t>
            </a:r>
            <a:r>
              <a:rPr lang="en-US" dirty="0" smtClean="0"/>
              <a:t>?</a:t>
            </a:r>
          </a:p>
          <a:p>
            <a:r>
              <a:rPr lang="en-US" dirty="0"/>
              <a:t>Why PCA</a:t>
            </a:r>
            <a:r>
              <a:rPr lang="en-US" dirty="0" smtClean="0"/>
              <a:t>?</a:t>
            </a:r>
          </a:p>
          <a:p>
            <a:r>
              <a:rPr lang="en-US" dirty="0"/>
              <a:t>Eigenvalue and Eigenvector </a:t>
            </a:r>
            <a:r>
              <a:rPr lang="en-US" dirty="0" smtClean="0"/>
              <a:t>basics</a:t>
            </a:r>
          </a:p>
          <a:p>
            <a:r>
              <a:rPr lang="en-US" dirty="0"/>
              <a:t>Tools </a:t>
            </a:r>
            <a:r>
              <a:rPr lang="en-US" dirty="0" smtClean="0"/>
              <a:t>used</a:t>
            </a:r>
          </a:p>
          <a:p>
            <a:r>
              <a:rPr lang="en-US" dirty="0" smtClean="0"/>
              <a:t>Pre-Processing</a:t>
            </a:r>
          </a:p>
          <a:p>
            <a:r>
              <a:rPr lang="en-US" dirty="0"/>
              <a:t>Steps for </a:t>
            </a:r>
            <a:r>
              <a:rPr lang="en-US" dirty="0" smtClean="0"/>
              <a:t>PCA</a:t>
            </a:r>
          </a:p>
          <a:p>
            <a:endParaRPr lang="en-US" dirty="0"/>
          </a:p>
        </p:txBody>
      </p:sp>
    </p:spTree>
    <p:extLst>
      <p:ext uri="{BB962C8B-B14F-4D97-AF65-F5344CB8AC3E}">
        <p14:creationId xmlns:p14="http://schemas.microsoft.com/office/powerpoint/2010/main" val="37474148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Training Procedure</a:t>
            </a:r>
          </a:p>
        </p:txBody>
      </p:sp>
      <p:sp>
        <p:nvSpPr>
          <p:cNvPr id="3" name="Content Placeholder 2"/>
          <p:cNvSpPr>
            <a:spLocks noGrp="1"/>
          </p:cNvSpPr>
          <p:nvPr>
            <p:ph idx="1"/>
          </p:nvPr>
        </p:nvSpPr>
        <p:spPr/>
        <p:txBody>
          <a:bodyPr/>
          <a:lstStyle/>
          <a:p>
            <a:pPr marL="0" indent="0" algn="just">
              <a:buNone/>
            </a:pPr>
            <a:r>
              <a:rPr lang="en-US" dirty="0"/>
              <a:t>(5) Subtracting the mean image from each of the training images centers the training images. The mean image is a column vector such that each entry is the mean of all corresponding pixels of the training images. We’ll subtract mean µ from all the images</a:t>
            </a:r>
            <a:r>
              <a:rPr lang="en-US" dirty="0" smtClean="0"/>
              <a:t>.</a:t>
            </a:r>
          </a:p>
          <a:p>
            <a:pPr marL="0" indent="0" algn="just">
              <a:buNone/>
            </a:pPr>
            <a:endParaRPr lang="en-US" dirty="0"/>
          </a:p>
          <a:p>
            <a:pPr marL="0" indent="0" algn="just">
              <a:buNone/>
            </a:pPr>
            <a:r>
              <a:rPr lang="en-US" dirty="0"/>
              <a:t>Y</a:t>
            </a:r>
            <a:r>
              <a:rPr lang="en-US" baseline="-25000" dirty="0"/>
              <a:t>i</a:t>
            </a:r>
            <a:r>
              <a:rPr lang="en-US" dirty="0"/>
              <a:t>=Y</a:t>
            </a:r>
            <a:r>
              <a:rPr lang="en-US" baseline="-25000" dirty="0"/>
              <a:t>i</a:t>
            </a:r>
            <a:r>
              <a:rPr lang="en-US" dirty="0"/>
              <a:t>-µ;</a:t>
            </a:r>
          </a:p>
          <a:p>
            <a:pPr marL="0" indent="0" algn="just">
              <a:buNone/>
            </a:pPr>
            <a:endParaRPr lang="en-US" dirty="0"/>
          </a:p>
          <a:p>
            <a:pPr algn="just"/>
            <a:endParaRPr lang="en-US" dirty="0"/>
          </a:p>
        </p:txBody>
      </p:sp>
    </p:spTree>
    <p:extLst>
      <p:ext uri="{BB962C8B-B14F-4D97-AF65-F5344CB8AC3E}">
        <p14:creationId xmlns:p14="http://schemas.microsoft.com/office/powerpoint/2010/main" val="22205535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Training Procedure</a:t>
            </a:r>
          </a:p>
        </p:txBody>
      </p:sp>
      <p:sp>
        <p:nvSpPr>
          <p:cNvPr id="3" name="Content Placeholder 2"/>
          <p:cNvSpPr>
            <a:spLocks noGrp="1"/>
          </p:cNvSpPr>
          <p:nvPr>
            <p:ph idx="1"/>
          </p:nvPr>
        </p:nvSpPr>
        <p:spPr/>
        <p:txBody>
          <a:bodyPr>
            <a:normAutofit/>
          </a:bodyPr>
          <a:lstStyle/>
          <a:p>
            <a:pPr marL="0" lvl="0" indent="0" algn="just">
              <a:buNone/>
            </a:pPr>
            <a:r>
              <a:rPr lang="en-US" dirty="0"/>
              <a:t>(6) Now Collect all column major matrices into one matrix to create data matrix called MS whose  dimension will be </a:t>
            </a:r>
          </a:p>
          <a:p>
            <a:pPr algn="just"/>
            <a:r>
              <a:rPr lang="en-US" dirty="0"/>
              <a:t>MS(M*N,K)</a:t>
            </a:r>
          </a:p>
          <a:p>
            <a:pPr algn="just"/>
            <a:r>
              <a:rPr lang="en-US" dirty="0"/>
              <a:t>Where K=Total number of training images (variable</a:t>
            </a:r>
            <a:r>
              <a:rPr lang="en-US" dirty="0" smtClean="0"/>
              <a:t>).</a:t>
            </a:r>
          </a:p>
          <a:p>
            <a:pPr marL="0" indent="0" algn="just">
              <a:buNone/>
            </a:pPr>
            <a:endParaRPr lang="en-US" dirty="0"/>
          </a:p>
          <a:p>
            <a:pPr marL="0" lvl="0" indent="0" algn="just">
              <a:buNone/>
            </a:pPr>
            <a:r>
              <a:rPr lang="en-US" dirty="0"/>
              <a:t>(7) F</a:t>
            </a:r>
            <a:r>
              <a:rPr lang="en-US" dirty="0" smtClean="0"/>
              <a:t>ind </a:t>
            </a:r>
            <a:r>
              <a:rPr lang="en-US" dirty="0"/>
              <a:t>Covariance which is calculated by multiplying Mean subtracted image and it’s transpose. </a:t>
            </a:r>
            <a:endParaRPr lang="en-US" dirty="0" smtClean="0"/>
          </a:p>
          <a:p>
            <a:pPr marL="0" lvl="0" indent="0" algn="just">
              <a:buNone/>
            </a:pPr>
            <a:r>
              <a:rPr lang="en-US" dirty="0" smtClean="0"/>
              <a:t>€ </a:t>
            </a:r>
            <a:r>
              <a:rPr lang="en-US" dirty="0"/>
              <a:t>= MS*MS</a:t>
            </a:r>
            <a:r>
              <a:rPr lang="en-US" baseline="30000" dirty="0"/>
              <a:t>T</a:t>
            </a:r>
            <a:endParaRPr lang="en-US" dirty="0"/>
          </a:p>
          <a:p>
            <a:pPr marL="0" indent="0" algn="just">
              <a:buNone/>
            </a:pPr>
            <a:endParaRPr lang="en-US" dirty="0"/>
          </a:p>
          <a:p>
            <a:pPr algn="just"/>
            <a:endParaRPr lang="en-US" dirty="0"/>
          </a:p>
        </p:txBody>
      </p:sp>
    </p:spTree>
    <p:extLst>
      <p:ext uri="{BB962C8B-B14F-4D97-AF65-F5344CB8AC3E}">
        <p14:creationId xmlns:p14="http://schemas.microsoft.com/office/powerpoint/2010/main" val="29476890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Training Procedure</a:t>
            </a:r>
          </a:p>
        </p:txBody>
      </p:sp>
      <p:sp>
        <p:nvSpPr>
          <p:cNvPr id="3" name="Content Placeholder 2"/>
          <p:cNvSpPr>
            <a:spLocks noGrp="1"/>
          </p:cNvSpPr>
          <p:nvPr>
            <p:ph idx="1"/>
          </p:nvPr>
        </p:nvSpPr>
        <p:spPr/>
        <p:txBody>
          <a:bodyPr/>
          <a:lstStyle/>
          <a:p>
            <a:pPr marL="0" lvl="0" indent="0" algn="just">
              <a:buNone/>
            </a:pPr>
            <a:r>
              <a:rPr lang="en-US" dirty="0" smtClean="0"/>
              <a:t>(</a:t>
            </a:r>
            <a:r>
              <a:rPr lang="en-US" dirty="0"/>
              <a:t>8) F</a:t>
            </a:r>
            <a:r>
              <a:rPr lang="en-US" dirty="0" smtClean="0"/>
              <a:t>ind </a:t>
            </a:r>
            <a:r>
              <a:rPr lang="en-US" dirty="0"/>
              <a:t>Eigen values and Eigen Vectors of Covariance €. Then arrange Eigen values in descending order and then take first n number of Eigen vectors which are enough for face recognition</a:t>
            </a:r>
            <a:r>
              <a:rPr lang="en-US" dirty="0" smtClean="0"/>
              <a:t>.</a:t>
            </a:r>
          </a:p>
          <a:p>
            <a:pPr marL="0" lvl="0" indent="0" algn="just">
              <a:buNone/>
            </a:pPr>
            <a:endParaRPr lang="en-US" dirty="0"/>
          </a:p>
          <a:p>
            <a:pPr marL="0" indent="0" algn="just">
              <a:buNone/>
            </a:pPr>
            <a:r>
              <a:rPr lang="en-US" dirty="0"/>
              <a:t>(</a:t>
            </a:r>
            <a:r>
              <a:rPr lang="en-US" dirty="0" smtClean="0"/>
              <a:t>9) Find </a:t>
            </a:r>
            <a:r>
              <a:rPr lang="en-US" dirty="0"/>
              <a:t>U which is calculated by multiplying mean subtracted image and selected Eigen vectors’ matrix and using </a:t>
            </a:r>
            <a:r>
              <a:rPr lang="en-US" dirty="0" smtClean="0"/>
              <a:t>U calculate </a:t>
            </a:r>
            <a:r>
              <a:rPr lang="en-US" dirty="0"/>
              <a:t>Eigen Faces £ by, </a:t>
            </a:r>
            <a:endParaRPr lang="en-US" dirty="0" smtClean="0"/>
          </a:p>
          <a:p>
            <a:pPr algn="just"/>
            <a:r>
              <a:rPr lang="en-US" dirty="0"/>
              <a:t>U=MS* €</a:t>
            </a:r>
          </a:p>
          <a:p>
            <a:pPr algn="just"/>
            <a:r>
              <a:rPr lang="en-US" dirty="0"/>
              <a:t>£=U</a:t>
            </a:r>
            <a:r>
              <a:rPr lang="en-US" baseline="30000" dirty="0"/>
              <a:t>T</a:t>
            </a:r>
            <a:r>
              <a:rPr lang="en-US" dirty="0"/>
              <a:t>*MS</a:t>
            </a:r>
          </a:p>
          <a:p>
            <a:pPr marL="0" indent="0" algn="just">
              <a:buNone/>
            </a:pPr>
            <a:endParaRPr lang="en-US" dirty="0"/>
          </a:p>
          <a:p>
            <a:pPr algn="just"/>
            <a:endParaRPr lang="en-US" dirty="0"/>
          </a:p>
        </p:txBody>
      </p:sp>
    </p:spTree>
    <p:extLst>
      <p:ext uri="{BB962C8B-B14F-4D97-AF65-F5344CB8AC3E}">
        <p14:creationId xmlns:p14="http://schemas.microsoft.com/office/powerpoint/2010/main" val="25215697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Testing Procedure</a:t>
            </a:r>
            <a:endParaRPr lang="en-US" sz="6000" b="1" dirty="0"/>
          </a:p>
        </p:txBody>
      </p:sp>
      <p:sp>
        <p:nvSpPr>
          <p:cNvPr id="3" name="Content Placeholder 2"/>
          <p:cNvSpPr>
            <a:spLocks noGrp="1"/>
          </p:cNvSpPr>
          <p:nvPr>
            <p:ph idx="1"/>
          </p:nvPr>
        </p:nvSpPr>
        <p:spPr/>
        <p:txBody>
          <a:bodyPr/>
          <a:lstStyle/>
          <a:p>
            <a:pPr marL="0" lvl="0" indent="0" algn="just">
              <a:buNone/>
            </a:pPr>
            <a:r>
              <a:rPr lang="en-US" dirty="0" smtClean="0"/>
              <a:t>(10) For </a:t>
            </a:r>
            <a:r>
              <a:rPr lang="en-US" dirty="0"/>
              <a:t>testing </a:t>
            </a:r>
            <a:r>
              <a:rPr lang="en-US" dirty="0" smtClean="0"/>
              <a:t>take </a:t>
            </a:r>
            <a:r>
              <a:rPr lang="en-US" dirty="0"/>
              <a:t>an image and subtract mean from that image and reshape it to get column major matrix</a:t>
            </a:r>
            <a:r>
              <a:rPr lang="en-US" dirty="0" smtClean="0"/>
              <a:t>.</a:t>
            </a:r>
          </a:p>
          <a:p>
            <a:pPr marL="0" lvl="0" indent="0" algn="just">
              <a:buNone/>
            </a:pPr>
            <a:endParaRPr lang="en-US" dirty="0"/>
          </a:p>
          <a:p>
            <a:pPr marL="0" lvl="0" indent="0" algn="just">
              <a:buNone/>
            </a:pPr>
            <a:r>
              <a:rPr lang="en-US" dirty="0" smtClean="0"/>
              <a:t>(11) Multiply </a:t>
            </a:r>
            <a:r>
              <a:rPr lang="en-US" dirty="0"/>
              <a:t>this result with transpose of </a:t>
            </a:r>
            <a:r>
              <a:rPr lang="en-US" dirty="0" smtClean="0"/>
              <a:t>U.</a:t>
            </a:r>
          </a:p>
          <a:p>
            <a:pPr lvl="0" algn="just"/>
            <a:r>
              <a:rPr lang="en-US" dirty="0" smtClean="0"/>
              <a:t>Test=U</a:t>
            </a:r>
            <a:r>
              <a:rPr lang="en-US" baseline="30000" dirty="0" smtClean="0"/>
              <a:t>T</a:t>
            </a:r>
            <a:r>
              <a:rPr lang="en-US" dirty="0" smtClean="0"/>
              <a:t>*</a:t>
            </a:r>
            <a:r>
              <a:rPr lang="en-US" dirty="0" err="1" smtClean="0"/>
              <a:t>TestImage</a:t>
            </a:r>
            <a:endParaRPr lang="en-US" dirty="0" smtClean="0"/>
          </a:p>
          <a:p>
            <a:pPr marL="0" indent="0" algn="just">
              <a:buNone/>
            </a:pPr>
            <a:endParaRPr lang="en-US" dirty="0" smtClean="0"/>
          </a:p>
          <a:p>
            <a:pPr marL="0" indent="0" algn="just">
              <a:buNone/>
            </a:pPr>
            <a:r>
              <a:rPr lang="en-US" dirty="0" smtClean="0"/>
              <a:t>(12) Compare </a:t>
            </a:r>
            <a:r>
              <a:rPr lang="en-US" dirty="0"/>
              <a:t>this Test matrix with number of Eigen faces and find Euclidean distance and find minimum distance which is our recognized image.</a:t>
            </a:r>
          </a:p>
          <a:p>
            <a:pPr marL="0" lvl="0" indent="0" algn="just">
              <a:buNone/>
            </a:pPr>
            <a:endParaRPr lang="en-US" dirty="0"/>
          </a:p>
          <a:p>
            <a:pPr marL="0" lv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36560278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Flow Diagram of PCA</a:t>
            </a:r>
            <a:endParaRPr lang="en-US" sz="60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225" y="1690688"/>
            <a:ext cx="7883550" cy="4856752"/>
          </a:xfrm>
          <a:prstGeom prst="rect">
            <a:avLst/>
          </a:prstGeom>
        </p:spPr>
      </p:pic>
    </p:spTree>
    <p:extLst>
      <p:ext uri="{BB962C8B-B14F-4D97-AF65-F5344CB8AC3E}">
        <p14:creationId xmlns:p14="http://schemas.microsoft.com/office/powerpoint/2010/main" val="2411493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Limitations</a:t>
            </a:r>
            <a:endParaRPr lang="en-US" sz="6000" b="1" dirty="0"/>
          </a:p>
        </p:txBody>
      </p:sp>
      <p:sp>
        <p:nvSpPr>
          <p:cNvPr id="3" name="Content Placeholder 2"/>
          <p:cNvSpPr>
            <a:spLocks noGrp="1"/>
          </p:cNvSpPr>
          <p:nvPr>
            <p:ph idx="1"/>
          </p:nvPr>
        </p:nvSpPr>
        <p:spPr/>
        <p:txBody>
          <a:bodyPr>
            <a:normAutofit/>
          </a:bodyPr>
          <a:lstStyle/>
          <a:p>
            <a:pPr algn="just"/>
            <a:r>
              <a:rPr lang="en-US" dirty="0"/>
              <a:t>it suffers from two major limitations</a:t>
            </a:r>
            <a:r>
              <a:rPr lang="en-US" dirty="0" smtClean="0"/>
              <a:t>:</a:t>
            </a:r>
          </a:p>
          <a:p>
            <a:pPr marL="0" indent="0" algn="just">
              <a:buNone/>
            </a:pPr>
            <a:r>
              <a:rPr lang="en-US" dirty="0" smtClean="0"/>
              <a:t>(1)  </a:t>
            </a:r>
            <a:r>
              <a:rPr lang="en-US" dirty="0"/>
              <a:t>poor discriminatory power and</a:t>
            </a:r>
          </a:p>
          <a:p>
            <a:pPr marL="514350" indent="-514350" algn="just">
              <a:buAutoNum type="arabicParenBoth" startAt="2"/>
            </a:pPr>
            <a:r>
              <a:rPr lang="en-US" dirty="0" smtClean="0"/>
              <a:t>large </a:t>
            </a:r>
            <a:r>
              <a:rPr lang="en-US" dirty="0"/>
              <a:t>computational load</a:t>
            </a:r>
            <a:r>
              <a:rPr lang="en-US" dirty="0" smtClean="0"/>
              <a:t>.</a:t>
            </a:r>
          </a:p>
          <a:p>
            <a:pPr marL="0" indent="0" algn="just">
              <a:buNone/>
            </a:pPr>
            <a:r>
              <a:rPr lang="en-US" dirty="0" smtClean="0"/>
              <a:t>	-</a:t>
            </a:r>
            <a:r>
              <a:rPr lang="en-US" dirty="0"/>
              <a:t> The computational cost for finding eigenvectors from the auto-correlation matrix </a:t>
            </a:r>
            <a:r>
              <a:rPr lang="en-US" dirty="0" smtClean="0"/>
              <a:t>M is </a:t>
            </a:r>
            <a:r>
              <a:rPr lang="en-US" dirty="0"/>
              <a:t>in </a:t>
            </a:r>
            <a:r>
              <a:rPr lang="en-US" dirty="0" smtClean="0"/>
              <a:t>cubic complexity O(d^3).</a:t>
            </a:r>
            <a:endParaRPr lang="en-US" dirty="0"/>
          </a:p>
          <a:p>
            <a:pPr marL="0" indent="0" algn="just">
              <a:buNone/>
            </a:pPr>
            <a:endParaRPr lang="en-US" dirty="0"/>
          </a:p>
        </p:txBody>
      </p:sp>
    </p:spTree>
    <p:extLst>
      <p:ext uri="{BB962C8B-B14F-4D97-AF65-F5344CB8AC3E}">
        <p14:creationId xmlns:p14="http://schemas.microsoft.com/office/powerpoint/2010/main" val="10937283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Overcomes</a:t>
            </a:r>
            <a:endParaRPr lang="en-US" sz="6000" b="1" dirty="0"/>
          </a:p>
        </p:txBody>
      </p:sp>
      <p:sp>
        <p:nvSpPr>
          <p:cNvPr id="3" name="Content Placeholder 2"/>
          <p:cNvSpPr>
            <a:spLocks noGrp="1"/>
          </p:cNvSpPr>
          <p:nvPr>
            <p:ph idx="1"/>
          </p:nvPr>
        </p:nvSpPr>
        <p:spPr/>
        <p:txBody>
          <a:bodyPr/>
          <a:lstStyle/>
          <a:p>
            <a:pPr algn="just"/>
            <a:r>
              <a:rPr lang="en-US" dirty="0" smtClean="0"/>
              <a:t>However, this </a:t>
            </a:r>
            <a:r>
              <a:rPr lang="en-US" dirty="0"/>
              <a:t>approach suffers from the limitations mentioned </a:t>
            </a:r>
            <a:r>
              <a:rPr lang="en-US" dirty="0" smtClean="0"/>
              <a:t>earlier.</a:t>
            </a:r>
          </a:p>
          <a:p>
            <a:pPr marL="0" indent="0" algn="just">
              <a:buNone/>
            </a:pPr>
            <a:endParaRPr lang="en-US" dirty="0" smtClean="0"/>
          </a:p>
          <a:p>
            <a:pPr algn="just"/>
            <a:r>
              <a:rPr lang="en-US" dirty="0"/>
              <a:t>T</a:t>
            </a:r>
            <a:r>
              <a:rPr lang="en-US" dirty="0" smtClean="0"/>
              <a:t>o </a:t>
            </a:r>
            <a:r>
              <a:rPr lang="en-US" dirty="0"/>
              <a:t>resolve these limitations, </a:t>
            </a:r>
            <a:r>
              <a:rPr lang="en-US" dirty="0" smtClean="0"/>
              <a:t>we proposed </a:t>
            </a:r>
            <a:r>
              <a:rPr lang="en-US" dirty="0"/>
              <a:t>a new method to use </a:t>
            </a:r>
            <a:endParaRPr lang="en-US" dirty="0" smtClean="0"/>
          </a:p>
          <a:p>
            <a:pPr marL="514350" indent="-514350" algn="just">
              <a:buAutoNum type="arabicParenBoth"/>
            </a:pPr>
            <a:r>
              <a:rPr lang="en-US" dirty="0" smtClean="0"/>
              <a:t>PCA </a:t>
            </a:r>
            <a:r>
              <a:rPr lang="en-US" dirty="0"/>
              <a:t>- applying PCA on the wavelet </a:t>
            </a:r>
            <a:r>
              <a:rPr lang="en-US" dirty="0" smtClean="0"/>
              <a:t>subband </a:t>
            </a:r>
            <a:r>
              <a:rPr lang="en-US" dirty="0"/>
              <a:t>4</a:t>
            </a:r>
            <a:r>
              <a:rPr lang="en-US" dirty="0" smtClean="0"/>
              <a:t>.</a:t>
            </a:r>
          </a:p>
          <a:p>
            <a:pPr marL="514350" indent="-514350" algn="just">
              <a:buAutoNum type="arabicParenBoth"/>
            </a:pPr>
            <a:r>
              <a:rPr lang="en-US" dirty="0" smtClean="0"/>
              <a:t>LDA – linear discriminant analysis.</a:t>
            </a:r>
          </a:p>
        </p:txBody>
      </p:sp>
    </p:spTree>
    <p:extLst>
      <p:ext uri="{BB962C8B-B14F-4D97-AF65-F5344CB8AC3E}">
        <p14:creationId xmlns:p14="http://schemas.microsoft.com/office/powerpoint/2010/main" val="42832439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Overcomes</a:t>
            </a:r>
            <a:endParaRPr lang="en-US" sz="6000" b="1" dirty="0"/>
          </a:p>
        </p:txBody>
      </p:sp>
      <p:sp>
        <p:nvSpPr>
          <p:cNvPr id="3" name="Content Placeholder 2"/>
          <p:cNvSpPr>
            <a:spLocks noGrp="1"/>
          </p:cNvSpPr>
          <p:nvPr>
            <p:ph idx="1"/>
          </p:nvPr>
        </p:nvSpPr>
        <p:spPr/>
        <p:txBody>
          <a:bodyPr/>
          <a:lstStyle/>
          <a:p>
            <a:pPr algn="just"/>
            <a:r>
              <a:rPr lang="en-US" dirty="0" smtClean="0"/>
              <a:t>Benefits of PCA </a:t>
            </a:r>
            <a:r>
              <a:rPr lang="en-US" dirty="0"/>
              <a:t>- applying PCA on the wavelet subband 4</a:t>
            </a:r>
            <a:r>
              <a:rPr lang="en-US" dirty="0" smtClean="0"/>
              <a:t>.</a:t>
            </a:r>
          </a:p>
          <a:p>
            <a:pPr marL="0" indent="0" algn="just">
              <a:buNone/>
            </a:pPr>
            <a:r>
              <a:rPr lang="en-US" dirty="0"/>
              <a:t>	</a:t>
            </a:r>
            <a:r>
              <a:rPr lang="en-US" dirty="0" smtClean="0"/>
              <a:t>- </a:t>
            </a:r>
            <a:r>
              <a:rPr lang="en-US" dirty="0"/>
              <a:t>By decomposing an image using WT, the resolutions of the subband images are reduced. </a:t>
            </a:r>
            <a:r>
              <a:rPr lang="en-US" dirty="0" smtClean="0"/>
              <a:t>In turn</a:t>
            </a:r>
            <a:r>
              <a:rPr lang="en-US" dirty="0"/>
              <a:t>, the computational complexity will be reduced dramatically by working on a </a:t>
            </a:r>
            <a:r>
              <a:rPr lang="en-US" dirty="0" smtClean="0"/>
              <a:t>lower resolution image.</a:t>
            </a:r>
          </a:p>
          <a:p>
            <a:pPr marL="0" indent="0" algn="just">
              <a:buNone/>
            </a:pPr>
            <a:endParaRPr lang="en-US" dirty="0" smtClean="0"/>
          </a:p>
          <a:p>
            <a:pPr algn="just"/>
            <a:r>
              <a:rPr lang="en-US" dirty="0" smtClean="0"/>
              <a:t>Benefits of </a:t>
            </a:r>
            <a:r>
              <a:rPr lang="en-US" dirty="0"/>
              <a:t>LDA </a:t>
            </a:r>
            <a:endParaRPr lang="en-US" dirty="0" smtClean="0"/>
          </a:p>
          <a:p>
            <a:pPr marL="0" indent="0" algn="just">
              <a:buNone/>
            </a:pPr>
            <a:r>
              <a:rPr lang="en-US" dirty="0" smtClean="0"/>
              <a:t>	-maximize the </a:t>
            </a:r>
            <a:r>
              <a:rPr lang="en-US" dirty="0"/>
              <a:t>discriminatory </a:t>
            </a:r>
            <a:r>
              <a:rPr lang="en-US" dirty="0" smtClean="0"/>
              <a:t>power.</a:t>
            </a:r>
            <a:endParaRPr lang="en-US" dirty="0"/>
          </a:p>
        </p:txBody>
      </p:sp>
    </p:spTree>
    <p:extLst>
      <p:ext uri="{BB962C8B-B14F-4D97-AF65-F5344CB8AC3E}">
        <p14:creationId xmlns:p14="http://schemas.microsoft.com/office/powerpoint/2010/main" val="21265478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Project Implementation</a:t>
            </a:r>
            <a:endParaRPr lang="en-US" b="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599911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Contents</a:t>
            </a:r>
            <a:endParaRPr lang="en-US" sz="6000" b="1" dirty="0"/>
          </a:p>
        </p:txBody>
      </p:sp>
      <p:sp>
        <p:nvSpPr>
          <p:cNvPr id="3" name="Content Placeholder 2"/>
          <p:cNvSpPr>
            <a:spLocks noGrp="1"/>
          </p:cNvSpPr>
          <p:nvPr>
            <p:ph idx="1"/>
          </p:nvPr>
        </p:nvSpPr>
        <p:spPr/>
        <p:txBody>
          <a:bodyPr/>
          <a:lstStyle/>
          <a:p>
            <a:r>
              <a:rPr lang="en-US" dirty="0"/>
              <a:t>Overall Project </a:t>
            </a:r>
            <a:r>
              <a:rPr lang="en-US" dirty="0" smtClean="0"/>
              <a:t>Architecture</a:t>
            </a:r>
          </a:p>
          <a:p>
            <a:r>
              <a:rPr lang="en-US" dirty="0"/>
              <a:t>Training </a:t>
            </a:r>
            <a:r>
              <a:rPr lang="en-US" dirty="0" smtClean="0"/>
              <a:t>set</a:t>
            </a:r>
          </a:p>
          <a:p>
            <a:r>
              <a:rPr lang="en-US" dirty="0"/>
              <a:t>Test </a:t>
            </a:r>
            <a:r>
              <a:rPr lang="en-US" dirty="0" smtClean="0"/>
              <a:t>Image</a:t>
            </a:r>
          </a:p>
          <a:p>
            <a:r>
              <a:rPr lang="en-US" dirty="0" smtClean="0"/>
              <a:t>Eigen Face</a:t>
            </a:r>
          </a:p>
          <a:p>
            <a:r>
              <a:rPr lang="en-US" dirty="0" smtClean="0"/>
              <a:t>Result</a:t>
            </a:r>
          </a:p>
          <a:p>
            <a:r>
              <a:rPr lang="en-US" dirty="0" smtClean="0"/>
              <a:t>Analysis</a:t>
            </a:r>
          </a:p>
          <a:p>
            <a:r>
              <a:rPr lang="en-US" dirty="0" smtClean="0"/>
              <a:t>Efficiency</a:t>
            </a:r>
          </a:p>
          <a:p>
            <a:pPr marL="0" indent="0">
              <a:buNone/>
            </a:pPr>
            <a:endParaRPr lang="en-US" dirty="0"/>
          </a:p>
        </p:txBody>
      </p:sp>
    </p:spTree>
    <p:extLst>
      <p:ext uri="{BB962C8B-B14F-4D97-AF65-F5344CB8AC3E}">
        <p14:creationId xmlns:p14="http://schemas.microsoft.com/office/powerpoint/2010/main" val="2239739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Contents</a:t>
            </a:r>
          </a:p>
        </p:txBody>
      </p:sp>
      <p:sp>
        <p:nvSpPr>
          <p:cNvPr id="3" name="Content Placeholder 2"/>
          <p:cNvSpPr>
            <a:spLocks noGrp="1"/>
          </p:cNvSpPr>
          <p:nvPr>
            <p:ph idx="1"/>
          </p:nvPr>
        </p:nvSpPr>
        <p:spPr/>
        <p:txBody>
          <a:bodyPr/>
          <a:lstStyle/>
          <a:p>
            <a:r>
              <a:rPr lang="en-US" dirty="0"/>
              <a:t>Training </a:t>
            </a:r>
            <a:r>
              <a:rPr lang="en-US" dirty="0" smtClean="0"/>
              <a:t>Procedure</a:t>
            </a:r>
          </a:p>
          <a:p>
            <a:r>
              <a:rPr lang="en-US" dirty="0"/>
              <a:t>Testing </a:t>
            </a:r>
            <a:r>
              <a:rPr lang="en-US" dirty="0" smtClean="0"/>
              <a:t>Procedure</a:t>
            </a:r>
          </a:p>
          <a:p>
            <a:r>
              <a:rPr lang="en-US" dirty="0"/>
              <a:t>Flow Diagram of </a:t>
            </a:r>
            <a:r>
              <a:rPr lang="en-US" dirty="0" smtClean="0"/>
              <a:t>PCA</a:t>
            </a:r>
          </a:p>
          <a:p>
            <a:r>
              <a:rPr lang="en-US" dirty="0" smtClean="0"/>
              <a:t>Limitations</a:t>
            </a:r>
          </a:p>
          <a:p>
            <a:r>
              <a:rPr lang="en-US" dirty="0" smtClean="0"/>
              <a:t>Overcomes</a:t>
            </a:r>
          </a:p>
          <a:p>
            <a:r>
              <a:rPr lang="en-US" dirty="0" smtClean="0"/>
              <a:t>Project Implementation</a:t>
            </a:r>
          </a:p>
          <a:p>
            <a:r>
              <a:rPr lang="en-US" dirty="0" smtClean="0"/>
              <a:t>Conclusion</a:t>
            </a:r>
          </a:p>
          <a:p>
            <a:r>
              <a:rPr lang="en-US" dirty="0" smtClean="0"/>
              <a:t>Web References</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6170332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Overall Project </a:t>
            </a:r>
            <a:r>
              <a:rPr lang="en-US" sz="6000" b="1" dirty="0" smtClean="0"/>
              <a:t>Architecture</a:t>
            </a:r>
            <a:endParaRPr lang="en-US" sz="60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6162" y="1388713"/>
            <a:ext cx="7059676" cy="5294757"/>
          </a:xfrm>
        </p:spPr>
      </p:pic>
    </p:spTree>
    <p:extLst>
      <p:ext uri="{BB962C8B-B14F-4D97-AF65-F5344CB8AC3E}">
        <p14:creationId xmlns:p14="http://schemas.microsoft.com/office/powerpoint/2010/main" val="37378222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Training set</a:t>
            </a:r>
            <a:endParaRPr lang="en-US" sz="6000" b="1"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485318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Test Image</a:t>
            </a:r>
            <a:endParaRPr lang="en-US" sz="6000" b="1"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4353411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6000" b="1" dirty="0" smtClean="0"/>
              <a:t>Mean Face</a:t>
            </a:r>
            <a:endParaRPr lang="en-US" sz="6000" b="1"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591105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6000" b="1" dirty="0" smtClean="0"/>
              <a:t>Eigen Face</a:t>
            </a:r>
            <a:endParaRPr lang="en-US" sz="6000" b="1"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814378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Result</a:t>
            </a:r>
            <a:endParaRPr lang="en-US" sz="6000" b="1"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643522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6000" b="1" dirty="0" smtClean="0"/>
              <a:t>Analysis</a:t>
            </a:r>
            <a:endParaRPr lang="en-US" sz="4800" b="1"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646154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6000" b="1" dirty="0" smtClean="0"/>
              <a:t>Efficiency</a:t>
            </a:r>
            <a:endParaRPr lang="en-US" sz="6000" b="1"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346902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6000" b="1" dirty="0" smtClean="0"/>
              <a:t>Conclusion</a:t>
            </a:r>
            <a:endParaRPr lang="en-US" sz="6000" b="1"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5714655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Web References</a:t>
            </a:r>
            <a:endParaRPr lang="en-US" sz="6000" b="1" dirty="0"/>
          </a:p>
        </p:txBody>
      </p:sp>
      <p:sp>
        <p:nvSpPr>
          <p:cNvPr id="3" name="Content Placeholder 2"/>
          <p:cNvSpPr>
            <a:spLocks noGrp="1"/>
          </p:cNvSpPr>
          <p:nvPr>
            <p:ph idx="1"/>
          </p:nvPr>
        </p:nvSpPr>
        <p:spPr/>
        <p:txBody>
          <a:bodyPr>
            <a:normAutofit fontScale="92500" lnSpcReduction="20000"/>
          </a:bodyPr>
          <a:lstStyle/>
          <a:p>
            <a:pPr algn="just"/>
            <a:r>
              <a:rPr lang="en-US" dirty="0" smtClean="0">
                <a:hlinkClick r:id="rId2"/>
              </a:rPr>
              <a:t>http://setosa.io/ev/principal-component-analysis/</a:t>
            </a:r>
            <a:endParaRPr lang="en-US" dirty="0" smtClean="0"/>
          </a:p>
          <a:p>
            <a:pPr algn="just"/>
            <a:r>
              <a:rPr lang="en-US" dirty="0" smtClean="0">
                <a:hlinkClick r:id="rId3"/>
              </a:rPr>
              <a:t>http://mengnote.blogspot.in/2013/05/an-intuitive-explanation-of-pca.html</a:t>
            </a:r>
            <a:endParaRPr lang="en-US" dirty="0" smtClean="0"/>
          </a:p>
          <a:p>
            <a:pPr algn="just"/>
            <a:r>
              <a:rPr lang="en-US" dirty="0" smtClean="0">
                <a:hlinkClick r:id="rId4"/>
              </a:rPr>
              <a:t>http://</a:t>
            </a:r>
            <a:r>
              <a:rPr lang="en-US" dirty="0" smtClean="0">
                <a:hlinkClick r:id="rId4"/>
              </a:rPr>
              <a:t>www.researchgate.net/publication/235950165_FACE_RECOGNITION_USING_PRINCIPAL_COMPONENT_ANALYSIS_AND_NEURAL_NETWORKS</a:t>
            </a:r>
            <a:endParaRPr lang="en-US" dirty="0" smtClean="0"/>
          </a:p>
          <a:p>
            <a:pPr algn="just"/>
            <a:r>
              <a:rPr lang="en-US" dirty="0">
                <a:hlinkClick r:id="rId5"/>
              </a:rPr>
              <a:t>http://</a:t>
            </a:r>
            <a:r>
              <a:rPr lang="en-US" dirty="0" smtClean="0">
                <a:hlinkClick r:id="rId5"/>
              </a:rPr>
              <a:t>citeseerx.ist.psu.edu/viewdoc/download?doi=10.1.1.108.7863&amp;rep=rep1&amp;type=pdf</a:t>
            </a:r>
            <a:endParaRPr lang="en-US" dirty="0" smtClean="0"/>
          </a:p>
          <a:p>
            <a:pPr algn="just"/>
            <a:r>
              <a:rPr lang="en-US" dirty="0">
                <a:hlinkClick r:id="rId6"/>
              </a:rPr>
              <a:t>http://</a:t>
            </a:r>
            <a:r>
              <a:rPr lang="en-US" dirty="0" smtClean="0">
                <a:hlinkClick r:id="rId6"/>
              </a:rPr>
              <a:t>www.ijarcsse.com/docs/papers/Volume_3/6_June2013/V3I6-0202.pdf</a:t>
            </a:r>
            <a:endParaRPr lang="en-US" dirty="0" smtClean="0"/>
          </a:p>
          <a:p>
            <a:pPr algn="just"/>
            <a:r>
              <a:rPr lang="en-US" dirty="0">
                <a:hlinkClick r:id="rId7"/>
              </a:rPr>
              <a:t>http://</a:t>
            </a:r>
            <a:r>
              <a:rPr lang="en-US" dirty="0" smtClean="0">
                <a:hlinkClick r:id="rId7"/>
              </a:rPr>
              <a:t>www.indjst.org/index.php/indjst/article/viewFile/48455/41978</a:t>
            </a:r>
            <a:endParaRPr lang="en-US" dirty="0" smtClean="0"/>
          </a:p>
          <a:p>
            <a:pPr algn="just"/>
            <a:r>
              <a:rPr lang="en-US" dirty="0">
                <a:hlinkClick r:id="rId8"/>
              </a:rPr>
              <a:t>http://</a:t>
            </a:r>
            <a:r>
              <a:rPr lang="en-US" dirty="0" smtClean="0">
                <a:hlinkClick r:id="rId8"/>
              </a:rPr>
              <a:t>www.ijcaonline.org/volume10/number8/pxc3872019.pdf</a:t>
            </a:r>
            <a:endParaRPr lang="en-US" dirty="0" smtClean="0"/>
          </a:p>
          <a:p>
            <a:pPr algn="just"/>
            <a:r>
              <a:rPr lang="en-US" dirty="0"/>
              <a:t>http://ethesis.nitrkl.ac.in/3814/1/Thesis.pdf</a:t>
            </a:r>
            <a:endParaRPr lang="en-US" dirty="0" smtClean="0"/>
          </a:p>
          <a:p>
            <a:pPr algn="just"/>
            <a:endParaRPr lang="en-US" dirty="0" smtClean="0"/>
          </a:p>
          <a:p>
            <a:pPr algn="just"/>
            <a:endParaRPr lang="en-US" dirty="0" smtClean="0"/>
          </a:p>
          <a:p>
            <a:pPr algn="just"/>
            <a:endParaRPr lang="en-US" dirty="0" smtClean="0"/>
          </a:p>
          <a:p>
            <a:pPr algn="just"/>
            <a:endParaRPr lang="en-US" dirty="0"/>
          </a:p>
        </p:txBody>
      </p:sp>
    </p:spTree>
    <p:extLst>
      <p:ext uri="{BB962C8B-B14F-4D97-AF65-F5344CB8AC3E}">
        <p14:creationId xmlns:p14="http://schemas.microsoft.com/office/powerpoint/2010/main" val="328598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Face recognition </a:t>
            </a:r>
            <a:endParaRPr lang="en-US" sz="6000" b="1" dirty="0"/>
          </a:p>
        </p:txBody>
      </p:sp>
      <p:sp>
        <p:nvSpPr>
          <p:cNvPr id="3" name="Content Placeholder 2"/>
          <p:cNvSpPr>
            <a:spLocks noGrp="1"/>
          </p:cNvSpPr>
          <p:nvPr>
            <p:ph idx="1"/>
          </p:nvPr>
        </p:nvSpPr>
        <p:spPr/>
        <p:txBody>
          <a:bodyPr>
            <a:normAutofit/>
          </a:bodyPr>
          <a:lstStyle/>
          <a:p>
            <a:pPr algn="just"/>
            <a:r>
              <a:rPr lang="en-US" dirty="0"/>
              <a:t>A face recognition </a:t>
            </a:r>
            <a:r>
              <a:rPr lang="en-US" dirty="0" smtClean="0"/>
              <a:t>system is automatically </a:t>
            </a:r>
            <a:r>
              <a:rPr lang="en-US" dirty="0"/>
              <a:t>identify or </a:t>
            </a:r>
            <a:r>
              <a:rPr lang="en-US" dirty="0" smtClean="0"/>
              <a:t>verifies </a:t>
            </a:r>
            <a:r>
              <a:rPr lang="en-US" dirty="0"/>
              <a:t>a </a:t>
            </a:r>
            <a:r>
              <a:rPr lang="en-US" dirty="0" smtClean="0"/>
              <a:t>person from </a:t>
            </a:r>
            <a:r>
              <a:rPr lang="en-US" dirty="0"/>
              <a:t>a digital figure or a video </a:t>
            </a:r>
            <a:r>
              <a:rPr lang="en-US" dirty="0" smtClean="0"/>
              <a:t>frame.</a:t>
            </a:r>
          </a:p>
          <a:p>
            <a:pPr algn="just"/>
            <a:r>
              <a:rPr lang="en-US" dirty="0" smtClean="0"/>
              <a:t>Many facial recognition </a:t>
            </a:r>
            <a:r>
              <a:rPr lang="en-US" dirty="0"/>
              <a:t>algorithms identify faces by extracting landmarks, or features, from an image of the </a:t>
            </a:r>
            <a:r>
              <a:rPr lang="en-US" dirty="0" smtClean="0"/>
              <a:t>subject's face.</a:t>
            </a:r>
          </a:p>
          <a:p>
            <a:pPr algn="just"/>
            <a:r>
              <a:rPr lang="en-US" dirty="0" smtClean="0"/>
              <a:t>A human </a:t>
            </a:r>
            <a:r>
              <a:rPr lang="en-US" dirty="0"/>
              <a:t>face </a:t>
            </a:r>
            <a:r>
              <a:rPr lang="en-US" dirty="0" smtClean="0"/>
              <a:t>reveals </a:t>
            </a:r>
            <a:r>
              <a:rPr lang="en-US" dirty="0"/>
              <a:t>a great deal of information to a perceiver. </a:t>
            </a:r>
            <a:endParaRPr lang="en-US" dirty="0" smtClean="0"/>
          </a:p>
          <a:p>
            <a:pPr algn="just"/>
            <a:r>
              <a:rPr lang="en-US" dirty="0" smtClean="0"/>
              <a:t>It may tell </a:t>
            </a:r>
            <a:r>
              <a:rPr lang="en-US" dirty="0"/>
              <a:t>about mood and intention and attentiveness, but it can also serve </a:t>
            </a:r>
            <a:r>
              <a:rPr lang="en-US" dirty="0" smtClean="0"/>
              <a:t>to </a:t>
            </a:r>
            <a:r>
              <a:rPr lang="en-US" dirty="0"/>
              <a:t>identify a person. </a:t>
            </a:r>
            <a:endParaRPr lang="en-US" dirty="0" smtClean="0"/>
          </a:p>
          <a:p>
            <a:pPr algn="just"/>
            <a:r>
              <a:rPr lang="en-US" dirty="0" smtClean="0"/>
              <a:t>However, </a:t>
            </a:r>
            <a:r>
              <a:rPr lang="en-US" dirty="0"/>
              <a:t>a face is the most distinctive and </a:t>
            </a:r>
            <a:r>
              <a:rPr lang="en-US" dirty="0" smtClean="0"/>
              <a:t>widely </a:t>
            </a:r>
            <a:r>
              <a:rPr lang="en-US" dirty="0"/>
              <a:t>used key to a person’s </a:t>
            </a:r>
            <a:r>
              <a:rPr lang="en-US" dirty="0" smtClean="0"/>
              <a:t>identity.</a:t>
            </a:r>
            <a:endParaRPr lang="en-US" dirty="0"/>
          </a:p>
        </p:txBody>
      </p:sp>
    </p:spTree>
    <p:extLst>
      <p:ext uri="{BB962C8B-B14F-4D97-AF65-F5344CB8AC3E}">
        <p14:creationId xmlns:p14="http://schemas.microsoft.com/office/powerpoint/2010/main" val="28378606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045" y="44241"/>
            <a:ext cx="9034818" cy="6813759"/>
          </a:xfrm>
          <a:prstGeom prst="rect">
            <a:avLst/>
          </a:prstGeom>
        </p:spPr>
      </p:pic>
    </p:spTree>
    <p:extLst>
      <p:ext uri="{BB962C8B-B14F-4D97-AF65-F5344CB8AC3E}">
        <p14:creationId xmlns:p14="http://schemas.microsoft.com/office/powerpoint/2010/main" val="9751889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369" y="0"/>
            <a:ext cx="9143998" cy="6857999"/>
          </a:xfrm>
          <a:prstGeom prst="rect">
            <a:avLst/>
          </a:prstGeom>
        </p:spPr>
      </p:pic>
    </p:spTree>
    <p:extLst>
      <p:ext uri="{BB962C8B-B14F-4D97-AF65-F5344CB8AC3E}">
        <p14:creationId xmlns:p14="http://schemas.microsoft.com/office/powerpoint/2010/main" val="445082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Face recognition </a:t>
            </a:r>
          </a:p>
        </p:txBody>
      </p:sp>
      <p:sp>
        <p:nvSpPr>
          <p:cNvPr id="3" name="Content Placeholder 2"/>
          <p:cNvSpPr>
            <a:spLocks noGrp="1"/>
          </p:cNvSpPr>
          <p:nvPr>
            <p:ph idx="1"/>
          </p:nvPr>
        </p:nvSpPr>
        <p:spPr/>
        <p:txBody>
          <a:bodyPr/>
          <a:lstStyle/>
          <a:p>
            <a:pPr algn="just"/>
            <a:r>
              <a:rPr lang="en-US" dirty="0"/>
              <a:t>The problem of automatic </a:t>
            </a:r>
            <a:r>
              <a:rPr lang="en-US" dirty="0" smtClean="0"/>
              <a:t>face </a:t>
            </a:r>
            <a:r>
              <a:rPr lang="en-US" dirty="0"/>
              <a:t>recognition contains three key steps: </a:t>
            </a:r>
            <a:endParaRPr lang="en-US" dirty="0" smtClean="0"/>
          </a:p>
          <a:p>
            <a:pPr marL="0" indent="0" algn="just">
              <a:buNone/>
            </a:pPr>
            <a:r>
              <a:rPr lang="en-US" dirty="0" smtClean="0"/>
              <a:t>1.Detection and </a:t>
            </a:r>
            <a:r>
              <a:rPr lang="en-US" dirty="0"/>
              <a:t>rough normalization of </a:t>
            </a:r>
            <a:r>
              <a:rPr lang="en-US" dirty="0" smtClean="0"/>
              <a:t>faces.</a:t>
            </a:r>
          </a:p>
          <a:p>
            <a:pPr marL="0" indent="0" algn="just">
              <a:buNone/>
            </a:pPr>
            <a:r>
              <a:rPr lang="en-US" dirty="0" smtClean="0"/>
              <a:t>2</a:t>
            </a:r>
            <a:r>
              <a:rPr lang="en-US" dirty="0"/>
              <a:t>. Feature extraction and accurate normalization of </a:t>
            </a:r>
            <a:r>
              <a:rPr lang="en-US" dirty="0" smtClean="0"/>
              <a:t>faces.</a:t>
            </a:r>
          </a:p>
          <a:p>
            <a:pPr marL="0" indent="0" algn="just">
              <a:buNone/>
            </a:pPr>
            <a:r>
              <a:rPr lang="en-US" dirty="0" smtClean="0"/>
              <a:t>3</a:t>
            </a:r>
            <a:r>
              <a:rPr lang="en-US" dirty="0"/>
              <a:t>. Identification or verification.</a:t>
            </a:r>
          </a:p>
        </p:txBody>
      </p:sp>
    </p:spTree>
    <p:extLst>
      <p:ext uri="{BB962C8B-B14F-4D97-AF65-F5344CB8AC3E}">
        <p14:creationId xmlns:p14="http://schemas.microsoft.com/office/powerpoint/2010/main" val="9285245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Face Detection</a:t>
            </a:r>
            <a:endParaRPr lang="en-US" sz="6000" b="1" dirty="0"/>
          </a:p>
        </p:txBody>
      </p:sp>
      <p:sp>
        <p:nvSpPr>
          <p:cNvPr id="3" name="Content Placeholder 2"/>
          <p:cNvSpPr>
            <a:spLocks noGrp="1"/>
          </p:cNvSpPr>
          <p:nvPr>
            <p:ph idx="1"/>
          </p:nvPr>
        </p:nvSpPr>
        <p:spPr/>
        <p:txBody>
          <a:bodyPr>
            <a:normAutofit/>
          </a:bodyPr>
          <a:lstStyle/>
          <a:p>
            <a:pPr algn="just"/>
            <a:r>
              <a:rPr lang="en-US" dirty="0" smtClean="0"/>
              <a:t>This </a:t>
            </a:r>
            <a:r>
              <a:rPr lang="en-US" dirty="0"/>
              <a:t>step is to </a:t>
            </a:r>
            <a:r>
              <a:rPr lang="en-US" dirty="0" smtClean="0"/>
              <a:t>determine</a:t>
            </a:r>
            <a:r>
              <a:rPr lang="en-US" dirty="0"/>
              <a:t>, </a:t>
            </a:r>
            <a:r>
              <a:rPr lang="en-US" dirty="0" smtClean="0"/>
              <a:t>whether human </a:t>
            </a:r>
            <a:r>
              <a:rPr lang="en-US" dirty="0"/>
              <a:t>faces appear </a:t>
            </a:r>
            <a:r>
              <a:rPr lang="en-US" dirty="0" smtClean="0"/>
              <a:t>in a given </a:t>
            </a:r>
            <a:r>
              <a:rPr lang="en-US" dirty="0"/>
              <a:t>image, and </a:t>
            </a:r>
            <a:r>
              <a:rPr lang="en-US" dirty="0" smtClean="0"/>
              <a:t>where these </a:t>
            </a:r>
            <a:r>
              <a:rPr lang="en-US" dirty="0"/>
              <a:t>faces are located at</a:t>
            </a:r>
            <a:r>
              <a:rPr lang="en-US" dirty="0" smtClean="0"/>
              <a:t>.</a:t>
            </a:r>
          </a:p>
          <a:p>
            <a:pPr algn="just"/>
            <a:r>
              <a:rPr lang="en-US" dirty="0" smtClean="0"/>
              <a:t>The </a:t>
            </a:r>
            <a:r>
              <a:rPr lang="en-US" dirty="0"/>
              <a:t>estimated </a:t>
            </a:r>
            <a:r>
              <a:rPr lang="en-US" dirty="0" smtClean="0"/>
              <a:t>results </a:t>
            </a:r>
            <a:r>
              <a:rPr lang="en-US" dirty="0"/>
              <a:t>of this step are patches containing each face in the input image</a:t>
            </a:r>
            <a:r>
              <a:rPr lang="en-US" dirty="0" smtClean="0"/>
              <a:t>.</a:t>
            </a:r>
          </a:p>
        </p:txBody>
      </p:sp>
    </p:spTree>
    <p:extLst>
      <p:ext uri="{BB962C8B-B14F-4D97-AF65-F5344CB8AC3E}">
        <p14:creationId xmlns:p14="http://schemas.microsoft.com/office/powerpoint/2010/main" val="2107193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Feature Extractions</a:t>
            </a:r>
            <a:endParaRPr lang="en-US" sz="6000" b="1" dirty="0"/>
          </a:p>
        </p:txBody>
      </p:sp>
      <p:sp>
        <p:nvSpPr>
          <p:cNvPr id="3" name="Content Placeholder 2"/>
          <p:cNvSpPr>
            <a:spLocks noGrp="1"/>
          </p:cNvSpPr>
          <p:nvPr>
            <p:ph idx="1"/>
          </p:nvPr>
        </p:nvSpPr>
        <p:spPr/>
        <p:txBody>
          <a:bodyPr>
            <a:normAutofit/>
          </a:bodyPr>
          <a:lstStyle/>
          <a:p>
            <a:pPr algn="just"/>
            <a:r>
              <a:rPr lang="en-US" dirty="0"/>
              <a:t>After the face detection step, </a:t>
            </a:r>
            <a:r>
              <a:rPr lang="en-US" dirty="0" smtClean="0"/>
              <a:t>human-face </a:t>
            </a:r>
            <a:r>
              <a:rPr lang="en-US" dirty="0"/>
              <a:t>patches are extracted from images</a:t>
            </a:r>
            <a:r>
              <a:rPr lang="en-US" dirty="0" smtClean="0"/>
              <a:t>.</a:t>
            </a:r>
          </a:p>
          <a:p>
            <a:pPr algn="just"/>
            <a:r>
              <a:rPr lang="en-US" dirty="0" smtClean="0"/>
              <a:t>To conquer these </a:t>
            </a:r>
            <a:r>
              <a:rPr lang="en-US" dirty="0"/>
              <a:t>drawbacks, feature extractions are performed to </a:t>
            </a:r>
            <a:r>
              <a:rPr lang="en-US" dirty="0" smtClean="0"/>
              <a:t>do dimension </a:t>
            </a:r>
            <a:r>
              <a:rPr lang="en-US" dirty="0"/>
              <a:t>reduction, salience </a:t>
            </a:r>
            <a:r>
              <a:rPr lang="en-US" dirty="0" smtClean="0"/>
              <a:t>extraction</a:t>
            </a:r>
            <a:r>
              <a:rPr lang="en-US" dirty="0"/>
              <a:t>, and noise cleaning. </a:t>
            </a:r>
          </a:p>
        </p:txBody>
      </p:sp>
    </p:spTree>
    <p:extLst>
      <p:ext uri="{BB962C8B-B14F-4D97-AF65-F5344CB8AC3E}">
        <p14:creationId xmlns:p14="http://schemas.microsoft.com/office/powerpoint/2010/main" val="25496441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What is PCA?</a:t>
            </a:r>
            <a:endParaRPr lang="en-US" sz="6000" b="1" dirty="0"/>
          </a:p>
        </p:txBody>
      </p:sp>
      <p:sp>
        <p:nvSpPr>
          <p:cNvPr id="3" name="Content Placeholder 2"/>
          <p:cNvSpPr>
            <a:spLocks noGrp="1"/>
          </p:cNvSpPr>
          <p:nvPr>
            <p:ph idx="1"/>
          </p:nvPr>
        </p:nvSpPr>
        <p:spPr/>
        <p:txBody>
          <a:bodyPr/>
          <a:lstStyle/>
          <a:p>
            <a:pPr algn="just"/>
            <a:r>
              <a:rPr lang="en-US" dirty="0" smtClean="0"/>
              <a:t>The term "</a:t>
            </a:r>
            <a:r>
              <a:rPr lang="en-US" b="1" dirty="0" smtClean="0"/>
              <a:t>principal component</a:t>
            </a:r>
            <a:r>
              <a:rPr lang="en-US" dirty="0" smtClean="0"/>
              <a:t>" denotes new variables (or coordinate systems) we choose to describe our data in a more concise or convenient way. </a:t>
            </a:r>
          </a:p>
          <a:p>
            <a:pPr algn="just"/>
            <a:endParaRPr lang="en-US" dirty="0"/>
          </a:p>
          <a:p>
            <a:pPr algn="just"/>
            <a:r>
              <a:rPr lang="en-US" dirty="0" smtClean="0"/>
              <a:t>principal components analysis (PCA) is a technique that can be used to simplify a dataset. It is a linear transformation that chooses a new coordinate system for the data set such that the greatest variance by any projection of the data set comes to lie on the first axis (called the first principal component), the second greatest variance on the second axis, and so on.</a:t>
            </a:r>
          </a:p>
        </p:txBody>
      </p:sp>
    </p:spTree>
    <p:extLst>
      <p:ext uri="{BB962C8B-B14F-4D97-AF65-F5344CB8AC3E}">
        <p14:creationId xmlns:p14="http://schemas.microsoft.com/office/powerpoint/2010/main" val="3819579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What is PCA?</a:t>
            </a:r>
            <a:endParaRPr lang="en-US" sz="6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3877216" cy="375337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7894" y="1690688"/>
            <a:ext cx="3953427" cy="3724795"/>
          </a:xfrm>
          <a:prstGeom prst="rect">
            <a:avLst/>
          </a:prstGeom>
        </p:spPr>
      </p:pic>
    </p:spTree>
    <p:extLst>
      <p:ext uri="{BB962C8B-B14F-4D97-AF65-F5344CB8AC3E}">
        <p14:creationId xmlns:p14="http://schemas.microsoft.com/office/powerpoint/2010/main" val="7785942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TotalTime>
  <Words>1187</Words>
  <Application>Microsoft Office PowerPoint</Application>
  <PresentationFormat>Widescreen</PresentationFormat>
  <Paragraphs>177</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Adobe Fangsong Std R</vt:lpstr>
      <vt:lpstr>Adobe Garamond Pro</vt:lpstr>
      <vt:lpstr>Adobe Garamond Pro Bold</vt:lpstr>
      <vt:lpstr>Angsana New</vt:lpstr>
      <vt:lpstr>Arial</vt:lpstr>
      <vt:lpstr>Calibri</vt:lpstr>
      <vt:lpstr>Calibri Light</vt:lpstr>
      <vt:lpstr>Office Theme</vt:lpstr>
      <vt:lpstr>G H PATEL COLLEGE OF ENGINEERING AND TECHNOLOGY DESIGN ENGINEERING(2150001)  Walkthrough Face Recognition</vt:lpstr>
      <vt:lpstr>Contents</vt:lpstr>
      <vt:lpstr>Contents</vt:lpstr>
      <vt:lpstr>Face recognition </vt:lpstr>
      <vt:lpstr>Face recognition </vt:lpstr>
      <vt:lpstr>Face Detection</vt:lpstr>
      <vt:lpstr>Feature Extractions</vt:lpstr>
      <vt:lpstr>What is PCA?</vt:lpstr>
      <vt:lpstr>What is PCA?</vt:lpstr>
      <vt:lpstr>What is PCA?</vt:lpstr>
      <vt:lpstr>Why PCA?</vt:lpstr>
      <vt:lpstr>Eigenvalue and Eigenvector basics</vt:lpstr>
      <vt:lpstr>Eigenvalue and Eigenvector basics</vt:lpstr>
      <vt:lpstr>Tools used</vt:lpstr>
      <vt:lpstr>Pre-Processing</vt:lpstr>
      <vt:lpstr>Pre-Processing</vt:lpstr>
      <vt:lpstr>Steps for PCA:</vt:lpstr>
      <vt:lpstr>Training Procedure</vt:lpstr>
      <vt:lpstr>Training Procedure</vt:lpstr>
      <vt:lpstr>Training Procedure</vt:lpstr>
      <vt:lpstr>Training Procedure</vt:lpstr>
      <vt:lpstr>Training Procedure</vt:lpstr>
      <vt:lpstr>Testing Procedure</vt:lpstr>
      <vt:lpstr>Flow Diagram of PCA</vt:lpstr>
      <vt:lpstr>Limitations</vt:lpstr>
      <vt:lpstr>Overcomes</vt:lpstr>
      <vt:lpstr>Overcomes</vt:lpstr>
      <vt:lpstr>Project Implementation</vt:lpstr>
      <vt:lpstr>Contents</vt:lpstr>
      <vt:lpstr>Overall Project Architecture</vt:lpstr>
      <vt:lpstr>Training set</vt:lpstr>
      <vt:lpstr>Test Image</vt:lpstr>
      <vt:lpstr>Mean Face</vt:lpstr>
      <vt:lpstr>Eigen Face</vt:lpstr>
      <vt:lpstr>Result</vt:lpstr>
      <vt:lpstr>Analysis</vt:lpstr>
      <vt:lpstr>Efficiency</vt:lpstr>
      <vt:lpstr>Conclusion</vt:lpstr>
      <vt:lpstr>Web References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dc:creator>
  <cp:lastModifiedBy>hemant</cp:lastModifiedBy>
  <cp:revision>29</cp:revision>
  <dcterms:created xsi:type="dcterms:W3CDTF">2015-10-12T09:36:29Z</dcterms:created>
  <dcterms:modified xsi:type="dcterms:W3CDTF">2015-10-12T18:53:26Z</dcterms:modified>
</cp:coreProperties>
</file>