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67" r:id="rId4"/>
    <p:sldId id="257" r:id="rId5"/>
    <p:sldId id="258" r:id="rId6"/>
    <p:sldId id="266" r:id="rId7"/>
    <p:sldId id="270" r:id="rId8"/>
    <p:sldId id="271" r:id="rId9"/>
    <p:sldId id="273" r:id="rId10"/>
    <p:sldId id="262" r:id="rId11"/>
    <p:sldId id="272" r:id="rId12"/>
    <p:sldId id="260" r:id="rId13"/>
    <p:sldId id="268" r:id="rId14"/>
    <p:sldId id="263" r:id="rId15"/>
    <p:sldId id="274" r:id="rId16"/>
    <p:sldId id="259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2" autoAdjust="0"/>
    <p:restoredTop sz="87787" autoAdjust="0"/>
  </p:normalViewPr>
  <p:slideViewPr>
    <p:cSldViewPr>
      <p:cViewPr varScale="1">
        <p:scale>
          <a:sx n="65" d="100"/>
          <a:sy n="65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hodaghe Demas" userId="7e88b6c7a25b405f" providerId="LiveId" clId="{A0BDBE5C-23A7-47F0-8C03-958EAE93AAF1}"/>
    <pc:docChg chg="modSld sldOrd">
      <pc:chgData name="Ebhodaghe Demas" userId="7e88b6c7a25b405f" providerId="LiveId" clId="{A0BDBE5C-23A7-47F0-8C03-958EAE93AAF1}" dt="2021-03-22T21:32:43.905" v="11"/>
      <pc:docMkLst>
        <pc:docMk/>
      </pc:docMkLst>
      <pc:sldChg chg="ord">
        <pc:chgData name="Ebhodaghe Demas" userId="7e88b6c7a25b405f" providerId="LiveId" clId="{A0BDBE5C-23A7-47F0-8C03-958EAE93AAF1}" dt="2021-03-22T21:25:27.423" v="3"/>
        <pc:sldMkLst>
          <pc:docMk/>
          <pc:sldMk cId="4042727099" sldId="263"/>
        </pc:sldMkLst>
      </pc:sldChg>
      <pc:sldChg chg="ord">
        <pc:chgData name="Ebhodaghe Demas" userId="7e88b6c7a25b405f" providerId="LiveId" clId="{A0BDBE5C-23A7-47F0-8C03-958EAE93AAF1}" dt="2021-03-22T21:25:36.568" v="7"/>
        <pc:sldMkLst>
          <pc:docMk/>
          <pc:sldMk cId="590002343" sldId="265"/>
        </pc:sldMkLst>
      </pc:sldChg>
      <pc:sldChg chg="modSp mod">
        <pc:chgData name="Ebhodaghe Demas" userId="7e88b6c7a25b405f" providerId="LiveId" clId="{A0BDBE5C-23A7-47F0-8C03-958EAE93AAF1}" dt="2021-03-22T21:15:36.379" v="1" actId="20577"/>
        <pc:sldMkLst>
          <pc:docMk/>
          <pc:sldMk cId="1359210255" sldId="267"/>
        </pc:sldMkLst>
        <pc:graphicFrameChg chg="modGraphic">
          <ac:chgData name="Ebhodaghe Demas" userId="7e88b6c7a25b405f" providerId="LiveId" clId="{A0BDBE5C-23A7-47F0-8C03-958EAE93AAF1}" dt="2021-03-22T21:15:36.379" v="1" actId="20577"/>
          <ac:graphicFrameMkLst>
            <pc:docMk/>
            <pc:sldMk cId="1359210255" sldId="267"/>
            <ac:graphicFrameMk id="12" creationId="{8A4B9CAA-A295-4E50-A024-FF4B997FF86C}"/>
          </ac:graphicFrameMkLst>
        </pc:graphicFrameChg>
      </pc:sldChg>
      <pc:sldChg chg="modSp">
        <pc:chgData name="Ebhodaghe Demas" userId="7e88b6c7a25b405f" providerId="LiveId" clId="{A0BDBE5C-23A7-47F0-8C03-958EAE93AAF1}" dt="2021-03-22T21:32:43.905" v="11"/>
        <pc:sldMkLst>
          <pc:docMk/>
          <pc:sldMk cId="918166157" sldId="271"/>
        </pc:sldMkLst>
        <pc:graphicFrameChg chg="mod">
          <ac:chgData name="Ebhodaghe Demas" userId="7e88b6c7a25b405f" providerId="LiveId" clId="{A0BDBE5C-23A7-47F0-8C03-958EAE93AAF1}" dt="2021-03-22T21:32:43.905" v="11"/>
          <ac:graphicFrameMkLst>
            <pc:docMk/>
            <pc:sldMk cId="918166157" sldId="271"/>
            <ac:graphicFrameMk id="6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I\Desktop\Master%20of%20Web%20Engineering\Semester%201%202020%202021\Planspiel\serveydataready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SG" sz="2000" dirty="0">
                <a:latin typeface="Agency FB" panose="020B0503020202020204" pitchFamily="34" charset="0"/>
              </a:rPr>
              <a:t>What is your choice</a:t>
            </a:r>
            <a:r>
              <a:rPr lang="en-SG" sz="2000" baseline="0" dirty="0">
                <a:latin typeface="Agency FB" panose="020B0503020202020204" pitchFamily="34" charset="0"/>
              </a:rPr>
              <a:t> of transportation to get to places?</a:t>
            </a:r>
            <a:endParaRPr lang="en-SG" sz="2000" dirty="0">
              <a:latin typeface="Agency FB" panose="020B05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Sheet3!$D$4</c:f>
              <c:strCache>
                <c:ptCount val="1"/>
                <c:pt idx="0">
                  <c:v>Mode of transport</c:v>
                </c:pt>
              </c:strCache>
            </c:strRef>
          </c:tx>
          <c:invertIfNegative val="0"/>
          <c:cat>
            <c:strRef>
              <c:f>Sheet3!$C$5:$C$8</c:f>
              <c:strCache>
                <c:ptCount val="4"/>
                <c:pt idx="0">
                  <c:v>Train</c:v>
                </c:pt>
                <c:pt idx="1">
                  <c:v>Bus</c:v>
                </c:pt>
                <c:pt idx="2">
                  <c:v>Airplane</c:v>
                </c:pt>
                <c:pt idx="3">
                  <c:v>Car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4"/>
                <c:pt idx="0">
                  <c:v>36</c:v>
                </c:pt>
                <c:pt idx="1">
                  <c:v>16</c:v>
                </c:pt>
                <c:pt idx="2">
                  <c:v>6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1-4526-8D54-35CEF8DA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433344"/>
        <c:axId val="147434880"/>
      </c:barChart>
      <c:catAx>
        <c:axId val="147433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7434880"/>
        <c:crosses val="autoZero"/>
        <c:auto val="1"/>
        <c:lblAlgn val="ctr"/>
        <c:lblOffset val="100"/>
        <c:noMultiLvlLbl val="0"/>
      </c:catAx>
      <c:valAx>
        <c:axId val="14743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43334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Interest To Discover New Smartrail App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Sheet7!$E$7</c:f>
              <c:strCache>
                <c:ptCount val="1"/>
                <c:pt idx="0">
                  <c:v>Interested To Discover New Smartrail App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Sheet7!$C$8:$C$17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Sheet7!$E$8:$E$17</c:f>
              <c:numCache>
                <c:formatCode>0%</c:formatCode>
                <c:ptCount val="10"/>
                <c:pt idx="0">
                  <c:v>2.564102564102564E-2</c:v>
                </c:pt>
                <c:pt idx="1">
                  <c:v>1.282051282051282E-2</c:v>
                </c:pt>
                <c:pt idx="2">
                  <c:v>1.282051282051282E-2</c:v>
                </c:pt>
                <c:pt idx="3">
                  <c:v>3.8461538461538464E-2</c:v>
                </c:pt>
                <c:pt idx="4">
                  <c:v>0.11538461538461539</c:v>
                </c:pt>
                <c:pt idx="5">
                  <c:v>0.10256410256410256</c:v>
                </c:pt>
                <c:pt idx="6">
                  <c:v>7.6923076923076927E-2</c:v>
                </c:pt>
                <c:pt idx="7">
                  <c:v>0.14102564102564102</c:v>
                </c:pt>
                <c:pt idx="8">
                  <c:v>0.11538461538461539</c:v>
                </c:pt>
                <c:pt idx="9">
                  <c:v>0.34615384615384615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7-424B-B4B1-7D87F3DC5C0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47719680"/>
        <c:axId val="147721600"/>
      </c:lineChart>
      <c:catAx>
        <c:axId val="14771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1-Least</a:t>
                </a:r>
                <a:r>
                  <a:rPr lang="en-SG" baseline="0"/>
                  <a:t> Interested 10-Most Interested</a:t>
                </a:r>
                <a:endParaRPr lang="en-SG"/>
              </a:p>
            </c:rich>
          </c:tx>
          <c:layout>
            <c:manualLayout>
              <c:xMode val="edge"/>
              <c:yMode val="edge"/>
              <c:x val="0.29917736748501356"/>
              <c:y val="0.89634908973036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21600"/>
        <c:crossesAt val="0"/>
        <c:auto val="1"/>
        <c:lblAlgn val="ctr"/>
        <c:lblOffset val="100"/>
        <c:noMultiLvlLbl val="0"/>
      </c:catAx>
      <c:valAx>
        <c:axId val="147721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Percentage of 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57150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4541-55F0-4F2A-B6C9-73CF0E077D8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219F-5A77-4830-9EFB-4A1846FC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https://ec.europa.eu/eurostat/statistics-explained/pdfscache/1132.pdf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https://www.cleanenergywire.org/news/number-rail-passengers-germany-drops-40-percent-march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5219F-5A77-4830-9EFB-4A1846FC61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85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9BE6-DAC3-4921-9BE0-030A4BDA7E1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499C-8A30-49CE-8060-D2AF77C7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m-tech.de/v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7315200" cy="1825096"/>
          </a:xfrm>
        </p:spPr>
        <p:txBody>
          <a:bodyPr>
            <a:normAutofit/>
          </a:bodyPr>
          <a:lstStyle/>
          <a:p>
            <a:pPr algn="ctr"/>
            <a:r>
              <a:rPr lang="de-DE" sz="6600" dirty="0">
                <a:solidFill>
                  <a:schemeClr val="accent5">
                    <a:lumMod val="50000"/>
                  </a:schemeClr>
                </a:solidFill>
              </a:rPr>
              <a:t>ADM-TECH</a:t>
            </a:r>
            <a:endParaRPr lang="en-US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172" y="4684408"/>
            <a:ext cx="7315200" cy="685800"/>
          </a:xfrm>
        </p:spPr>
        <p:txBody>
          <a:bodyPr>
            <a:normAutofit lnSpcReduction="10000"/>
          </a:bodyPr>
          <a:lstStyle/>
          <a:p>
            <a:pPr algn="ctr"/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See the world through SMART Windows with a touch of a screen…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ADM Tech">
            <a:extLst>
              <a:ext uri="{FF2B5EF4-FFF2-40B4-BE49-F238E27FC236}">
                <a16:creationId xmlns:a16="http://schemas.microsoft.com/office/drawing/2014/main" id="{02AC240F-1F40-4C0F-BF66-5A4B853D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373432"/>
            <a:ext cx="2055567" cy="20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470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901" y="511618"/>
            <a:ext cx="5521452" cy="1293028"/>
          </a:xfrm>
        </p:spPr>
        <p:txBody>
          <a:bodyPr/>
          <a:lstStyle/>
          <a:p>
            <a:pPr algn="ctr"/>
            <a:r>
              <a:rPr lang="de-DE" b="1" u="sng" dirty="0" err="1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Product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26" y="2599811"/>
            <a:ext cx="6019800" cy="30992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1846FD-6C2A-4FBA-A0A4-D7A235E3F5F1}"/>
              </a:ext>
            </a:extLst>
          </p:cNvPr>
          <p:cNvSpPr/>
          <p:nvPr/>
        </p:nvSpPr>
        <p:spPr>
          <a:xfrm>
            <a:off x="3358079" y="1676400"/>
            <a:ext cx="2673096" cy="40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CCB09B7-E3EA-4CB2-B50C-8BD3FB9C4306}"/>
              </a:ext>
            </a:extLst>
          </p:cNvPr>
          <p:cNvSpPr/>
          <p:nvPr/>
        </p:nvSpPr>
        <p:spPr>
          <a:xfrm>
            <a:off x="4529980" y="2081543"/>
            <a:ext cx="329293" cy="518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2" descr="ADM Tech">
            <a:extLst>
              <a:ext uri="{FF2B5EF4-FFF2-40B4-BE49-F238E27FC236}">
                <a16:creationId xmlns:a16="http://schemas.microsoft.com/office/drawing/2014/main" id="{A79C6117-6FAE-487E-A6A1-3F2137A1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39" y="5788479"/>
            <a:ext cx="117637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1629"/>
            <a:ext cx="5867400" cy="1293028"/>
          </a:xfrm>
        </p:spPr>
        <p:txBody>
          <a:bodyPr/>
          <a:lstStyle/>
          <a:p>
            <a:pPr algn="ctr"/>
            <a:r>
              <a:rPr lang="de-DE" b="1" u="sng" dirty="0" err="1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Product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96048"/>
            <a:ext cx="4876800" cy="30364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A1E42A-0831-41A7-B3E0-C65E16F0AC58}"/>
              </a:ext>
            </a:extLst>
          </p:cNvPr>
          <p:cNvSpPr/>
          <p:nvPr/>
        </p:nvSpPr>
        <p:spPr>
          <a:xfrm>
            <a:off x="3124200" y="1676400"/>
            <a:ext cx="32766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Find Weather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1EFEBC-B061-4BDC-A7B4-8F73BDDE41B6}"/>
              </a:ext>
            </a:extLst>
          </p:cNvPr>
          <p:cNvSpPr/>
          <p:nvPr/>
        </p:nvSpPr>
        <p:spPr>
          <a:xfrm>
            <a:off x="4572000" y="2057400"/>
            <a:ext cx="329293" cy="58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ADM Tech">
            <a:extLst>
              <a:ext uri="{FF2B5EF4-FFF2-40B4-BE49-F238E27FC236}">
                <a16:creationId xmlns:a16="http://schemas.microsoft.com/office/drawing/2014/main" id="{22A92EC2-7B1B-4487-895B-5EB801E5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872816"/>
            <a:ext cx="1100173" cy="9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838200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de-DE" sz="6000" b="1" u="sng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Demo</a:t>
            </a:r>
            <a:endParaRPr lang="en-US" sz="6000" b="1" u="sng" dirty="0"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69080"/>
            <a:ext cx="7955280" cy="170688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https://www.adm-tech.de/v3/</a:t>
            </a:r>
            <a:endParaRPr lang="de-DE" sz="1600" dirty="0"/>
          </a:p>
          <a:p>
            <a:pPr marL="0" indent="0" algn="ctr">
              <a:buNone/>
            </a:pPr>
            <a:endParaRPr lang="de-DE" sz="1600" b="1" dirty="0"/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73B4695-FA5B-4348-858E-4611D03A0058}"/>
              </a:ext>
            </a:extLst>
          </p:cNvPr>
          <p:cNvSpPr/>
          <p:nvPr/>
        </p:nvSpPr>
        <p:spPr>
          <a:xfrm>
            <a:off x="4076700" y="2362200"/>
            <a:ext cx="990600" cy="170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ADM Tech">
            <a:extLst>
              <a:ext uri="{FF2B5EF4-FFF2-40B4-BE49-F238E27FC236}">
                <a16:creationId xmlns:a16="http://schemas.microsoft.com/office/drawing/2014/main" id="{7DBAB567-310A-4DF6-8900-FD94CF3E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3" y="5451652"/>
            <a:ext cx="1308653" cy="11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868875"/>
            <a:ext cx="6377940" cy="1293028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Market Validation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476C9009-85CD-4E3C-AF95-72C84D79DC4A}"/>
              </a:ext>
            </a:extLst>
          </p:cNvPr>
          <p:cNvSpPr/>
          <p:nvPr/>
        </p:nvSpPr>
        <p:spPr>
          <a:xfrm>
            <a:off x="1066800" y="2286000"/>
            <a:ext cx="3352800" cy="2910840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8 BILLION Passengers…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travelled on national railway networks in the EU in 2018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A69694DA-397C-48BF-A8F2-6B4DBA57AE3B}"/>
              </a:ext>
            </a:extLst>
          </p:cNvPr>
          <p:cNvSpPr/>
          <p:nvPr/>
        </p:nvSpPr>
        <p:spPr>
          <a:xfrm flipH="1">
            <a:off x="4876800" y="2286000"/>
            <a:ext cx="3352800" cy="2910840"/>
          </a:xfrm>
          <a:prstGeom prst="verticalScroll">
            <a:avLst>
              <a:gd name="adj" fmla="val 110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2.8 BILLION Passengers…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travelled on national level in Germany 2018</a:t>
            </a:r>
          </a:p>
        </p:txBody>
      </p:sp>
      <p:pic>
        <p:nvPicPr>
          <p:cNvPr id="8" name="Picture 2" descr="ADM Tech">
            <a:extLst>
              <a:ext uri="{FF2B5EF4-FFF2-40B4-BE49-F238E27FC236}">
                <a16:creationId xmlns:a16="http://schemas.microsoft.com/office/drawing/2014/main" id="{0DFF17A8-0C7D-45F7-BD62-E35A1EE4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73" y="5486400"/>
            <a:ext cx="1308653" cy="11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377940" cy="1293028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Marketing STrategies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975665C-A655-4E94-A656-2B44AFC0937B}"/>
              </a:ext>
            </a:extLst>
          </p:cNvPr>
          <p:cNvSpPr/>
          <p:nvPr/>
        </p:nvSpPr>
        <p:spPr>
          <a:xfrm>
            <a:off x="525236" y="2035978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Advertisements on Public Transport 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0077022-5D4B-4162-AE84-7765F01869C0}"/>
              </a:ext>
            </a:extLst>
          </p:cNvPr>
          <p:cNvSpPr/>
          <p:nvPr/>
        </p:nvSpPr>
        <p:spPr>
          <a:xfrm>
            <a:off x="3510099" y="2209800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Tourism Board Advertisements (Physical/Online)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370ACFD-1238-4334-868F-46A73449BFC6}"/>
              </a:ext>
            </a:extLst>
          </p:cNvPr>
          <p:cNvSpPr/>
          <p:nvPr/>
        </p:nvSpPr>
        <p:spPr>
          <a:xfrm>
            <a:off x="533400" y="4343400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Newspaper/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Online Articles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D89938AB-9D0B-449B-83D2-BDCD6353FE4F}"/>
              </a:ext>
            </a:extLst>
          </p:cNvPr>
          <p:cNvSpPr/>
          <p:nvPr/>
        </p:nvSpPr>
        <p:spPr>
          <a:xfrm>
            <a:off x="3542756" y="4217516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Word of Mouth From Users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7485627-9D32-4B43-91C4-60E326E7AF8A}"/>
              </a:ext>
            </a:extLst>
          </p:cNvPr>
          <p:cNvSpPr/>
          <p:nvPr/>
        </p:nvSpPr>
        <p:spPr>
          <a:xfrm>
            <a:off x="6477000" y="2035978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Website/Social Media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2761AAD-DEED-4F3D-A122-EA66FA404240}"/>
              </a:ext>
            </a:extLst>
          </p:cNvPr>
          <p:cNvSpPr/>
          <p:nvPr/>
        </p:nvSpPr>
        <p:spPr>
          <a:xfrm>
            <a:off x="6477000" y="4343400"/>
            <a:ext cx="2133600" cy="160257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✰</a:t>
            </a:r>
            <a:r>
              <a:rPr lang="en-SG" dirty="0">
                <a:solidFill>
                  <a:schemeClr val="tx1"/>
                </a:solidFill>
              </a:rPr>
              <a:t>Roadshows by The ADM Tech to introduce and promote the service </a:t>
            </a:r>
          </a:p>
        </p:txBody>
      </p:sp>
      <p:pic>
        <p:nvPicPr>
          <p:cNvPr id="10" name="Picture 2" descr="ADM Tech">
            <a:extLst>
              <a:ext uri="{FF2B5EF4-FFF2-40B4-BE49-F238E27FC236}">
                <a16:creationId xmlns:a16="http://schemas.microsoft.com/office/drawing/2014/main" id="{F4F53484-D43F-4CE2-874D-663F57556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13" y="5929404"/>
            <a:ext cx="1023973" cy="9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2709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838200"/>
            <a:ext cx="6797040" cy="1293028"/>
          </a:xfrm>
        </p:spPr>
        <p:txBody>
          <a:bodyPr/>
          <a:lstStyle/>
          <a:p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Competitive Advantage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0B3E743B-4994-47E1-8AE5-9F9D1806AD49}"/>
              </a:ext>
            </a:extLst>
          </p:cNvPr>
          <p:cNvSpPr/>
          <p:nvPr/>
        </p:nvSpPr>
        <p:spPr>
          <a:xfrm>
            <a:off x="586196" y="2131228"/>
            <a:ext cx="2409553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NEWNESS</a:t>
            </a: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ECC28DC3-6EF5-497D-AA12-2FD4A486FFD2}"/>
              </a:ext>
            </a:extLst>
          </p:cNvPr>
          <p:cNvSpPr/>
          <p:nvPr/>
        </p:nvSpPr>
        <p:spPr>
          <a:xfrm>
            <a:off x="6148253" y="2131228"/>
            <a:ext cx="2409554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ABB2880D-3E87-482D-8A63-31AFDDD825EF}"/>
              </a:ext>
            </a:extLst>
          </p:cNvPr>
          <p:cNvSpPr/>
          <p:nvPr/>
        </p:nvSpPr>
        <p:spPr>
          <a:xfrm>
            <a:off x="3371306" y="4114800"/>
            <a:ext cx="2409554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7E8E962F-8319-4D54-911F-8F825D6C9E90}"/>
              </a:ext>
            </a:extLst>
          </p:cNvPr>
          <p:cNvSpPr/>
          <p:nvPr/>
        </p:nvSpPr>
        <p:spPr>
          <a:xfrm>
            <a:off x="3363141" y="2123064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C8B3299F-95BB-4871-B3B1-0E0AEABE3E34}"/>
              </a:ext>
            </a:extLst>
          </p:cNvPr>
          <p:cNvSpPr/>
          <p:nvPr/>
        </p:nvSpPr>
        <p:spPr>
          <a:xfrm>
            <a:off x="594360" y="4114800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5A38DA05-73C0-4FC8-BC11-09CDC3F77EAA}"/>
              </a:ext>
            </a:extLst>
          </p:cNvPr>
          <p:cNvSpPr/>
          <p:nvPr/>
        </p:nvSpPr>
        <p:spPr>
          <a:xfrm>
            <a:off x="6161860" y="4114800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CONVENIENCE</a:t>
            </a:r>
          </a:p>
        </p:txBody>
      </p:sp>
      <p:pic>
        <p:nvPicPr>
          <p:cNvPr id="18" name="Picture 2" descr="ADM Tech">
            <a:extLst>
              <a:ext uri="{FF2B5EF4-FFF2-40B4-BE49-F238E27FC236}">
                <a16:creationId xmlns:a16="http://schemas.microsoft.com/office/drawing/2014/main" id="{8473ECFF-86D8-482C-87E3-3245CB24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13" y="5929404"/>
            <a:ext cx="1023973" cy="9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9269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76988"/>
            <a:ext cx="6377940" cy="1293028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Model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70016"/>
            <a:ext cx="7955280" cy="4069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Avg $5 </a:t>
            </a:r>
            <a:r>
              <a:rPr lang="en-SG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increase 10% = $5.5</a:t>
            </a:r>
          </a:p>
          <a:p>
            <a:pPr marL="0" indent="0" algn="ctr">
              <a:buNone/>
            </a:pPr>
            <a:r>
              <a:rPr lang="de-DE" sz="2000" dirty="0"/>
              <a:t>$0.5 commision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20% = $0.1</a:t>
            </a:r>
          </a:p>
          <a:p>
            <a:pPr marL="0" indent="0" algn="ctr">
              <a:buNone/>
            </a:pPr>
            <a:r>
              <a:rPr lang="de-DE" sz="2000" dirty="0"/>
              <a:t>32M/2 x $0.10 = $9,600,000</a:t>
            </a:r>
          </a:p>
          <a:p>
            <a:pPr marL="0" indent="0" algn="ctr">
              <a:buNone/>
            </a:pPr>
            <a:r>
              <a:rPr lang="de-DE" sz="2000" dirty="0"/>
              <a:t>$1,600,000 x 10% = $160,000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59" y="4495800"/>
            <a:ext cx="2000931" cy="1892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32M Passenger</a:t>
            </a:r>
            <a:r>
              <a:rPr lang="de-DE" dirty="0">
                <a:solidFill>
                  <a:schemeClr val="tx1"/>
                </a:solidFill>
              </a:rPr>
              <a:t>s Daily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595291" y="4953000"/>
            <a:ext cx="1367109" cy="505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42194" y="3968722"/>
            <a:ext cx="1483179" cy="12712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$0.10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32894" y="3581400"/>
            <a:ext cx="1716745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$160,000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cxnSpLocks/>
            <a:endCxn id="11" idx="1"/>
          </p:cNvCxnSpPr>
          <p:nvPr/>
        </p:nvCxnSpPr>
        <p:spPr>
          <a:xfrm flipV="1">
            <a:off x="5445579" y="4038600"/>
            <a:ext cx="1387315" cy="565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ADM Tech">
            <a:extLst>
              <a:ext uri="{FF2B5EF4-FFF2-40B4-BE49-F238E27FC236}">
                <a16:creationId xmlns:a16="http://schemas.microsoft.com/office/drawing/2014/main" id="{FB73FC5B-4622-4B04-8BF3-C7DD27D3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15000"/>
            <a:ext cx="1243235" cy="10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8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A40379-2F86-49C2-805A-498F6A70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371600"/>
            <a:ext cx="8077200" cy="3507572"/>
          </a:xfrm>
          <a:prstGeom prst="rect">
            <a:avLst/>
          </a:prstGeom>
        </p:spPr>
      </p:pic>
      <p:pic>
        <p:nvPicPr>
          <p:cNvPr id="8" name="Picture 2" descr="ADM Tech">
            <a:extLst>
              <a:ext uri="{FF2B5EF4-FFF2-40B4-BE49-F238E27FC236}">
                <a16:creationId xmlns:a16="http://schemas.microsoft.com/office/drawing/2014/main" id="{8B55CCCD-E3B4-4383-A739-4D45CBE2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85" y="5181600"/>
            <a:ext cx="1592627" cy="13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89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838200"/>
            <a:ext cx="6797040" cy="1293028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PITCH OUTLINE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0B3E743B-4994-47E1-8AE5-9F9D1806AD49}"/>
              </a:ext>
            </a:extLst>
          </p:cNvPr>
          <p:cNvSpPr/>
          <p:nvPr/>
        </p:nvSpPr>
        <p:spPr>
          <a:xfrm>
            <a:off x="586196" y="2131228"/>
            <a:ext cx="2409553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ADM-TECH TEAM</a:t>
            </a: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ECC28DC3-6EF5-497D-AA12-2FD4A486FFD2}"/>
              </a:ext>
            </a:extLst>
          </p:cNvPr>
          <p:cNvSpPr/>
          <p:nvPr/>
        </p:nvSpPr>
        <p:spPr>
          <a:xfrm>
            <a:off x="6148253" y="2131228"/>
            <a:ext cx="2409554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ABB2880D-3E87-482D-8A63-31AFDDD825EF}"/>
              </a:ext>
            </a:extLst>
          </p:cNvPr>
          <p:cNvSpPr/>
          <p:nvPr/>
        </p:nvSpPr>
        <p:spPr>
          <a:xfrm>
            <a:off x="3371306" y="4114800"/>
            <a:ext cx="2409554" cy="16764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Q &amp;A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7E8E962F-8319-4D54-911F-8F825D6C9E90}"/>
              </a:ext>
            </a:extLst>
          </p:cNvPr>
          <p:cNvSpPr/>
          <p:nvPr/>
        </p:nvSpPr>
        <p:spPr>
          <a:xfrm>
            <a:off x="3363141" y="2123064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INTRUDUCTION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C8B3299F-95BB-4871-B3B1-0E0AEABE3E34}"/>
              </a:ext>
            </a:extLst>
          </p:cNvPr>
          <p:cNvSpPr/>
          <p:nvPr/>
        </p:nvSpPr>
        <p:spPr>
          <a:xfrm>
            <a:off x="594360" y="4114800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MARKITING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5A38DA05-73C0-4FC8-BC11-09CDC3F77EAA}"/>
              </a:ext>
            </a:extLst>
          </p:cNvPr>
          <p:cNvSpPr/>
          <p:nvPr/>
        </p:nvSpPr>
        <p:spPr>
          <a:xfrm>
            <a:off x="6161860" y="4114800"/>
            <a:ext cx="2409553" cy="1676400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END OF SESSION</a:t>
            </a:r>
          </a:p>
        </p:txBody>
      </p:sp>
      <p:pic>
        <p:nvPicPr>
          <p:cNvPr id="18" name="Picture 2" descr="ADM Tech">
            <a:extLst>
              <a:ext uri="{FF2B5EF4-FFF2-40B4-BE49-F238E27FC236}">
                <a16:creationId xmlns:a16="http://schemas.microsoft.com/office/drawing/2014/main" id="{8473ECFF-86D8-482C-87E3-3245CB24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13" y="5929404"/>
            <a:ext cx="1023973" cy="9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0234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826"/>
            <a:ext cx="7772400" cy="1600199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ADM-TECH TEAM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2" descr="ADM Tech">
            <a:extLst>
              <a:ext uri="{FF2B5EF4-FFF2-40B4-BE49-F238E27FC236}">
                <a16:creationId xmlns:a16="http://schemas.microsoft.com/office/drawing/2014/main" id="{7F082C96-F9F3-4A0D-8B96-8702DE22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90" y="5281405"/>
            <a:ext cx="1793420" cy="15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i Ahmad">
            <a:extLst>
              <a:ext uri="{FF2B5EF4-FFF2-40B4-BE49-F238E27FC236}">
                <a16:creationId xmlns:a16="http://schemas.microsoft.com/office/drawing/2014/main" id="{D3C86E35-21CB-4387-8571-B4BADA2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4807"/>
            <a:ext cx="2209800" cy="2276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CAC716-BA08-4CC9-9D43-5D2262FA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48676"/>
              </p:ext>
            </p:extLst>
          </p:nvPr>
        </p:nvGraphicFramePr>
        <p:xfrm>
          <a:off x="743894" y="4558394"/>
          <a:ext cx="2093611" cy="640080"/>
        </p:xfrm>
        <a:graphic>
          <a:graphicData uri="http://schemas.openxmlformats.org/drawingml/2006/table">
            <a:tbl>
              <a:tblPr/>
              <a:tblGrid>
                <a:gridCol w="2093611">
                  <a:extLst>
                    <a:ext uri="{9D8B030D-6E8A-4147-A177-3AD203B41FA5}">
                      <a16:colId xmlns:a16="http://schemas.microsoft.com/office/drawing/2014/main" val="1598947246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Ali Ahmad </a:t>
                      </a:r>
                      <a:r>
                        <a:rPr lang="en-SG" b="1" i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Wali</a:t>
                      </a:r>
                      <a:r>
                        <a:rPr lang="en-SG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Zada (CEO)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16262"/>
                  </a:ext>
                </a:extLst>
              </a:tr>
            </a:tbl>
          </a:graphicData>
        </a:graphic>
      </p:graphicFrame>
      <p:pic>
        <p:nvPicPr>
          <p:cNvPr id="2052" name="Picture 4" descr="Hadi">
            <a:extLst>
              <a:ext uri="{FF2B5EF4-FFF2-40B4-BE49-F238E27FC236}">
                <a16:creationId xmlns:a16="http://schemas.microsoft.com/office/drawing/2014/main" id="{91EB8478-0E0A-4F4C-B434-9F02CE513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04806"/>
            <a:ext cx="2209800" cy="22768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7AF31B-5BEE-428E-B8E2-58DCF9644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27106"/>
              </p:ext>
            </p:extLst>
          </p:nvPr>
        </p:nvGraphicFramePr>
        <p:xfrm>
          <a:off x="3563294" y="4558394"/>
          <a:ext cx="2093611" cy="640080"/>
        </p:xfrm>
        <a:graphic>
          <a:graphicData uri="http://schemas.openxmlformats.org/drawingml/2006/table">
            <a:tbl>
              <a:tblPr/>
              <a:tblGrid>
                <a:gridCol w="2093611">
                  <a:extLst>
                    <a:ext uri="{9D8B030D-6E8A-4147-A177-3AD203B41FA5}">
                      <a16:colId xmlns:a16="http://schemas.microsoft.com/office/drawing/2014/main" val="1598947246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Mohammadhadi</a:t>
                      </a:r>
                      <a:r>
                        <a:rPr lang="en-SG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SG" b="1" i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Mobasseri</a:t>
                      </a:r>
                      <a:r>
                        <a:rPr lang="en-SG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(CTO)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16262"/>
                  </a:ext>
                </a:extLst>
              </a:tr>
            </a:tbl>
          </a:graphicData>
        </a:graphic>
      </p:graphicFrame>
      <p:pic>
        <p:nvPicPr>
          <p:cNvPr id="2054" name="Picture 6" descr="Demas">
            <a:extLst>
              <a:ext uri="{FF2B5EF4-FFF2-40B4-BE49-F238E27FC236}">
                <a16:creationId xmlns:a16="http://schemas.microsoft.com/office/drawing/2014/main" id="{A852EAC3-2705-4EC7-AD54-3420AED0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10" y="2104806"/>
            <a:ext cx="2276891" cy="22768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4B9CAA-A295-4E50-A024-FF4B997FF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0246"/>
              </p:ext>
            </p:extLst>
          </p:nvPr>
        </p:nvGraphicFramePr>
        <p:xfrm>
          <a:off x="6224964" y="4569279"/>
          <a:ext cx="2490051" cy="640080"/>
        </p:xfrm>
        <a:graphic>
          <a:graphicData uri="http://schemas.openxmlformats.org/drawingml/2006/table">
            <a:tbl>
              <a:tblPr/>
              <a:tblGrid>
                <a:gridCol w="2490051">
                  <a:extLst>
                    <a:ext uri="{9D8B030D-6E8A-4147-A177-3AD203B41FA5}">
                      <a16:colId xmlns:a16="http://schemas.microsoft.com/office/drawing/2014/main" val="1598947246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Demas Ebhodaghe (CFO)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1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605246"/>
            <a:ext cx="6694170" cy="1293028"/>
          </a:xfrm>
        </p:spPr>
        <p:txBody>
          <a:bodyPr>
            <a:normAutofit/>
          </a:bodyPr>
          <a:lstStyle/>
          <a:p>
            <a:pPr algn="ctr"/>
            <a:r>
              <a:rPr lang="de-DE" sz="48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PROBLEMS</a:t>
            </a:r>
            <a:endParaRPr lang="en-US" sz="4800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2B874-94A7-4464-A241-3BD1EA4DF6C8}"/>
              </a:ext>
            </a:extLst>
          </p:cNvPr>
          <p:cNvSpPr/>
          <p:nvPr/>
        </p:nvSpPr>
        <p:spPr>
          <a:xfrm>
            <a:off x="595994" y="1859455"/>
            <a:ext cx="2286000" cy="1066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711EC5-DA3F-4B20-9BD8-280F86630622}"/>
              </a:ext>
            </a:extLst>
          </p:cNvPr>
          <p:cNvSpPr/>
          <p:nvPr/>
        </p:nvSpPr>
        <p:spPr>
          <a:xfrm>
            <a:off x="3276600" y="1862818"/>
            <a:ext cx="2286000" cy="102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04F59-04D7-4368-994B-DED83B8B3823}"/>
              </a:ext>
            </a:extLst>
          </p:cNvPr>
          <p:cNvSpPr/>
          <p:nvPr/>
        </p:nvSpPr>
        <p:spPr>
          <a:xfrm>
            <a:off x="5957206" y="1859454"/>
            <a:ext cx="2286000" cy="102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139E296-3AC2-4E6A-8644-7FC9FB83290B}"/>
              </a:ext>
            </a:extLst>
          </p:cNvPr>
          <p:cNvSpPr/>
          <p:nvPr/>
        </p:nvSpPr>
        <p:spPr>
          <a:xfrm>
            <a:off x="1676400" y="2926255"/>
            <a:ext cx="152400" cy="580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A4CD832-EFBF-46B0-9BB6-46DF070AB412}"/>
              </a:ext>
            </a:extLst>
          </p:cNvPr>
          <p:cNvSpPr/>
          <p:nvPr/>
        </p:nvSpPr>
        <p:spPr>
          <a:xfrm>
            <a:off x="4419600" y="2909566"/>
            <a:ext cx="152400" cy="580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5C750F5-5875-4772-9EEC-A3A545E8D289}"/>
              </a:ext>
            </a:extLst>
          </p:cNvPr>
          <p:cNvSpPr/>
          <p:nvPr/>
        </p:nvSpPr>
        <p:spPr>
          <a:xfrm>
            <a:off x="7100206" y="2884072"/>
            <a:ext cx="152400" cy="605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F3147-B973-4C29-AA8B-0DBE21A85092}"/>
              </a:ext>
            </a:extLst>
          </p:cNvPr>
          <p:cNvSpPr/>
          <p:nvPr/>
        </p:nvSpPr>
        <p:spPr>
          <a:xfrm>
            <a:off x="609600" y="3506637"/>
            <a:ext cx="2286000" cy="1774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Travelling without proper guide is frustrating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7A758-811B-4457-B14E-2CA7153CC598}"/>
              </a:ext>
            </a:extLst>
          </p:cNvPr>
          <p:cNvSpPr/>
          <p:nvPr/>
        </p:nvSpPr>
        <p:spPr>
          <a:xfrm>
            <a:off x="3276600" y="3506638"/>
            <a:ext cx="2286000" cy="1774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hidden places can be exhausting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56110-FC2C-4A77-92F6-DF2F8BE35EE4}"/>
              </a:ext>
            </a:extLst>
          </p:cNvPr>
          <p:cNvSpPr/>
          <p:nvPr/>
        </p:nvSpPr>
        <p:spPr>
          <a:xfrm>
            <a:off x="5957206" y="3506638"/>
            <a:ext cx="2286000" cy="1774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Discovering information in a short time may not be possible </a:t>
            </a:r>
          </a:p>
        </p:txBody>
      </p:sp>
      <p:pic>
        <p:nvPicPr>
          <p:cNvPr id="15" name="Picture 2" descr="ADM Tech">
            <a:extLst>
              <a:ext uri="{FF2B5EF4-FFF2-40B4-BE49-F238E27FC236}">
                <a16:creationId xmlns:a16="http://schemas.microsoft.com/office/drawing/2014/main" id="{CA14DBA2-F8BC-46B9-B4A2-38B2A859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37" y="5486400"/>
            <a:ext cx="1555326" cy="13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1635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685800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de-DE" sz="4800" b="1" u="sng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SOLUTION</a:t>
            </a:r>
            <a:endParaRPr lang="en-US" sz="4800" b="1" u="sng" dirty="0"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78828"/>
            <a:ext cx="7955280" cy="4284812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web platform where users plan their travel journey and enhance their travel experiences...</a:t>
            </a:r>
          </a:p>
          <a:p>
            <a:pPr marL="0" indent="0">
              <a:buNone/>
            </a:pP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A55A3B6-300E-42DE-81D8-8859624C0585}"/>
              </a:ext>
            </a:extLst>
          </p:cNvPr>
          <p:cNvSpPr/>
          <p:nvPr/>
        </p:nvSpPr>
        <p:spPr>
          <a:xfrm>
            <a:off x="937260" y="2971800"/>
            <a:ext cx="2209800" cy="26670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✓</a:t>
            </a:r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</a:rPr>
              <a:t>Maximise</a:t>
            </a: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</a:rPr>
              <a:t> Leisure Time </a:t>
            </a:r>
            <a:endParaRPr kumimoji="0" lang="en-SG" sz="2800" b="1" i="0" u="none" strike="noStrike" kern="1200" cap="none" spc="0" normalizeH="0" baseline="0" noProof="0" dirty="0">
              <a:ln>
                <a:noFill/>
              </a:ln>
              <a:solidFill>
                <a:srgbClr val="50CFB4">
                  <a:lumMod val="50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AE03ECD-5316-46E7-B309-3118B075EFFA}"/>
              </a:ext>
            </a:extLst>
          </p:cNvPr>
          <p:cNvSpPr/>
          <p:nvPr/>
        </p:nvSpPr>
        <p:spPr>
          <a:xfrm>
            <a:off x="3489960" y="2971800"/>
            <a:ext cx="2209800" cy="26670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✓</a:t>
            </a:r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</a:rPr>
              <a:t>Reduce Travel Time</a:t>
            </a:r>
            <a:endParaRPr kumimoji="0" lang="en-SG" sz="2800" b="1" i="0" u="none" strike="noStrike" kern="1200" cap="none" spc="0" normalizeH="0" baseline="0" noProof="0" dirty="0">
              <a:ln>
                <a:noFill/>
              </a:ln>
              <a:solidFill>
                <a:srgbClr val="50CFB4">
                  <a:lumMod val="50000"/>
                </a:srgb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47D52CF1-41B2-4180-BE33-F4571068B84E}"/>
              </a:ext>
            </a:extLst>
          </p:cNvPr>
          <p:cNvSpPr/>
          <p:nvPr/>
        </p:nvSpPr>
        <p:spPr>
          <a:xfrm>
            <a:off x="6019800" y="2971800"/>
            <a:ext cx="2209800" cy="26670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✓</a:t>
            </a:r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</a:rPr>
              <a:t>Explore</a:t>
            </a:r>
          </a:p>
          <a:p>
            <a:pPr algn="ctr"/>
            <a:r>
              <a:rPr lang="en-SG" sz="2800" b="1" dirty="0">
                <a:solidFill>
                  <a:schemeClr val="accent5">
                    <a:lumMod val="50000"/>
                  </a:schemeClr>
                </a:solidFill>
                <a:ea typeface="MS Gothic" panose="020B0609070205080204" pitchFamily="49" charset="-128"/>
              </a:rPr>
              <a:t>New Places</a:t>
            </a:r>
            <a:endParaRPr kumimoji="0" lang="en-SG" sz="2800" b="1" i="0" u="none" strike="noStrike" kern="1200" cap="none" spc="0" normalizeH="0" baseline="0" noProof="0" dirty="0">
              <a:ln>
                <a:noFill/>
              </a:ln>
              <a:solidFill>
                <a:srgbClr val="50CFB4">
                  <a:lumMod val="50000"/>
                </a:srgbClr>
              </a:solidFill>
              <a:effectLst/>
              <a:uLnTx/>
              <a:uFillTx/>
              <a:ea typeface="MS Gothic" panose="020B0609070205080204" pitchFamily="49" charset="-128"/>
              <a:cs typeface="+mn-cs"/>
            </a:endParaRPr>
          </a:p>
          <a:p>
            <a:pPr algn="ctr"/>
            <a:endParaRPr lang="en-SG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2" descr="ADM Tech">
            <a:extLst>
              <a:ext uri="{FF2B5EF4-FFF2-40B4-BE49-F238E27FC236}">
                <a16:creationId xmlns:a16="http://schemas.microsoft.com/office/drawing/2014/main" id="{613E8CAF-E541-4582-9D99-ED7CD79D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704241"/>
            <a:ext cx="1359558" cy="11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17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660" y="566252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de-DE" sz="4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Problem Validation</a:t>
            </a:r>
            <a:endParaRPr lang="en-US" sz="4400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0351898"/>
              </p:ext>
            </p:extLst>
          </p:nvPr>
        </p:nvGraphicFramePr>
        <p:xfrm>
          <a:off x="1219200" y="1859280"/>
          <a:ext cx="6618061" cy="362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ADM Tech">
            <a:extLst>
              <a:ext uri="{FF2B5EF4-FFF2-40B4-BE49-F238E27FC236}">
                <a16:creationId xmlns:a16="http://schemas.microsoft.com/office/drawing/2014/main" id="{96C1C6B5-833F-49C0-8B8B-B977D847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21" y="5606619"/>
            <a:ext cx="1359558" cy="11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9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48617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de-DE" sz="4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Problem Validation</a:t>
            </a:r>
            <a:endParaRPr lang="en-US" sz="4400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1904999"/>
            <a:ext cx="7955280" cy="346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ADM Tech">
            <a:extLst>
              <a:ext uri="{FF2B5EF4-FFF2-40B4-BE49-F238E27FC236}">
                <a16:creationId xmlns:a16="http://schemas.microsoft.com/office/drawing/2014/main" id="{9CC46E96-8584-4F79-AE9C-C8405664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68" y="5368960"/>
            <a:ext cx="152646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20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630" y="838200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de-DE" sz="4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Problem Validation</a:t>
            </a:r>
            <a:endParaRPr lang="en-US" sz="4400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99760280"/>
              </p:ext>
            </p:extLst>
          </p:nvPr>
        </p:nvGraphicFramePr>
        <p:xfrm>
          <a:off x="1611630" y="2053722"/>
          <a:ext cx="6377939" cy="335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ADM Tech">
            <a:extLst>
              <a:ext uri="{FF2B5EF4-FFF2-40B4-BE49-F238E27FC236}">
                <a16:creationId xmlns:a16="http://schemas.microsoft.com/office/drawing/2014/main" id="{C190AD61-FC5F-4931-B2F7-4B740245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3" y="5562600"/>
            <a:ext cx="1308653" cy="11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6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167" y="451233"/>
            <a:ext cx="5521452" cy="1293028"/>
          </a:xfrm>
        </p:spPr>
        <p:txBody>
          <a:bodyPr/>
          <a:lstStyle/>
          <a:p>
            <a:pPr algn="ctr"/>
            <a:r>
              <a:rPr lang="de-DE" b="1" u="sng" dirty="0" err="1">
                <a:solidFill>
                  <a:schemeClr val="accent5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Product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5638800" cy="298094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2EC58-5F84-4267-A5C6-2F672B6D87C5}"/>
              </a:ext>
            </a:extLst>
          </p:cNvPr>
          <p:cNvSpPr/>
          <p:nvPr/>
        </p:nvSpPr>
        <p:spPr>
          <a:xfrm>
            <a:off x="3048000" y="1733550"/>
            <a:ext cx="32766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POI Based On Map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8E7503F-B7DF-4AF0-8C63-C37653A274DC}"/>
              </a:ext>
            </a:extLst>
          </p:cNvPr>
          <p:cNvSpPr/>
          <p:nvPr/>
        </p:nvSpPr>
        <p:spPr>
          <a:xfrm>
            <a:off x="4572000" y="2125436"/>
            <a:ext cx="329293" cy="518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2" descr="ADM Tech">
            <a:extLst>
              <a:ext uri="{FF2B5EF4-FFF2-40B4-BE49-F238E27FC236}">
                <a16:creationId xmlns:a16="http://schemas.microsoft.com/office/drawing/2014/main" id="{736EC754-FCF0-4E67-9E37-6DE893BB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66" y="5671241"/>
            <a:ext cx="1308653" cy="11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312</Words>
  <Application>Microsoft Office PowerPoint</Application>
  <PresentationFormat>On-screen Show (4:3)</PresentationFormat>
  <Paragraphs>94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Gothic</vt:lpstr>
      <vt:lpstr>Agency FB</vt:lpstr>
      <vt:lpstr>Arial</vt:lpstr>
      <vt:lpstr>Calibri</vt:lpstr>
      <vt:lpstr>Century Gothic</vt:lpstr>
      <vt:lpstr>Vapor Trail</vt:lpstr>
      <vt:lpstr>ADM-TECH</vt:lpstr>
      <vt:lpstr>PITCH OUTLINE</vt:lpstr>
      <vt:lpstr>ADM-TECH TEAM</vt:lpstr>
      <vt:lpstr>PROBLEMS</vt:lpstr>
      <vt:lpstr>SOLUTION</vt:lpstr>
      <vt:lpstr>Problem Validation</vt:lpstr>
      <vt:lpstr>Problem Validation</vt:lpstr>
      <vt:lpstr>Problem Validation</vt:lpstr>
      <vt:lpstr>Product</vt:lpstr>
      <vt:lpstr>Product</vt:lpstr>
      <vt:lpstr>Product</vt:lpstr>
      <vt:lpstr>Demo</vt:lpstr>
      <vt:lpstr>Market Validation</vt:lpstr>
      <vt:lpstr>Marketing STrategies</vt:lpstr>
      <vt:lpstr>Competitive Advantage</vt:lpstr>
      <vt:lpstr>Business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ADM-TECH</dc:title>
  <dc:creator>ALI</dc:creator>
  <cp:lastModifiedBy>hadi mobasseri</cp:lastModifiedBy>
  <cp:revision>54</cp:revision>
  <dcterms:created xsi:type="dcterms:W3CDTF">2021-03-14T12:37:15Z</dcterms:created>
  <dcterms:modified xsi:type="dcterms:W3CDTF">2021-04-02T09:50:28Z</dcterms:modified>
</cp:coreProperties>
</file>