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5" r:id="rId2"/>
    <p:sldId id="281" r:id="rId3"/>
    <p:sldId id="257" r:id="rId4"/>
    <p:sldId id="266" r:id="rId5"/>
    <p:sldId id="267" r:id="rId6"/>
    <p:sldId id="261" r:id="rId7"/>
    <p:sldId id="302" r:id="rId8"/>
    <p:sldId id="303" r:id="rId9"/>
    <p:sldId id="273" r:id="rId10"/>
    <p:sldId id="277" r:id="rId11"/>
    <p:sldId id="297" r:id="rId12"/>
    <p:sldId id="278" r:id="rId13"/>
    <p:sldId id="300" r:id="rId14"/>
    <p:sldId id="301" r:id="rId15"/>
    <p:sldId id="299" r:id="rId16"/>
    <p:sldId id="309" r:id="rId17"/>
    <p:sldId id="306" r:id="rId18"/>
    <p:sldId id="296" r:id="rId19"/>
    <p:sldId id="295" r:id="rId20"/>
    <p:sldId id="294" r:id="rId21"/>
    <p:sldId id="293" r:id="rId22"/>
    <p:sldId id="290" r:id="rId23"/>
    <p:sldId id="308" r:id="rId24"/>
    <p:sldId id="313" r:id="rId25"/>
    <p:sldId id="314" r:id="rId26"/>
    <p:sldId id="315" r:id="rId27"/>
    <p:sldId id="307" r:id="rId28"/>
    <p:sldId id="310" r:id="rId29"/>
    <p:sldId id="312" r:id="rId3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5273" autoAdjust="0"/>
  </p:normalViewPr>
  <p:slideViewPr>
    <p:cSldViewPr snapToGrid="0">
      <p:cViewPr varScale="1">
        <p:scale>
          <a:sx n="78" d="100"/>
          <a:sy n="78" d="100"/>
        </p:scale>
        <p:origin x="132"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7072"/>
          </a:xfrm>
          <a:prstGeom prst="rect">
            <a:avLst/>
          </a:prstGeom>
        </p:spPr>
        <p:txBody>
          <a:bodyPr vert="horz" lIns="93317" tIns="46658" rIns="93317" bIns="46658" rtlCol="0"/>
          <a:lstStyle>
            <a:lvl1pPr algn="l">
              <a:defRPr sz="1200"/>
            </a:lvl1pPr>
          </a:lstStyle>
          <a:p>
            <a:endParaRPr lang="sv-SE"/>
          </a:p>
        </p:txBody>
      </p:sp>
      <p:sp>
        <p:nvSpPr>
          <p:cNvPr id="3" name="Date Placeholder 2"/>
          <p:cNvSpPr>
            <a:spLocks noGrp="1"/>
          </p:cNvSpPr>
          <p:nvPr>
            <p:ph type="dt" idx="1"/>
          </p:nvPr>
        </p:nvSpPr>
        <p:spPr>
          <a:xfrm>
            <a:off x="3978133" y="0"/>
            <a:ext cx="3043343" cy="467072"/>
          </a:xfrm>
          <a:prstGeom prst="rect">
            <a:avLst/>
          </a:prstGeom>
        </p:spPr>
        <p:txBody>
          <a:bodyPr vert="horz" lIns="93317" tIns="46658" rIns="93317" bIns="46658" rtlCol="0"/>
          <a:lstStyle>
            <a:lvl1pPr algn="r">
              <a:defRPr sz="1200"/>
            </a:lvl1pPr>
          </a:lstStyle>
          <a:p>
            <a:fld id="{FA493D45-848B-43B5-9780-9E4394DB6F36}" type="datetimeFigureOut">
              <a:rPr lang="sv-SE" smtClean="0"/>
              <a:t>2021-11-10</a:t>
            </a:fld>
            <a:endParaRPr lang="sv-SE"/>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7" tIns="46658" rIns="93317" bIns="46658" rtlCol="0" anchor="ctr"/>
          <a:lstStyle/>
          <a:p>
            <a:endParaRPr lang="sv-SE"/>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7" tIns="46658" rIns="93317" bIns="4665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1" y="8842031"/>
            <a:ext cx="3043343" cy="467071"/>
          </a:xfrm>
          <a:prstGeom prst="rect">
            <a:avLst/>
          </a:prstGeom>
        </p:spPr>
        <p:txBody>
          <a:bodyPr vert="horz" lIns="93317" tIns="46658" rIns="93317" bIns="46658" rtlCol="0" anchor="b"/>
          <a:lstStyle>
            <a:lvl1pPr algn="l">
              <a:defRPr sz="1200"/>
            </a:lvl1pPr>
          </a:lstStyle>
          <a:p>
            <a:endParaRPr lang="sv-SE"/>
          </a:p>
        </p:txBody>
      </p:sp>
      <p:sp>
        <p:nvSpPr>
          <p:cNvPr id="7" name="Slide Number Placeholder 6"/>
          <p:cNvSpPr>
            <a:spLocks noGrp="1"/>
          </p:cNvSpPr>
          <p:nvPr>
            <p:ph type="sldNum" sz="quarter" idx="5"/>
          </p:nvPr>
        </p:nvSpPr>
        <p:spPr>
          <a:xfrm>
            <a:off x="3978133" y="8842031"/>
            <a:ext cx="3043343" cy="467071"/>
          </a:xfrm>
          <a:prstGeom prst="rect">
            <a:avLst/>
          </a:prstGeom>
        </p:spPr>
        <p:txBody>
          <a:bodyPr vert="horz" lIns="93317" tIns="46658" rIns="93317" bIns="46658" rtlCol="0" anchor="b"/>
          <a:lstStyle>
            <a:lvl1pPr algn="r">
              <a:defRPr sz="1200"/>
            </a:lvl1pPr>
          </a:lstStyle>
          <a:p>
            <a:fld id="{A72C60D2-BF24-494E-8FF3-B6020828946A}" type="slidenum">
              <a:rPr lang="sv-SE" smtClean="0"/>
              <a:t>‹#›</a:t>
            </a:fld>
            <a:endParaRPr lang="sv-SE"/>
          </a:p>
        </p:txBody>
      </p:sp>
    </p:spTree>
    <p:extLst>
      <p:ext uri="{BB962C8B-B14F-4D97-AF65-F5344CB8AC3E}">
        <p14:creationId xmlns:p14="http://schemas.microsoft.com/office/powerpoint/2010/main" val="21260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a:t>
            </a:fld>
            <a:endParaRPr lang="sv-SE"/>
          </a:p>
        </p:txBody>
      </p:sp>
    </p:spTree>
    <p:extLst>
      <p:ext uri="{BB962C8B-B14F-4D97-AF65-F5344CB8AC3E}">
        <p14:creationId xmlns:p14="http://schemas.microsoft.com/office/powerpoint/2010/main" val="1187025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10</a:t>
            </a:fld>
            <a:endParaRPr lang="sv-SE"/>
          </a:p>
        </p:txBody>
      </p:sp>
    </p:spTree>
    <p:extLst>
      <p:ext uri="{BB962C8B-B14F-4D97-AF65-F5344CB8AC3E}">
        <p14:creationId xmlns:p14="http://schemas.microsoft.com/office/powerpoint/2010/main" val="562220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GROUP BY (</a:t>
            </a:r>
            <a:r>
              <a:rPr lang="sv-SE" dirty="0" err="1"/>
              <a:t>separate</a:t>
            </a:r>
            <a:r>
              <a:rPr lang="sv-SE" dirty="0"/>
              <a:t> </a:t>
            </a:r>
            <a:r>
              <a:rPr lang="sv-SE" dirty="0" err="1"/>
              <a:t>tab</a:t>
            </a:r>
            <a:r>
              <a:rPr lang="sv-SE" dirty="0"/>
              <a:t>), </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11</a:t>
            </a:fld>
            <a:endParaRPr lang="sv-SE"/>
          </a:p>
        </p:txBody>
      </p:sp>
    </p:spTree>
    <p:extLst>
      <p:ext uri="{BB962C8B-B14F-4D97-AF65-F5344CB8AC3E}">
        <p14:creationId xmlns:p14="http://schemas.microsoft.com/office/powerpoint/2010/main" val="406352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12</a:t>
            </a:fld>
            <a:endParaRPr lang="sv-SE"/>
          </a:p>
        </p:txBody>
      </p:sp>
    </p:spTree>
    <p:extLst>
      <p:ext uri="{BB962C8B-B14F-4D97-AF65-F5344CB8AC3E}">
        <p14:creationId xmlns:p14="http://schemas.microsoft.com/office/powerpoint/2010/main" val="408236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13</a:t>
            </a:fld>
            <a:endParaRPr lang="sv-SE"/>
          </a:p>
        </p:txBody>
      </p:sp>
    </p:spTree>
    <p:extLst>
      <p:ext uri="{BB962C8B-B14F-4D97-AF65-F5344CB8AC3E}">
        <p14:creationId xmlns:p14="http://schemas.microsoft.com/office/powerpoint/2010/main" val="156012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14</a:t>
            </a:fld>
            <a:endParaRPr lang="sv-SE"/>
          </a:p>
        </p:txBody>
      </p:sp>
    </p:spTree>
    <p:extLst>
      <p:ext uri="{BB962C8B-B14F-4D97-AF65-F5344CB8AC3E}">
        <p14:creationId xmlns:p14="http://schemas.microsoft.com/office/powerpoint/2010/main" val="143310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15</a:t>
            </a:fld>
            <a:endParaRPr lang="sv-SE"/>
          </a:p>
        </p:txBody>
      </p:sp>
    </p:spTree>
    <p:extLst>
      <p:ext uri="{BB962C8B-B14F-4D97-AF65-F5344CB8AC3E}">
        <p14:creationId xmlns:p14="http://schemas.microsoft.com/office/powerpoint/2010/main" val="1576803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17</a:t>
            </a:fld>
            <a:endParaRPr lang="sv-SE"/>
          </a:p>
        </p:txBody>
      </p:sp>
    </p:spTree>
    <p:extLst>
      <p:ext uri="{BB962C8B-B14F-4D97-AF65-F5344CB8AC3E}">
        <p14:creationId xmlns:p14="http://schemas.microsoft.com/office/powerpoint/2010/main" val="4045847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18</a:t>
            </a:fld>
            <a:endParaRPr lang="sv-SE"/>
          </a:p>
        </p:txBody>
      </p:sp>
    </p:spTree>
    <p:extLst>
      <p:ext uri="{BB962C8B-B14F-4D97-AF65-F5344CB8AC3E}">
        <p14:creationId xmlns:p14="http://schemas.microsoft.com/office/powerpoint/2010/main" val="2456028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19</a:t>
            </a:fld>
            <a:endParaRPr lang="sv-SE"/>
          </a:p>
        </p:txBody>
      </p:sp>
    </p:spTree>
    <p:extLst>
      <p:ext uri="{BB962C8B-B14F-4D97-AF65-F5344CB8AC3E}">
        <p14:creationId xmlns:p14="http://schemas.microsoft.com/office/powerpoint/2010/main" val="1028781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20</a:t>
            </a:fld>
            <a:endParaRPr lang="sv-SE"/>
          </a:p>
        </p:txBody>
      </p:sp>
    </p:spTree>
    <p:extLst>
      <p:ext uri="{BB962C8B-B14F-4D97-AF65-F5344CB8AC3E}">
        <p14:creationId xmlns:p14="http://schemas.microsoft.com/office/powerpoint/2010/main" val="1572863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a:t>
            </a:fld>
            <a:endParaRPr lang="sv-SE"/>
          </a:p>
        </p:txBody>
      </p:sp>
    </p:spTree>
    <p:extLst>
      <p:ext uri="{BB962C8B-B14F-4D97-AF65-F5344CB8AC3E}">
        <p14:creationId xmlns:p14="http://schemas.microsoft.com/office/powerpoint/2010/main" val="3878792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21</a:t>
            </a:fld>
            <a:endParaRPr lang="sv-SE"/>
          </a:p>
        </p:txBody>
      </p:sp>
    </p:spTree>
    <p:extLst>
      <p:ext uri="{BB962C8B-B14F-4D97-AF65-F5344CB8AC3E}">
        <p14:creationId xmlns:p14="http://schemas.microsoft.com/office/powerpoint/2010/main" val="3903760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22</a:t>
            </a:fld>
            <a:endParaRPr lang="sv-SE"/>
          </a:p>
        </p:txBody>
      </p:sp>
    </p:spTree>
    <p:extLst>
      <p:ext uri="{BB962C8B-B14F-4D97-AF65-F5344CB8AC3E}">
        <p14:creationId xmlns:p14="http://schemas.microsoft.com/office/powerpoint/2010/main" val="1891483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23</a:t>
            </a:fld>
            <a:endParaRPr lang="sv-SE"/>
          </a:p>
        </p:txBody>
      </p:sp>
    </p:spTree>
    <p:extLst>
      <p:ext uri="{BB962C8B-B14F-4D97-AF65-F5344CB8AC3E}">
        <p14:creationId xmlns:p14="http://schemas.microsoft.com/office/powerpoint/2010/main" val="101750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3</a:t>
            </a:fld>
            <a:endParaRPr lang="sv-SE"/>
          </a:p>
        </p:txBody>
      </p:sp>
    </p:spTree>
    <p:extLst>
      <p:ext uri="{BB962C8B-B14F-4D97-AF65-F5344CB8AC3E}">
        <p14:creationId xmlns:p14="http://schemas.microsoft.com/office/powerpoint/2010/main" val="82549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Öppna databas i Access</a:t>
            </a:r>
          </a:p>
        </p:txBody>
      </p:sp>
      <p:sp>
        <p:nvSpPr>
          <p:cNvPr id="4" name="Slide Number Placeholder 3"/>
          <p:cNvSpPr>
            <a:spLocks noGrp="1"/>
          </p:cNvSpPr>
          <p:nvPr>
            <p:ph type="sldNum" sz="quarter" idx="5"/>
          </p:nvPr>
        </p:nvSpPr>
        <p:spPr/>
        <p:txBody>
          <a:bodyPr/>
          <a:lstStyle/>
          <a:p>
            <a:fld id="{A72C60D2-BF24-494E-8FF3-B6020828946A}" type="slidenum">
              <a:rPr lang="sv-SE" smtClean="0"/>
              <a:t>4</a:t>
            </a:fld>
            <a:endParaRPr lang="sv-SE"/>
          </a:p>
        </p:txBody>
      </p:sp>
    </p:spTree>
    <p:extLst>
      <p:ext uri="{BB962C8B-B14F-4D97-AF65-F5344CB8AC3E}">
        <p14:creationId xmlns:p14="http://schemas.microsoft.com/office/powerpoint/2010/main" val="257653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5</a:t>
            </a:fld>
            <a:endParaRPr lang="sv-SE"/>
          </a:p>
        </p:txBody>
      </p:sp>
    </p:spTree>
    <p:extLst>
      <p:ext uri="{BB962C8B-B14F-4D97-AF65-F5344CB8AC3E}">
        <p14:creationId xmlns:p14="http://schemas.microsoft.com/office/powerpoint/2010/main" val="81159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SELECT</a:t>
            </a:r>
            <a:br>
              <a:rPr lang="sv-SE" dirty="0"/>
            </a:br>
            <a:r>
              <a:rPr lang="sv-SE" dirty="0" err="1"/>
              <a:t>dat.AppointmentDateTime</a:t>
            </a:r>
            <a:br>
              <a:rPr lang="sv-SE" dirty="0"/>
            </a:br>
            <a:r>
              <a:rPr lang="sv-SE" dirty="0"/>
              <a:t>FROM</a:t>
            </a:r>
            <a:br>
              <a:rPr lang="sv-SE" dirty="0"/>
            </a:br>
            <a:r>
              <a:rPr lang="sv-SE" dirty="0" err="1"/>
              <a:t>variandw.DWH.DimActivityTransaction</a:t>
            </a:r>
            <a:r>
              <a:rPr lang="sv-SE" dirty="0"/>
              <a:t> dat</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6</a:t>
            </a:fld>
            <a:endParaRPr lang="sv-SE"/>
          </a:p>
        </p:txBody>
      </p:sp>
    </p:spTree>
    <p:extLst>
      <p:ext uri="{BB962C8B-B14F-4D97-AF65-F5344CB8AC3E}">
        <p14:creationId xmlns:p14="http://schemas.microsoft.com/office/powerpoint/2010/main" val="325157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SELECT</a:t>
            </a:r>
            <a:br>
              <a:rPr lang="sv-SE" dirty="0"/>
            </a:br>
            <a:r>
              <a:rPr lang="sv-SE" dirty="0" err="1"/>
              <a:t>dat.AppointmentDateTime</a:t>
            </a:r>
            <a:br>
              <a:rPr lang="sv-SE" dirty="0"/>
            </a:br>
            <a:r>
              <a:rPr lang="sv-SE" dirty="0"/>
              <a:t>FROM</a:t>
            </a:r>
            <a:br>
              <a:rPr lang="sv-SE" dirty="0"/>
            </a:br>
            <a:r>
              <a:rPr lang="sv-SE" dirty="0" err="1"/>
              <a:t>variandw.DWH.DimActivityTransaction</a:t>
            </a:r>
            <a:r>
              <a:rPr lang="sv-SE" dirty="0"/>
              <a:t> dat</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7</a:t>
            </a:fld>
            <a:endParaRPr lang="sv-SE"/>
          </a:p>
        </p:txBody>
      </p:sp>
    </p:spTree>
    <p:extLst>
      <p:ext uri="{BB962C8B-B14F-4D97-AF65-F5344CB8AC3E}">
        <p14:creationId xmlns:p14="http://schemas.microsoft.com/office/powerpoint/2010/main" val="138033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SELECT</a:t>
            </a:r>
            <a:br>
              <a:rPr lang="sv-SE" dirty="0"/>
            </a:br>
            <a:r>
              <a:rPr lang="sv-SE" dirty="0" err="1"/>
              <a:t>dat.AppointmentDateTime</a:t>
            </a:r>
            <a:br>
              <a:rPr lang="sv-SE" dirty="0"/>
            </a:br>
            <a:r>
              <a:rPr lang="sv-SE" dirty="0"/>
              <a:t>FROM</a:t>
            </a:r>
            <a:br>
              <a:rPr lang="sv-SE" dirty="0"/>
            </a:br>
            <a:r>
              <a:rPr lang="sv-SE" dirty="0" err="1"/>
              <a:t>variandw.DWH.DimActivityTransaction</a:t>
            </a:r>
            <a:r>
              <a:rPr lang="sv-SE" dirty="0"/>
              <a:t> dat</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8</a:t>
            </a:fld>
            <a:endParaRPr lang="sv-SE"/>
          </a:p>
        </p:txBody>
      </p:sp>
    </p:spTree>
    <p:extLst>
      <p:ext uri="{BB962C8B-B14F-4D97-AF65-F5344CB8AC3E}">
        <p14:creationId xmlns:p14="http://schemas.microsoft.com/office/powerpoint/2010/main" val="73157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GROUP BY (</a:t>
            </a:r>
            <a:r>
              <a:rPr lang="sv-SE" dirty="0" err="1"/>
              <a:t>separate</a:t>
            </a:r>
            <a:r>
              <a:rPr lang="sv-SE" dirty="0"/>
              <a:t> </a:t>
            </a:r>
            <a:r>
              <a:rPr lang="sv-SE" dirty="0" err="1"/>
              <a:t>tab</a:t>
            </a:r>
            <a:r>
              <a:rPr lang="sv-SE" dirty="0"/>
              <a:t>), </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9</a:t>
            </a:fld>
            <a:endParaRPr lang="sv-SE"/>
          </a:p>
        </p:txBody>
      </p:sp>
    </p:spTree>
    <p:extLst>
      <p:ext uri="{BB962C8B-B14F-4D97-AF65-F5344CB8AC3E}">
        <p14:creationId xmlns:p14="http://schemas.microsoft.com/office/powerpoint/2010/main" val="394418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62683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2346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40910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95191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A2502F-02F5-491B-B15D-16D378FFD8D8}" type="datetimeFigureOut">
              <a:rPr lang="sv-SE" smtClean="0"/>
              <a:t>2021-11-10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30804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A2502F-02F5-491B-B15D-16D378FFD8D8}" type="datetimeFigureOut">
              <a:rPr lang="sv-SE" smtClean="0"/>
              <a:t>2021-11-10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343209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A2502F-02F5-491B-B15D-16D378FFD8D8}" type="datetimeFigureOut">
              <a:rPr lang="sv-SE" smtClean="0"/>
              <a:t>2021-11-10</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09027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A2502F-02F5-491B-B15D-16D378FFD8D8}" type="datetimeFigureOut">
              <a:rPr lang="sv-SE" smtClean="0"/>
              <a:t>2021-11-10</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99096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2502F-02F5-491B-B15D-16D378FFD8D8}" type="datetimeFigureOut">
              <a:rPr lang="sv-SE" smtClean="0"/>
              <a:t>2021-11-10</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372404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A2502F-02F5-491B-B15D-16D378FFD8D8}" type="datetimeFigureOut">
              <a:rPr lang="sv-SE" smtClean="0"/>
              <a:t>2021-11-10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71522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A2502F-02F5-491B-B15D-16D378FFD8D8}" type="datetimeFigureOut">
              <a:rPr lang="sv-SE" smtClean="0"/>
              <a:t>2021-11-10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94627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2502F-02F5-491B-B15D-16D378FFD8D8}" type="datetimeFigureOut">
              <a:rPr lang="sv-SE" smtClean="0"/>
              <a:t>2021-11-10</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FACE5-C47B-4C06-B463-AE4B78880361}" type="slidenum">
              <a:rPr lang="sv-SE" smtClean="0"/>
              <a:t>‹#›</a:t>
            </a:fld>
            <a:endParaRPr lang="sv-SE"/>
          </a:p>
        </p:txBody>
      </p:sp>
    </p:spTree>
    <p:extLst>
      <p:ext uri="{BB962C8B-B14F-4D97-AF65-F5344CB8AC3E}">
        <p14:creationId xmlns:p14="http://schemas.microsoft.com/office/powerpoint/2010/main" val="937990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8847-29A8-476D-BC8B-300F0585A36D}"/>
              </a:ext>
            </a:extLst>
          </p:cNvPr>
          <p:cNvSpPr>
            <a:spLocks noGrp="1"/>
          </p:cNvSpPr>
          <p:nvPr>
            <p:ph type="ctrTitle"/>
          </p:nvPr>
        </p:nvSpPr>
        <p:spPr>
          <a:xfrm>
            <a:off x="278859" y="2152616"/>
            <a:ext cx="9144000" cy="1104427"/>
          </a:xfrm>
        </p:spPr>
        <p:txBody>
          <a:bodyPr/>
          <a:lstStyle/>
          <a:p>
            <a:r>
              <a:rPr lang="sv-SE" dirty="0"/>
              <a:t>SQL for </a:t>
            </a:r>
            <a:r>
              <a:rPr lang="sv-SE" strike="sngStrike" dirty="0" err="1"/>
              <a:t>dummies</a:t>
            </a:r>
            <a:endParaRPr lang="sv-SE" strike="sngStrike" dirty="0"/>
          </a:p>
        </p:txBody>
      </p:sp>
      <p:sp>
        <p:nvSpPr>
          <p:cNvPr id="3" name="Subtitle 2">
            <a:extLst>
              <a:ext uri="{FF2B5EF4-FFF2-40B4-BE49-F238E27FC236}">
                <a16:creationId xmlns:a16="http://schemas.microsoft.com/office/drawing/2014/main" id="{E6ABC0AA-0C02-469B-A9A4-99E17421227B}"/>
              </a:ext>
            </a:extLst>
          </p:cNvPr>
          <p:cNvSpPr>
            <a:spLocks noGrp="1"/>
          </p:cNvSpPr>
          <p:nvPr>
            <p:ph type="subTitle" idx="1"/>
          </p:nvPr>
        </p:nvSpPr>
        <p:spPr>
          <a:xfrm rot="20978727">
            <a:off x="6760722" y="1840956"/>
            <a:ext cx="3187430" cy="483916"/>
          </a:xfrm>
        </p:spPr>
        <p:txBody>
          <a:bodyPr>
            <a:normAutofit/>
          </a:bodyPr>
          <a:lstStyle/>
          <a:p>
            <a:r>
              <a:rPr lang="sv-SE" dirty="0"/>
              <a:t>sjukhusfysiker</a:t>
            </a:r>
          </a:p>
        </p:txBody>
      </p:sp>
      <p:sp>
        <p:nvSpPr>
          <p:cNvPr id="5" name="Subtitle 2">
            <a:extLst>
              <a:ext uri="{FF2B5EF4-FFF2-40B4-BE49-F238E27FC236}">
                <a16:creationId xmlns:a16="http://schemas.microsoft.com/office/drawing/2014/main" id="{5D076983-3653-43A3-B95D-A9966D2017C5}"/>
              </a:ext>
            </a:extLst>
          </p:cNvPr>
          <p:cNvSpPr txBox="1">
            <a:spLocks/>
          </p:cNvSpPr>
          <p:nvPr/>
        </p:nvSpPr>
        <p:spPr>
          <a:xfrm rot="21245365">
            <a:off x="6760722" y="2365427"/>
            <a:ext cx="3187430" cy="4839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v-SE" dirty="0"/>
              <a:t>PhDs</a:t>
            </a:r>
          </a:p>
        </p:txBody>
      </p:sp>
      <p:sp>
        <p:nvSpPr>
          <p:cNvPr id="6" name="Subtitle 2">
            <a:extLst>
              <a:ext uri="{FF2B5EF4-FFF2-40B4-BE49-F238E27FC236}">
                <a16:creationId xmlns:a16="http://schemas.microsoft.com/office/drawing/2014/main" id="{61410E19-DAF3-408B-9378-BB49468B8482}"/>
              </a:ext>
            </a:extLst>
          </p:cNvPr>
          <p:cNvSpPr txBox="1">
            <a:spLocks/>
          </p:cNvSpPr>
          <p:nvPr/>
        </p:nvSpPr>
        <p:spPr>
          <a:xfrm rot="576028">
            <a:off x="6761220" y="2910005"/>
            <a:ext cx="3187430" cy="4839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v-SE" dirty="0"/>
              <a:t>forskare</a:t>
            </a:r>
          </a:p>
        </p:txBody>
      </p:sp>
      <p:sp>
        <p:nvSpPr>
          <p:cNvPr id="8" name="TextBox 7">
            <a:extLst>
              <a:ext uri="{FF2B5EF4-FFF2-40B4-BE49-F238E27FC236}">
                <a16:creationId xmlns:a16="http://schemas.microsoft.com/office/drawing/2014/main" id="{E72D19B9-92C3-4002-B087-617D379F97D3}"/>
              </a:ext>
            </a:extLst>
          </p:cNvPr>
          <p:cNvSpPr txBox="1"/>
          <p:nvPr/>
        </p:nvSpPr>
        <p:spPr>
          <a:xfrm rot="940177">
            <a:off x="7717920" y="3439662"/>
            <a:ext cx="1273030" cy="369332"/>
          </a:xfrm>
          <a:prstGeom prst="rect">
            <a:avLst/>
          </a:prstGeom>
          <a:noFill/>
        </p:spPr>
        <p:txBody>
          <a:bodyPr wrap="square">
            <a:spAutoFit/>
          </a:bodyPr>
          <a:lstStyle/>
          <a:p>
            <a:r>
              <a:rPr lang="sv-SE" dirty="0" err="1"/>
              <a:t>etc</a:t>
            </a:r>
            <a:endParaRPr lang="sv-SE" dirty="0"/>
          </a:p>
        </p:txBody>
      </p:sp>
    </p:spTree>
    <p:extLst>
      <p:ext uri="{BB962C8B-B14F-4D97-AF65-F5344CB8AC3E}">
        <p14:creationId xmlns:p14="http://schemas.microsoft.com/office/powerpoint/2010/main" val="140064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n we replace right join with left join">
            <a:extLst>
              <a:ext uri="{FF2B5EF4-FFF2-40B4-BE49-F238E27FC236}">
                <a16:creationId xmlns:a16="http://schemas.microsoft.com/office/drawing/2014/main" id="{32094DCC-C8C1-48C0-828A-600D63A4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522" y="1078485"/>
            <a:ext cx="8192956" cy="493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1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endParaRPr lang="sv-SE" dirty="0"/>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normAutofit lnSpcReduction="10000"/>
          </a:bodyPr>
          <a:lstStyle/>
          <a:p>
            <a:pPr marL="0" indent="0">
              <a:buNone/>
            </a:pPr>
            <a:r>
              <a:rPr lang="sv-SE" dirty="0">
                <a:solidFill>
                  <a:srgbClr val="FFFF00"/>
                </a:solidFill>
              </a:rPr>
              <a:t>SELECT </a:t>
            </a:r>
          </a:p>
          <a:p>
            <a:pPr marL="0" indent="0">
              <a:buNone/>
            </a:pPr>
            <a:r>
              <a:rPr lang="sv-SE" dirty="0"/>
              <a:t>	tab1.Parameter1,</a:t>
            </a:r>
          </a:p>
          <a:p>
            <a:pPr marL="0" indent="0">
              <a:buNone/>
            </a:pPr>
            <a:r>
              <a:rPr lang="sv-SE" dirty="0"/>
              <a:t>	tab2.Parameter</a:t>
            </a:r>
          </a:p>
          <a:p>
            <a:pPr marL="0" indent="0">
              <a:buNone/>
            </a:pPr>
            <a:r>
              <a:rPr lang="sv-SE" dirty="0">
                <a:solidFill>
                  <a:srgbClr val="FFFF00"/>
                </a:solidFill>
              </a:rPr>
              <a:t>FROM</a:t>
            </a:r>
          </a:p>
          <a:p>
            <a:pPr marL="0" indent="0">
              <a:buNone/>
            </a:pPr>
            <a:r>
              <a:rPr lang="sv-SE" dirty="0"/>
              <a:t>	Tabell1 tab1</a:t>
            </a:r>
          </a:p>
          <a:p>
            <a:pPr marL="0" indent="0">
              <a:buNone/>
            </a:pPr>
            <a:r>
              <a:rPr lang="sv-SE" dirty="0"/>
              <a:t>	</a:t>
            </a:r>
            <a:r>
              <a:rPr lang="sv-SE" dirty="0">
                <a:solidFill>
                  <a:schemeClr val="accent2"/>
                </a:solidFill>
              </a:rPr>
              <a:t>INNER JOIN   </a:t>
            </a:r>
            <a:r>
              <a:rPr lang="sv-SE" dirty="0"/>
              <a:t>Tabell2 tab2  ON tab1.Key = tab2.Key</a:t>
            </a:r>
          </a:p>
          <a:p>
            <a:pPr marL="0" indent="0">
              <a:buNone/>
            </a:pPr>
            <a:r>
              <a:rPr lang="sv-SE" dirty="0"/>
              <a:t>	</a:t>
            </a:r>
            <a:r>
              <a:rPr lang="sv-SE" dirty="0">
                <a:solidFill>
                  <a:schemeClr val="accent2"/>
                </a:solidFill>
              </a:rPr>
              <a:t>LEFT JOIN      </a:t>
            </a:r>
            <a:r>
              <a:rPr lang="sv-SE" dirty="0"/>
              <a:t>Tabell3 tab3 ON tab2.Key2 = tab3.Key2</a:t>
            </a:r>
          </a:p>
          <a:p>
            <a:pPr marL="0" indent="0">
              <a:buNone/>
            </a:pPr>
            <a:r>
              <a:rPr lang="sv-SE" dirty="0">
                <a:solidFill>
                  <a:schemeClr val="accent2"/>
                </a:solidFill>
              </a:rPr>
              <a:t>	RIGHT JOIN   </a:t>
            </a:r>
            <a:r>
              <a:rPr lang="sv-SE" dirty="0"/>
              <a:t>Tabell4 tab4 ON tab3.Key3 = tab4.Key3</a:t>
            </a:r>
          </a:p>
          <a:p>
            <a:pPr marL="0" indent="0">
              <a:buNone/>
            </a:pPr>
            <a:r>
              <a:rPr lang="sv-SE" dirty="0">
                <a:solidFill>
                  <a:srgbClr val="FFFF00"/>
                </a:solidFill>
              </a:rPr>
              <a:t>WHERE</a:t>
            </a:r>
            <a:r>
              <a:rPr lang="sv-SE" dirty="0"/>
              <a:t> &lt;villkor&gt;</a:t>
            </a:r>
          </a:p>
        </p:txBody>
      </p:sp>
    </p:spTree>
    <p:extLst>
      <p:ext uri="{BB962C8B-B14F-4D97-AF65-F5344CB8AC3E}">
        <p14:creationId xmlns:p14="http://schemas.microsoft.com/office/powerpoint/2010/main" val="412901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5DD8-7A1F-4673-8643-0DD109B2D38D}"/>
              </a:ext>
            </a:extLst>
          </p:cNvPr>
          <p:cNvSpPr>
            <a:spLocks noGrp="1"/>
          </p:cNvSpPr>
          <p:nvPr>
            <p:ph type="title"/>
          </p:nvPr>
        </p:nvSpPr>
        <p:spPr/>
        <p:txBody>
          <a:bodyPr/>
          <a:lstStyle/>
          <a:p>
            <a:r>
              <a:rPr lang="sv-SE" dirty="0"/>
              <a:t>Jämförelseoperatorer</a:t>
            </a:r>
          </a:p>
        </p:txBody>
      </p:sp>
      <p:graphicFrame>
        <p:nvGraphicFramePr>
          <p:cNvPr id="4" name="Table 4">
            <a:extLst>
              <a:ext uri="{FF2B5EF4-FFF2-40B4-BE49-F238E27FC236}">
                <a16:creationId xmlns:a16="http://schemas.microsoft.com/office/drawing/2014/main" id="{556FAE75-5871-4341-9700-5BD7A34013AF}"/>
              </a:ext>
            </a:extLst>
          </p:cNvPr>
          <p:cNvGraphicFramePr>
            <a:graphicFrameLocks noGrp="1"/>
          </p:cNvGraphicFramePr>
          <p:nvPr>
            <p:ph idx="1"/>
            <p:extLst>
              <p:ext uri="{D42A27DB-BD31-4B8C-83A1-F6EECF244321}">
                <p14:modId xmlns:p14="http://schemas.microsoft.com/office/powerpoint/2010/main" val="3226534667"/>
              </p:ext>
            </p:extLst>
          </p:nvPr>
        </p:nvGraphicFramePr>
        <p:xfrm>
          <a:off x="2264833" y="1690688"/>
          <a:ext cx="7662333" cy="3897839"/>
        </p:xfrm>
        <a:graphic>
          <a:graphicData uri="http://schemas.openxmlformats.org/drawingml/2006/table">
            <a:tbl>
              <a:tblPr firstRow="1" bandRow="1">
                <a:tableStyleId>{5C22544A-7EE6-4342-B048-85BDC9FD1C3A}</a:tableStyleId>
              </a:tblPr>
              <a:tblGrid>
                <a:gridCol w="746491">
                  <a:extLst>
                    <a:ext uri="{9D8B030D-6E8A-4147-A177-3AD203B41FA5}">
                      <a16:colId xmlns:a16="http://schemas.microsoft.com/office/drawing/2014/main" val="1962841755"/>
                    </a:ext>
                  </a:extLst>
                </a:gridCol>
                <a:gridCol w="6915842">
                  <a:extLst>
                    <a:ext uri="{9D8B030D-6E8A-4147-A177-3AD203B41FA5}">
                      <a16:colId xmlns:a16="http://schemas.microsoft.com/office/drawing/2014/main" val="412645743"/>
                    </a:ext>
                  </a:extLst>
                </a:gridCol>
              </a:tblGrid>
              <a:tr h="446691">
                <a:tc>
                  <a:txBody>
                    <a:bodyPr/>
                    <a:lstStyle/>
                    <a:p>
                      <a:endParaRPr lang="sv-SE" dirty="0"/>
                    </a:p>
                  </a:txBody>
                  <a:tcPr/>
                </a:tc>
                <a:tc>
                  <a:txBody>
                    <a:bodyPr/>
                    <a:lstStyle/>
                    <a:p>
                      <a:endParaRPr lang="sv-SE" dirty="0"/>
                    </a:p>
                  </a:txBody>
                  <a:tcPr/>
                </a:tc>
                <a:extLst>
                  <a:ext uri="{0D108BD9-81ED-4DB2-BD59-A6C34878D82A}">
                    <a16:rowId xmlns:a16="http://schemas.microsoft.com/office/drawing/2014/main" val="304380852"/>
                  </a:ext>
                </a:extLst>
              </a:tr>
              <a:tr h="446691">
                <a:tc>
                  <a:txBody>
                    <a:bodyPr/>
                    <a:lstStyle/>
                    <a:p>
                      <a:r>
                        <a:rPr lang="sv-SE" dirty="0"/>
                        <a:t>=</a:t>
                      </a:r>
                    </a:p>
                  </a:txBody>
                  <a:tcPr/>
                </a:tc>
                <a:tc>
                  <a:txBody>
                    <a:bodyPr/>
                    <a:lstStyle/>
                    <a:p>
                      <a:r>
                        <a:rPr lang="sv-SE" dirty="0"/>
                        <a:t>Är lika med</a:t>
                      </a:r>
                    </a:p>
                  </a:txBody>
                  <a:tcPr/>
                </a:tc>
                <a:extLst>
                  <a:ext uri="{0D108BD9-81ED-4DB2-BD59-A6C34878D82A}">
                    <a16:rowId xmlns:a16="http://schemas.microsoft.com/office/drawing/2014/main" val="193907635"/>
                  </a:ext>
                </a:extLst>
              </a:tr>
              <a:tr h="446691">
                <a:tc>
                  <a:txBody>
                    <a:bodyPr/>
                    <a:lstStyle/>
                    <a:p>
                      <a:r>
                        <a:rPr lang="sv-SE" dirty="0"/>
                        <a:t>&lt;&gt;</a:t>
                      </a:r>
                    </a:p>
                  </a:txBody>
                  <a:tcPr/>
                </a:tc>
                <a:tc>
                  <a:txBody>
                    <a:bodyPr/>
                    <a:lstStyle/>
                    <a:p>
                      <a:r>
                        <a:rPr lang="sv-SE" dirty="0"/>
                        <a:t>Är inte lika med</a:t>
                      </a:r>
                    </a:p>
                  </a:txBody>
                  <a:tcPr/>
                </a:tc>
                <a:extLst>
                  <a:ext uri="{0D108BD9-81ED-4DB2-BD59-A6C34878D82A}">
                    <a16:rowId xmlns:a16="http://schemas.microsoft.com/office/drawing/2014/main" val="370089235"/>
                  </a:ext>
                </a:extLst>
              </a:tr>
              <a:tr h="446691">
                <a:tc>
                  <a:txBody>
                    <a:bodyPr/>
                    <a:lstStyle/>
                    <a:p>
                      <a:r>
                        <a:rPr lang="sv-SE" dirty="0"/>
                        <a:t>&lt;</a:t>
                      </a:r>
                    </a:p>
                  </a:txBody>
                  <a:tcPr/>
                </a:tc>
                <a:tc>
                  <a:txBody>
                    <a:bodyPr/>
                    <a:lstStyle/>
                    <a:p>
                      <a:r>
                        <a:rPr lang="sv-SE" dirty="0"/>
                        <a:t>Mindre än</a:t>
                      </a:r>
                    </a:p>
                  </a:txBody>
                  <a:tcPr/>
                </a:tc>
                <a:extLst>
                  <a:ext uri="{0D108BD9-81ED-4DB2-BD59-A6C34878D82A}">
                    <a16:rowId xmlns:a16="http://schemas.microsoft.com/office/drawing/2014/main" val="380341735"/>
                  </a:ext>
                </a:extLst>
              </a:tr>
              <a:tr h="446691">
                <a:tc>
                  <a:txBody>
                    <a:bodyPr/>
                    <a:lstStyle/>
                    <a:p>
                      <a:r>
                        <a:rPr lang="sv-SE" dirty="0"/>
                        <a:t>&lt;= </a:t>
                      </a:r>
                    </a:p>
                  </a:txBody>
                  <a:tcPr/>
                </a:tc>
                <a:tc>
                  <a:txBody>
                    <a:bodyPr/>
                    <a:lstStyle/>
                    <a:p>
                      <a:r>
                        <a:rPr lang="sv-SE" dirty="0"/>
                        <a:t>Mindre än eller lika med</a:t>
                      </a:r>
                    </a:p>
                  </a:txBody>
                  <a:tcPr/>
                </a:tc>
                <a:extLst>
                  <a:ext uri="{0D108BD9-81ED-4DB2-BD59-A6C34878D82A}">
                    <a16:rowId xmlns:a16="http://schemas.microsoft.com/office/drawing/2014/main" val="3684534331"/>
                  </a:ext>
                </a:extLst>
              </a:tr>
              <a:tr h="446691">
                <a:tc>
                  <a:txBody>
                    <a:bodyPr/>
                    <a:lstStyle/>
                    <a:p>
                      <a:r>
                        <a:rPr lang="sv-SE" dirty="0"/>
                        <a:t>&gt;</a:t>
                      </a:r>
                    </a:p>
                  </a:txBody>
                  <a:tcPr/>
                </a:tc>
                <a:tc>
                  <a:txBody>
                    <a:bodyPr/>
                    <a:lstStyle/>
                    <a:p>
                      <a:r>
                        <a:rPr lang="sv-SE" dirty="0"/>
                        <a:t>Större än</a:t>
                      </a:r>
                    </a:p>
                  </a:txBody>
                  <a:tcPr/>
                </a:tc>
                <a:extLst>
                  <a:ext uri="{0D108BD9-81ED-4DB2-BD59-A6C34878D82A}">
                    <a16:rowId xmlns:a16="http://schemas.microsoft.com/office/drawing/2014/main" val="672729307"/>
                  </a:ext>
                </a:extLst>
              </a:tr>
              <a:tr h="446691">
                <a:tc>
                  <a:txBody>
                    <a:bodyPr/>
                    <a:lstStyle/>
                    <a:p>
                      <a:r>
                        <a:rPr lang="sv-SE" dirty="0"/>
                        <a:t>&gt;=</a:t>
                      </a:r>
                    </a:p>
                  </a:txBody>
                  <a:tcPr/>
                </a:tc>
                <a:tc>
                  <a:txBody>
                    <a:bodyPr/>
                    <a:lstStyle/>
                    <a:p>
                      <a:r>
                        <a:rPr lang="sv-SE" dirty="0"/>
                        <a:t>Större än eller lika med</a:t>
                      </a:r>
                    </a:p>
                  </a:txBody>
                  <a:tcPr/>
                </a:tc>
                <a:extLst>
                  <a:ext uri="{0D108BD9-81ED-4DB2-BD59-A6C34878D82A}">
                    <a16:rowId xmlns:a16="http://schemas.microsoft.com/office/drawing/2014/main" val="573919861"/>
                  </a:ext>
                </a:extLst>
              </a:tr>
              <a:tr h="771002">
                <a:tc>
                  <a:txBody>
                    <a:bodyPr/>
                    <a:lstStyle/>
                    <a:p>
                      <a:r>
                        <a:rPr lang="sv-SE" dirty="0"/>
                        <a:t>LIKE</a:t>
                      </a:r>
                    </a:p>
                  </a:txBody>
                  <a:tcPr/>
                </a:tc>
                <a:tc>
                  <a:txBody>
                    <a:bodyPr/>
                    <a:lstStyle/>
                    <a:p>
                      <a:r>
                        <a:rPr lang="sv-SE" dirty="0"/>
                        <a:t>Jämförelse för text</a:t>
                      </a:r>
                    </a:p>
                  </a:txBody>
                  <a:tcPr/>
                </a:tc>
                <a:extLst>
                  <a:ext uri="{0D108BD9-81ED-4DB2-BD59-A6C34878D82A}">
                    <a16:rowId xmlns:a16="http://schemas.microsoft.com/office/drawing/2014/main" val="1358931756"/>
                  </a:ext>
                </a:extLst>
              </a:tr>
            </a:tbl>
          </a:graphicData>
        </a:graphic>
      </p:graphicFrame>
    </p:spTree>
    <p:extLst>
      <p:ext uri="{BB962C8B-B14F-4D97-AF65-F5344CB8AC3E}">
        <p14:creationId xmlns:p14="http://schemas.microsoft.com/office/powerpoint/2010/main" val="242687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EE07-6D20-4237-8C15-DA5FDFC739C4}"/>
              </a:ext>
            </a:extLst>
          </p:cNvPr>
          <p:cNvSpPr>
            <a:spLocks noGrp="1"/>
          </p:cNvSpPr>
          <p:nvPr>
            <p:ph type="title"/>
          </p:nvPr>
        </p:nvSpPr>
        <p:spPr/>
        <p:txBody>
          <a:bodyPr/>
          <a:lstStyle/>
          <a:p>
            <a:r>
              <a:rPr lang="sv-SE" dirty="0"/>
              <a:t>SELECT</a:t>
            </a:r>
          </a:p>
        </p:txBody>
      </p:sp>
      <p:sp>
        <p:nvSpPr>
          <p:cNvPr id="3" name="Content Placeholder 2">
            <a:extLst>
              <a:ext uri="{FF2B5EF4-FFF2-40B4-BE49-F238E27FC236}">
                <a16:creationId xmlns:a16="http://schemas.microsoft.com/office/drawing/2014/main" id="{68AF0BCB-910C-448D-9CB1-F34977916F1B}"/>
              </a:ext>
            </a:extLst>
          </p:cNvPr>
          <p:cNvSpPr>
            <a:spLocks noGrp="1"/>
          </p:cNvSpPr>
          <p:nvPr>
            <p:ph idx="1"/>
          </p:nvPr>
        </p:nvSpPr>
        <p:spPr/>
        <p:txBody>
          <a:bodyPr/>
          <a:lstStyle/>
          <a:p>
            <a:pPr marL="0" indent="0">
              <a:buNone/>
            </a:pPr>
            <a:r>
              <a:rPr lang="sv-SE" dirty="0"/>
              <a:t>SELECT *</a:t>
            </a:r>
          </a:p>
          <a:p>
            <a:pPr marL="0" indent="0">
              <a:buNone/>
            </a:pPr>
            <a:r>
              <a:rPr lang="sv-SE" dirty="0"/>
              <a:t>SELECT TOP 10</a:t>
            </a:r>
          </a:p>
          <a:p>
            <a:pPr marL="0" indent="0">
              <a:buNone/>
            </a:pPr>
            <a:r>
              <a:rPr lang="sv-SE" dirty="0"/>
              <a:t>SELECT DISTINCT</a:t>
            </a:r>
          </a:p>
        </p:txBody>
      </p:sp>
    </p:spTree>
    <p:extLst>
      <p:ext uri="{BB962C8B-B14F-4D97-AF65-F5344CB8AC3E}">
        <p14:creationId xmlns:p14="http://schemas.microsoft.com/office/powerpoint/2010/main" val="6372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E2B2-6CD2-4C63-AC95-07FB5BC14592}"/>
              </a:ext>
            </a:extLst>
          </p:cNvPr>
          <p:cNvSpPr>
            <a:spLocks noGrp="1"/>
          </p:cNvSpPr>
          <p:nvPr>
            <p:ph type="title"/>
          </p:nvPr>
        </p:nvSpPr>
        <p:spPr/>
        <p:txBody>
          <a:bodyPr/>
          <a:lstStyle/>
          <a:p>
            <a:r>
              <a:rPr lang="sv-SE" dirty="0"/>
              <a:t>Sortering</a:t>
            </a:r>
          </a:p>
        </p:txBody>
      </p:sp>
      <p:sp>
        <p:nvSpPr>
          <p:cNvPr id="3" name="Content Placeholder 2">
            <a:extLst>
              <a:ext uri="{FF2B5EF4-FFF2-40B4-BE49-F238E27FC236}">
                <a16:creationId xmlns:a16="http://schemas.microsoft.com/office/drawing/2014/main" id="{B983E408-ECC4-4AF9-8320-7380E6E478F4}"/>
              </a:ext>
            </a:extLst>
          </p:cNvPr>
          <p:cNvSpPr>
            <a:spLocks noGrp="1"/>
          </p:cNvSpPr>
          <p:nvPr>
            <p:ph idx="1"/>
          </p:nvPr>
        </p:nvSpPr>
        <p:spPr/>
        <p:txBody>
          <a:bodyPr/>
          <a:lstStyle/>
          <a:p>
            <a:pPr marL="0" indent="0">
              <a:buNone/>
            </a:pPr>
            <a:r>
              <a:rPr lang="sv-SE" dirty="0"/>
              <a:t>ORDER BY</a:t>
            </a:r>
          </a:p>
          <a:p>
            <a:pPr marL="0" indent="0">
              <a:buNone/>
            </a:pPr>
            <a:r>
              <a:rPr lang="sv-SE" dirty="0"/>
              <a:t>	(används för att få översikt, samt vid CROSS APPLY för att sortera)</a:t>
            </a:r>
          </a:p>
        </p:txBody>
      </p:sp>
    </p:spTree>
    <p:extLst>
      <p:ext uri="{BB962C8B-B14F-4D97-AF65-F5344CB8AC3E}">
        <p14:creationId xmlns:p14="http://schemas.microsoft.com/office/powerpoint/2010/main" val="3194847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3226-9B40-46EC-AA10-A7A4EDD4C94E}"/>
              </a:ext>
            </a:extLst>
          </p:cNvPr>
          <p:cNvSpPr>
            <a:spLocks noGrp="1"/>
          </p:cNvSpPr>
          <p:nvPr>
            <p:ph type="title"/>
          </p:nvPr>
        </p:nvSpPr>
        <p:spPr/>
        <p:txBody>
          <a:bodyPr/>
          <a:lstStyle/>
          <a:p>
            <a:r>
              <a:rPr lang="sv-SE" dirty="0"/>
              <a:t>Gruppering</a:t>
            </a:r>
          </a:p>
        </p:txBody>
      </p:sp>
      <p:sp>
        <p:nvSpPr>
          <p:cNvPr id="3" name="Content Placeholder 2">
            <a:extLst>
              <a:ext uri="{FF2B5EF4-FFF2-40B4-BE49-F238E27FC236}">
                <a16:creationId xmlns:a16="http://schemas.microsoft.com/office/drawing/2014/main" id="{11E11099-ADA1-41F1-B7BC-FAA17805E95A}"/>
              </a:ext>
            </a:extLst>
          </p:cNvPr>
          <p:cNvSpPr>
            <a:spLocks noGrp="1"/>
          </p:cNvSpPr>
          <p:nvPr>
            <p:ph idx="1"/>
          </p:nvPr>
        </p:nvSpPr>
        <p:spPr/>
        <p:txBody>
          <a:bodyPr/>
          <a:lstStyle/>
          <a:p>
            <a:pPr marL="0" indent="0">
              <a:buNone/>
            </a:pPr>
            <a:r>
              <a:rPr lang="sv-SE" dirty="0"/>
              <a:t>COUNT(*)</a:t>
            </a:r>
          </a:p>
          <a:p>
            <a:pPr marL="0" indent="0">
              <a:buNone/>
            </a:pPr>
            <a:r>
              <a:rPr lang="sv-SE" dirty="0"/>
              <a:t>GROUP BY</a:t>
            </a:r>
          </a:p>
        </p:txBody>
      </p:sp>
    </p:spTree>
    <p:extLst>
      <p:ext uri="{BB962C8B-B14F-4D97-AF65-F5344CB8AC3E}">
        <p14:creationId xmlns:p14="http://schemas.microsoft.com/office/powerpoint/2010/main" val="378511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E3B9-47BA-409B-8021-C5D533DEADE5}"/>
              </a:ext>
            </a:extLst>
          </p:cNvPr>
          <p:cNvSpPr>
            <a:spLocks noGrp="1"/>
          </p:cNvSpPr>
          <p:nvPr>
            <p:ph type="title"/>
          </p:nvPr>
        </p:nvSpPr>
        <p:spPr/>
        <p:txBody>
          <a:bodyPr/>
          <a:lstStyle/>
          <a:p>
            <a:r>
              <a:rPr lang="sv-SE" dirty="0"/>
              <a:t>Exportera / visualisera data</a:t>
            </a:r>
          </a:p>
        </p:txBody>
      </p:sp>
      <p:sp>
        <p:nvSpPr>
          <p:cNvPr id="3" name="Content Placeholder 2">
            <a:extLst>
              <a:ext uri="{FF2B5EF4-FFF2-40B4-BE49-F238E27FC236}">
                <a16:creationId xmlns:a16="http://schemas.microsoft.com/office/drawing/2014/main" id="{FF98FCD8-03A1-4F51-AF33-2259F181B2BB}"/>
              </a:ext>
            </a:extLst>
          </p:cNvPr>
          <p:cNvSpPr>
            <a:spLocks noGrp="1"/>
          </p:cNvSpPr>
          <p:nvPr>
            <p:ph idx="1"/>
          </p:nvPr>
        </p:nvSpPr>
        <p:spPr/>
        <p:txBody>
          <a:bodyPr>
            <a:normAutofit/>
          </a:bodyPr>
          <a:lstStyle/>
          <a:p>
            <a:r>
              <a:rPr lang="sv-SE" sz="3600" dirty="0"/>
              <a:t>Exportera från </a:t>
            </a:r>
            <a:r>
              <a:rPr lang="sv-SE" sz="3600" dirty="0" err="1"/>
              <a:t>DBeaver</a:t>
            </a:r>
            <a:r>
              <a:rPr lang="sv-SE" sz="3600" dirty="0"/>
              <a:t> till CSV-fil (Excel)</a:t>
            </a:r>
          </a:p>
          <a:p>
            <a:r>
              <a:rPr lang="sv-SE" sz="3600" dirty="0"/>
              <a:t>Importera i </a:t>
            </a:r>
            <a:r>
              <a:rPr lang="sv-SE" sz="3600" dirty="0" err="1"/>
              <a:t>Python</a:t>
            </a:r>
            <a:r>
              <a:rPr lang="sv-SE" sz="3600" dirty="0"/>
              <a:t> (</a:t>
            </a:r>
            <a:r>
              <a:rPr lang="sv-SE" sz="3600" dirty="0" err="1"/>
              <a:t>pyodbc</a:t>
            </a:r>
            <a:r>
              <a:rPr lang="sv-SE" sz="3600" dirty="0"/>
              <a:t>)</a:t>
            </a:r>
          </a:p>
          <a:p>
            <a:r>
              <a:rPr lang="sv-SE" sz="3600" dirty="0"/>
              <a:t>Rita grafer i </a:t>
            </a:r>
            <a:r>
              <a:rPr lang="sv-SE" sz="3600" dirty="0" err="1"/>
              <a:t>Insightive</a:t>
            </a:r>
            <a:endParaRPr lang="sv-SE" sz="3600" dirty="0"/>
          </a:p>
          <a:p>
            <a:r>
              <a:rPr lang="sv-SE" sz="3600" dirty="0"/>
              <a:t>MS </a:t>
            </a:r>
            <a:r>
              <a:rPr lang="sv-SE" sz="3600" dirty="0" err="1"/>
              <a:t>Report</a:t>
            </a:r>
            <a:r>
              <a:rPr lang="sv-SE" sz="3600" dirty="0"/>
              <a:t> </a:t>
            </a:r>
            <a:r>
              <a:rPr lang="sv-SE" sz="3600" dirty="0" err="1"/>
              <a:t>Builder</a:t>
            </a:r>
            <a:endParaRPr lang="sv-SE" sz="3600" dirty="0"/>
          </a:p>
        </p:txBody>
      </p:sp>
      <p:cxnSp>
        <p:nvCxnSpPr>
          <p:cNvPr id="5" name="Straight Arrow Connector 4">
            <a:extLst>
              <a:ext uri="{FF2B5EF4-FFF2-40B4-BE49-F238E27FC236}">
                <a16:creationId xmlns:a16="http://schemas.microsoft.com/office/drawing/2014/main" id="{44B4EA28-7329-4AED-9E79-6A1922ADBE90}"/>
              </a:ext>
            </a:extLst>
          </p:cNvPr>
          <p:cNvCxnSpPr/>
          <p:nvPr/>
        </p:nvCxnSpPr>
        <p:spPr>
          <a:xfrm>
            <a:off x="9320981" y="1690688"/>
            <a:ext cx="0" cy="293047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B3755B2-ECB5-43F8-AE50-644D90486BB3}"/>
              </a:ext>
            </a:extLst>
          </p:cNvPr>
          <p:cNvSpPr txBox="1"/>
          <p:nvPr/>
        </p:nvSpPr>
        <p:spPr>
          <a:xfrm>
            <a:off x="9592640" y="1456293"/>
            <a:ext cx="2084417" cy="369332"/>
          </a:xfrm>
          <a:prstGeom prst="rect">
            <a:avLst/>
          </a:prstGeom>
          <a:noFill/>
        </p:spPr>
        <p:txBody>
          <a:bodyPr wrap="none" rtlCol="0">
            <a:spAutoFit/>
          </a:bodyPr>
          <a:lstStyle/>
          <a:p>
            <a:r>
              <a:rPr lang="sv-SE" dirty="0"/>
              <a:t>Lite manuellt arbete</a:t>
            </a:r>
          </a:p>
        </p:txBody>
      </p:sp>
      <p:sp>
        <p:nvSpPr>
          <p:cNvPr id="7" name="TextBox 6">
            <a:extLst>
              <a:ext uri="{FF2B5EF4-FFF2-40B4-BE49-F238E27FC236}">
                <a16:creationId xmlns:a16="http://schemas.microsoft.com/office/drawing/2014/main" id="{E5331615-EE1E-412C-A8A9-A4E3242F070C}"/>
              </a:ext>
            </a:extLst>
          </p:cNvPr>
          <p:cNvSpPr txBox="1"/>
          <p:nvPr/>
        </p:nvSpPr>
        <p:spPr>
          <a:xfrm>
            <a:off x="9499521" y="4436495"/>
            <a:ext cx="2427972" cy="369332"/>
          </a:xfrm>
          <a:prstGeom prst="rect">
            <a:avLst/>
          </a:prstGeom>
          <a:noFill/>
        </p:spPr>
        <p:txBody>
          <a:bodyPr wrap="none" rtlCol="0">
            <a:spAutoFit/>
          </a:bodyPr>
          <a:lstStyle/>
          <a:p>
            <a:r>
              <a:rPr lang="sv-SE" dirty="0"/>
              <a:t>Mycket manuellt arbete</a:t>
            </a:r>
          </a:p>
        </p:txBody>
      </p:sp>
    </p:spTree>
    <p:extLst>
      <p:ext uri="{BB962C8B-B14F-4D97-AF65-F5344CB8AC3E}">
        <p14:creationId xmlns:p14="http://schemas.microsoft.com/office/powerpoint/2010/main" val="187937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FAA7-992A-4FD0-B766-DCF2331FEB34}"/>
              </a:ext>
            </a:extLst>
          </p:cNvPr>
          <p:cNvSpPr>
            <a:spLocks noGrp="1"/>
          </p:cNvSpPr>
          <p:nvPr>
            <p:ph type="title"/>
          </p:nvPr>
        </p:nvSpPr>
        <p:spPr/>
        <p:txBody>
          <a:bodyPr/>
          <a:lstStyle/>
          <a:p>
            <a:r>
              <a:rPr lang="sv-SE" dirty="0"/>
              <a:t>ARIA vs AURA</a:t>
            </a:r>
          </a:p>
        </p:txBody>
      </p:sp>
      <p:sp>
        <p:nvSpPr>
          <p:cNvPr id="3" name="Content Placeholder 2">
            <a:extLst>
              <a:ext uri="{FF2B5EF4-FFF2-40B4-BE49-F238E27FC236}">
                <a16:creationId xmlns:a16="http://schemas.microsoft.com/office/drawing/2014/main" id="{C2B6BD35-9FF5-4430-B68A-A365438DC7E1}"/>
              </a:ext>
            </a:extLst>
          </p:cNvPr>
          <p:cNvSpPr>
            <a:spLocks noGrp="1"/>
          </p:cNvSpPr>
          <p:nvPr>
            <p:ph idx="1"/>
          </p:nvPr>
        </p:nvSpPr>
        <p:spPr/>
        <p:txBody>
          <a:bodyPr/>
          <a:lstStyle/>
          <a:p>
            <a:r>
              <a:rPr lang="sv-SE" dirty="0"/>
              <a:t>Sök i AURA om det går</a:t>
            </a:r>
          </a:p>
          <a:p>
            <a:r>
              <a:rPr lang="sv-SE" dirty="0"/>
              <a:t>Sökningar i ARIA kan krascha hela systemet</a:t>
            </a:r>
          </a:p>
        </p:txBody>
      </p:sp>
    </p:spTree>
    <p:extLst>
      <p:ext uri="{BB962C8B-B14F-4D97-AF65-F5344CB8AC3E}">
        <p14:creationId xmlns:p14="http://schemas.microsoft.com/office/powerpoint/2010/main" val="1302673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p:txBody>
      </p:sp>
    </p:spTree>
    <p:extLst>
      <p:ext uri="{BB962C8B-B14F-4D97-AF65-F5344CB8AC3E}">
        <p14:creationId xmlns:p14="http://schemas.microsoft.com/office/powerpoint/2010/main" val="426675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p:txBody>
      </p:sp>
      <p:sp>
        <p:nvSpPr>
          <p:cNvPr id="6" name="Content Placeholder 2">
            <a:extLst>
              <a:ext uri="{FF2B5EF4-FFF2-40B4-BE49-F238E27FC236}">
                <a16:creationId xmlns:a16="http://schemas.microsoft.com/office/drawing/2014/main" id="{AAB19A3B-F1CF-4205-B7FE-57A576625E60}"/>
              </a:ext>
            </a:extLst>
          </p:cNvPr>
          <p:cNvSpPr txBox="1">
            <a:spLocks/>
          </p:cNvSpPr>
          <p:nvPr/>
        </p:nvSpPr>
        <p:spPr>
          <a:xfrm>
            <a:off x="4706112" y="1096645"/>
            <a:ext cx="7278624" cy="2914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2400" dirty="0">
                <a:solidFill>
                  <a:srgbClr val="FFFF00"/>
                </a:solidFill>
              </a:rPr>
              <a:t>SELECT </a:t>
            </a:r>
            <a:br>
              <a:rPr lang="sv-SE" sz="2400" dirty="0">
                <a:solidFill>
                  <a:srgbClr val="FFFF00"/>
                </a:solidFill>
              </a:rPr>
            </a:br>
            <a:r>
              <a:rPr lang="sv-SE" sz="2400" dirty="0">
                <a:solidFill>
                  <a:srgbClr val="FFFF00"/>
                </a:solidFill>
              </a:rPr>
              <a:t>    </a:t>
            </a:r>
            <a:r>
              <a:rPr lang="sv-SE" sz="2400" dirty="0"/>
              <a:t>tab1.Parameter1,</a:t>
            </a:r>
            <a:br>
              <a:rPr lang="sv-SE" sz="2400" dirty="0"/>
            </a:br>
            <a:r>
              <a:rPr lang="sv-SE" sz="2400" dirty="0"/>
              <a:t>    tab2.Parameter</a:t>
            </a:r>
            <a:br>
              <a:rPr lang="sv-SE" sz="2400" dirty="0"/>
            </a:br>
            <a:r>
              <a:rPr lang="sv-SE" sz="2400" dirty="0">
                <a:solidFill>
                  <a:srgbClr val="FFFF00"/>
                </a:solidFill>
              </a:rPr>
              <a:t>FROM</a:t>
            </a:r>
            <a:br>
              <a:rPr lang="sv-SE" sz="2400" dirty="0">
                <a:solidFill>
                  <a:srgbClr val="FFFF00"/>
                </a:solidFill>
              </a:rPr>
            </a:br>
            <a:r>
              <a:rPr lang="sv-SE" sz="2400" dirty="0">
                <a:solidFill>
                  <a:srgbClr val="FFFF00"/>
                </a:solidFill>
              </a:rPr>
              <a:t>    </a:t>
            </a:r>
            <a:r>
              <a:rPr lang="sv-SE" sz="2400" dirty="0"/>
              <a:t>Tabell1 tab1</a:t>
            </a:r>
            <a:br>
              <a:rPr lang="sv-SE" sz="2400" dirty="0"/>
            </a:br>
            <a:r>
              <a:rPr lang="sv-SE" sz="2400" dirty="0"/>
              <a:t>    </a:t>
            </a:r>
            <a:r>
              <a:rPr lang="sv-SE" sz="2400" dirty="0">
                <a:solidFill>
                  <a:schemeClr val="accent2"/>
                </a:solidFill>
              </a:rPr>
              <a:t>LEFT JOIN </a:t>
            </a:r>
            <a:r>
              <a:rPr lang="sv-SE" sz="2400" dirty="0"/>
              <a:t>Tabell2 tab2 ON tab1.Key = tab2.Key</a:t>
            </a:r>
            <a:br>
              <a:rPr lang="sv-SE" sz="2400" dirty="0"/>
            </a:br>
            <a:r>
              <a:rPr lang="sv-SE" sz="2400" dirty="0"/>
              <a:t>    </a:t>
            </a:r>
            <a:r>
              <a:rPr lang="sv-SE" sz="2400" dirty="0">
                <a:solidFill>
                  <a:schemeClr val="accent2"/>
                </a:solidFill>
              </a:rPr>
              <a:t>INNER JOIN </a:t>
            </a:r>
            <a:r>
              <a:rPr lang="sv-SE" sz="2400" dirty="0"/>
              <a:t>Tabell3 tab3 ON tab1.Key2 = tab3.Key2</a:t>
            </a:r>
            <a:br>
              <a:rPr lang="sv-SE" sz="2400" dirty="0"/>
            </a:br>
            <a:r>
              <a:rPr lang="sv-SE" sz="2400" dirty="0">
                <a:solidFill>
                  <a:srgbClr val="FFFF00"/>
                </a:solidFill>
              </a:rPr>
              <a:t>WHERE</a:t>
            </a:r>
            <a:r>
              <a:rPr lang="sv-SE" sz="2400" dirty="0"/>
              <a:t> &lt;villkor&gt;</a:t>
            </a:r>
          </a:p>
        </p:txBody>
      </p:sp>
    </p:spTree>
    <p:extLst>
      <p:ext uri="{BB962C8B-B14F-4D97-AF65-F5344CB8AC3E}">
        <p14:creationId xmlns:p14="http://schemas.microsoft.com/office/powerpoint/2010/main" val="89408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856-F464-45A8-A4BE-664F088357F7}"/>
              </a:ext>
            </a:extLst>
          </p:cNvPr>
          <p:cNvSpPr>
            <a:spLocks noGrp="1"/>
          </p:cNvSpPr>
          <p:nvPr>
            <p:ph type="title"/>
          </p:nvPr>
        </p:nvSpPr>
        <p:spPr/>
        <p:txBody>
          <a:bodyPr/>
          <a:lstStyle/>
          <a:p>
            <a:endParaRPr lang="sv-SE"/>
          </a:p>
        </p:txBody>
      </p:sp>
      <p:sp>
        <p:nvSpPr>
          <p:cNvPr id="3" name="Content Placeholder 2">
            <a:extLst>
              <a:ext uri="{FF2B5EF4-FFF2-40B4-BE49-F238E27FC236}">
                <a16:creationId xmlns:a16="http://schemas.microsoft.com/office/drawing/2014/main" id="{3C748DE0-4A15-4035-95BA-E780FBB49EDE}"/>
              </a:ext>
            </a:extLst>
          </p:cNvPr>
          <p:cNvSpPr>
            <a:spLocks noGrp="1"/>
          </p:cNvSpPr>
          <p:nvPr>
            <p:ph idx="1"/>
          </p:nvPr>
        </p:nvSpPr>
        <p:spPr/>
        <p:txBody>
          <a:bodyPr/>
          <a:lstStyle/>
          <a:p>
            <a:pPr marL="514350" indent="-514350">
              <a:buAutoNum type="arabicPeriod"/>
            </a:pPr>
            <a:r>
              <a:rPr lang="sv-SE" dirty="0"/>
              <a:t>Struktur på SQL-program</a:t>
            </a:r>
          </a:p>
          <a:p>
            <a:pPr marL="514350" indent="-514350">
              <a:buAutoNum type="arabicPeriod"/>
            </a:pPr>
            <a:r>
              <a:rPr lang="sv-SE" dirty="0"/>
              <a:t>inner / </a:t>
            </a:r>
            <a:r>
              <a:rPr lang="sv-SE" dirty="0" err="1"/>
              <a:t>left</a:t>
            </a:r>
            <a:r>
              <a:rPr lang="sv-SE" dirty="0"/>
              <a:t> / right </a:t>
            </a:r>
            <a:r>
              <a:rPr lang="sv-SE" dirty="0" err="1"/>
              <a:t>join</a:t>
            </a:r>
            <a:endParaRPr lang="sv-SE" dirty="0"/>
          </a:p>
          <a:p>
            <a:pPr marL="514350" indent="-514350">
              <a:buAutoNum type="arabicPeriod"/>
            </a:pPr>
            <a:r>
              <a:rPr lang="sv-SE" dirty="0"/>
              <a:t>Jämförelseoperatorer</a:t>
            </a:r>
          </a:p>
          <a:p>
            <a:pPr marL="514350" indent="-514350">
              <a:buAutoNum type="arabicPeriod"/>
            </a:pPr>
            <a:r>
              <a:rPr lang="sv-SE" dirty="0"/>
              <a:t>Exportera till Excel/</a:t>
            </a:r>
            <a:r>
              <a:rPr lang="sv-SE" dirty="0" err="1"/>
              <a:t>Python</a:t>
            </a:r>
            <a:endParaRPr lang="sv-SE" dirty="0"/>
          </a:p>
          <a:p>
            <a:pPr marL="514350" indent="-514350">
              <a:buAutoNum type="arabicPeriod"/>
            </a:pPr>
            <a:r>
              <a:rPr lang="sv-SE" dirty="0"/>
              <a:t>Fler kommandon</a:t>
            </a:r>
          </a:p>
          <a:p>
            <a:pPr marL="514350" indent="-514350">
              <a:buAutoNum type="arabicPeriod"/>
            </a:pPr>
            <a:r>
              <a:rPr lang="sv-SE" dirty="0"/>
              <a:t>Exempel</a:t>
            </a:r>
          </a:p>
          <a:p>
            <a:pPr marL="514350" indent="-514350">
              <a:buAutoNum type="arabicPeriod"/>
            </a:pPr>
            <a:endParaRPr lang="sv-SE" dirty="0"/>
          </a:p>
          <a:p>
            <a:pPr marL="0" indent="0">
              <a:buNone/>
            </a:pPr>
            <a:r>
              <a:rPr lang="sv-SE" dirty="0"/>
              <a:t>Program: MS Access, </a:t>
            </a:r>
            <a:r>
              <a:rPr lang="sv-SE" dirty="0" err="1"/>
              <a:t>DBeaver</a:t>
            </a:r>
            <a:r>
              <a:rPr lang="sv-SE" dirty="0"/>
              <a:t>, </a:t>
            </a:r>
            <a:r>
              <a:rPr lang="sv-SE" dirty="0" err="1"/>
              <a:t>Python</a:t>
            </a:r>
            <a:endParaRPr lang="sv-SE" dirty="0"/>
          </a:p>
        </p:txBody>
      </p:sp>
    </p:spTree>
    <p:extLst>
      <p:ext uri="{BB962C8B-B14F-4D97-AF65-F5344CB8AC3E}">
        <p14:creationId xmlns:p14="http://schemas.microsoft.com/office/powerpoint/2010/main" val="170777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r>
              <a:rPr lang="sv-SE" dirty="0"/>
              <a:t>		</a:t>
            </a:r>
          </a:p>
        </p:txBody>
      </p:sp>
      <p:pic>
        <p:nvPicPr>
          <p:cNvPr id="5" name="Picture 2" descr="Can we replace right join with left join">
            <a:extLst>
              <a:ext uri="{FF2B5EF4-FFF2-40B4-BE49-F238E27FC236}">
                <a16:creationId xmlns:a16="http://schemas.microsoft.com/office/drawing/2014/main" id="{6595BC0F-BA3A-4545-8A38-E2C557131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63" y="1472339"/>
            <a:ext cx="4499337" cy="270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9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p>
          <a:p>
            <a:r>
              <a:rPr lang="sv-SE" sz="3600" dirty="0"/>
              <a:t>Jämförelseoperatorer</a:t>
            </a:r>
          </a:p>
          <a:p>
            <a:pPr marL="0" indent="0">
              <a:buNone/>
            </a:pPr>
            <a:r>
              <a:rPr lang="sv-SE" dirty="0"/>
              <a:t>		</a:t>
            </a:r>
          </a:p>
        </p:txBody>
      </p:sp>
      <p:graphicFrame>
        <p:nvGraphicFramePr>
          <p:cNvPr id="5" name="Table 4">
            <a:extLst>
              <a:ext uri="{FF2B5EF4-FFF2-40B4-BE49-F238E27FC236}">
                <a16:creationId xmlns:a16="http://schemas.microsoft.com/office/drawing/2014/main" id="{34B1F0BC-138E-46D4-ABB0-5DA3F9444490}"/>
              </a:ext>
            </a:extLst>
          </p:cNvPr>
          <p:cNvGraphicFramePr>
            <a:graphicFrameLocks/>
          </p:cNvGraphicFramePr>
          <p:nvPr>
            <p:extLst>
              <p:ext uri="{D42A27DB-BD31-4B8C-83A1-F6EECF244321}">
                <p14:modId xmlns:p14="http://schemas.microsoft.com/office/powerpoint/2010/main" val="2323581092"/>
              </p:ext>
            </p:extLst>
          </p:nvPr>
        </p:nvGraphicFramePr>
        <p:xfrm>
          <a:off x="6532033" y="2101615"/>
          <a:ext cx="5344835" cy="3200400"/>
        </p:xfrm>
        <a:graphic>
          <a:graphicData uri="http://schemas.openxmlformats.org/drawingml/2006/table">
            <a:tbl>
              <a:tblPr firstRow="1" bandRow="1">
                <a:tableStyleId>{5C22544A-7EE6-4342-B048-85BDC9FD1C3A}</a:tableStyleId>
              </a:tblPr>
              <a:tblGrid>
                <a:gridCol w="520712">
                  <a:extLst>
                    <a:ext uri="{9D8B030D-6E8A-4147-A177-3AD203B41FA5}">
                      <a16:colId xmlns:a16="http://schemas.microsoft.com/office/drawing/2014/main" val="1962841755"/>
                    </a:ext>
                  </a:extLst>
                </a:gridCol>
                <a:gridCol w="4824123">
                  <a:extLst>
                    <a:ext uri="{9D8B030D-6E8A-4147-A177-3AD203B41FA5}">
                      <a16:colId xmlns:a16="http://schemas.microsoft.com/office/drawing/2014/main" val="412645743"/>
                    </a:ext>
                  </a:extLst>
                </a:gridCol>
              </a:tblGrid>
              <a:tr h="308312">
                <a:tc>
                  <a:txBody>
                    <a:bodyPr/>
                    <a:lstStyle/>
                    <a:p>
                      <a:endParaRPr lang="sv-SE" dirty="0"/>
                    </a:p>
                  </a:txBody>
                  <a:tcPr/>
                </a:tc>
                <a:tc>
                  <a:txBody>
                    <a:bodyPr/>
                    <a:lstStyle/>
                    <a:p>
                      <a:endParaRPr lang="sv-SE" dirty="0"/>
                    </a:p>
                  </a:txBody>
                  <a:tcPr/>
                </a:tc>
                <a:extLst>
                  <a:ext uri="{0D108BD9-81ED-4DB2-BD59-A6C34878D82A}">
                    <a16:rowId xmlns:a16="http://schemas.microsoft.com/office/drawing/2014/main" val="304380852"/>
                  </a:ext>
                </a:extLst>
              </a:tr>
              <a:tr h="308312">
                <a:tc>
                  <a:txBody>
                    <a:bodyPr/>
                    <a:lstStyle/>
                    <a:p>
                      <a:r>
                        <a:rPr lang="sv-SE" dirty="0"/>
                        <a:t>=</a:t>
                      </a:r>
                    </a:p>
                  </a:txBody>
                  <a:tcPr/>
                </a:tc>
                <a:tc>
                  <a:txBody>
                    <a:bodyPr/>
                    <a:lstStyle/>
                    <a:p>
                      <a:r>
                        <a:rPr lang="sv-SE" dirty="0"/>
                        <a:t>Är lika med</a:t>
                      </a:r>
                    </a:p>
                  </a:txBody>
                  <a:tcPr/>
                </a:tc>
                <a:extLst>
                  <a:ext uri="{0D108BD9-81ED-4DB2-BD59-A6C34878D82A}">
                    <a16:rowId xmlns:a16="http://schemas.microsoft.com/office/drawing/2014/main" val="193907635"/>
                  </a:ext>
                </a:extLst>
              </a:tr>
              <a:tr h="308312">
                <a:tc>
                  <a:txBody>
                    <a:bodyPr/>
                    <a:lstStyle/>
                    <a:p>
                      <a:r>
                        <a:rPr lang="sv-SE" dirty="0"/>
                        <a:t>&lt;&gt;</a:t>
                      </a:r>
                    </a:p>
                  </a:txBody>
                  <a:tcPr/>
                </a:tc>
                <a:tc>
                  <a:txBody>
                    <a:bodyPr/>
                    <a:lstStyle/>
                    <a:p>
                      <a:r>
                        <a:rPr lang="sv-SE" dirty="0"/>
                        <a:t>Är inte lika med</a:t>
                      </a:r>
                    </a:p>
                  </a:txBody>
                  <a:tcPr/>
                </a:tc>
                <a:extLst>
                  <a:ext uri="{0D108BD9-81ED-4DB2-BD59-A6C34878D82A}">
                    <a16:rowId xmlns:a16="http://schemas.microsoft.com/office/drawing/2014/main" val="370089235"/>
                  </a:ext>
                </a:extLst>
              </a:tr>
              <a:tr h="0">
                <a:tc>
                  <a:txBody>
                    <a:bodyPr/>
                    <a:lstStyle/>
                    <a:p>
                      <a:r>
                        <a:rPr lang="sv-SE" dirty="0"/>
                        <a:t>&lt;</a:t>
                      </a:r>
                    </a:p>
                  </a:txBody>
                  <a:tcPr/>
                </a:tc>
                <a:tc>
                  <a:txBody>
                    <a:bodyPr/>
                    <a:lstStyle/>
                    <a:p>
                      <a:r>
                        <a:rPr lang="sv-SE" dirty="0"/>
                        <a:t>Mindre än</a:t>
                      </a:r>
                    </a:p>
                  </a:txBody>
                  <a:tcPr/>
                </a:tc>
                <a:extLst>
                  <a:ext uri="{0D108BD9-81ED-4DB2-BD59-A6C34878D82A}">
                    <a16:rowId xmlns:a16="http://schemas.microsoft.com/office/drawing/2014/main" val="380341735"/>
                  </a:ext>
                </a:extLst>
              </a:tr>
              <a:tr h="308312">
                <a:tc>
                  <a:txBody>
                    <a:bodyPr/>
                    <a:lstStyle/>
                    <a:p>
                      <a:r>
                        <a:rPr lang="sv-SE" dirty="0"/>
                        <a:t>&lt;= </a:t>
                      </a:r>
                    </a:p>
                  </a:txBody>
                  <a:tcPr/>
                </a:tc>
                <a:tc>
                  <a:txBody>
                    <a:bodyPr/>
                    <a:lstStyle/>
                    <a:p>
                      <a:r>
                        <a:rPr lang="sv-SE" dirty="0"/>
                        <a:t>Mindre än eller lika med</a:t>
                      </a:r>
                    </a:p>
                  </a:txBody>
                  <a:tcPr/>
                </a:tc>
                <a:extLst>
                  <a:ext uri="{0D108BD9-81ED-4DB2-BD59-A6C34878D82A}">
                    <a16:rowId xmlns:a16="http://schemas.microsoft.com/office/drawing/2014/main" val="3684534331"/>
                  </a:ext>
                </a:extLst>
              </a:tr>
              <a:tr h="308312">
                <a:tc>
                  <a:txBody>
                    <a:bodyPr/>
                    <a:lstStyle/>
                    <a:p>
                      <a:r>
                        <a:rPr lang="sv-SE" dirty="0"/>
                        <a:t>&gt;</a:t>
                      </a:r>
                    </a:p>
                  </a:txBody>
                  <a:tcPr/>
                </a:tc>
                <a:tc>
                  <a:txBody>
                    <a:bodyPr/>
                    <a:lstStyle/>
                    <a:p>
                      <a:r>
                        <a:rPr lang="sv-SE" dirty="0"/>
                        <a:t>Större än</a:t>
                      </a:r>
                    </a:p>
                  </a:txBody>
                  <a:tcPr/>
                </a:tc>
                <a:extLst>
                  <a:ext uri="{0D108BD9-81ED-4DB2-BD59-A6C34878D82A}">
                    <a16:rowId xmlns:a16="http://schemas.microsoft.com/office/drawing/2014/main" val="672729307"/>
                  </a:ext>
                </a:extLst>
              </a:tr>
              <a:tr h="308312">
                <a:tc>
                  <a:txBody>
                    <a:bodyPr/>
                    <a:lstStyle/>
                    <a:p>
                      <a:r>
                        <a:rPr lang="sv-SE" dirty="0"/>
                        <a:t>&gt;=</a:t>
                      </a:r>
                    </a:p>
                  </a:txBody>
                  <a:tcPr/>
                </a:tc>
                <a:tc>
                  <a:txBody>
                    <a:bodyPr/>
                    <a:lstStyle/>
                    <a:p>
                      <a:r>
                        <a:rPr lang="sv-SE" dirty="0"/>
                        <a:t>Större än eller lika med</a:t>
                      </a:r>
                    </a:p>
                  </a:txBody>
                  <a:tcPr/>
                </a:tc>
                <a:extLst>
                  <a:ext uri="{0D108BD9-81ED-4DB2-BD59-A6C34878D82A}">
                    <a16:rowId xmlns:a16="http://schemas.microsoft.com/office/drawing/2014/main" val="573919861"/>
                  </a:ext>
                </a:extLst>
              </a:tr>
              <a:tr h="532157">
                <a:tc>
                  <a:txBody>
                    <a:bodyPr/>
                    <a:lstStyle/>
                    <a:p>
                      <a:r>
                        <a:rPr lang="sv-SE" dirty="0"/>
                        <a:t>LIKE</a:t>
                      </a:r>
                    </a:p>
                  </a:txBody>
                  <a:tcPr/>
                </a:tc>
                <a:tc>
                  <a:txBody>
                    <a:bodyPr/>
                    <a:lstStyle/>
                    <a:p>
                      <a:r>
                        <a:rPr lang="sv-SE" dirty="0"/>
                        <a:t>Jämförelse för text</a:t>
                      </a:r>
                    </a:p>
                  </a:txBody>
                  <a:tcPr/>
                </a:tc>
                <a:extLst>
                  <a:ext uri="{0D108BD9-81ED-4DB2-BD59-A6C34878D82A}">
                    <a16:rowId xmlns:a16="http://schemas.microsoft.com/office/drawing/2014/main" val="1358931756"/>
                  </a:ext>
                </a:extLst>
              </a:tr>
            </a:tbl>
          </a:graphicData>
        </a:graphic>
      </p:graphicFrame>
    </p:spTree>
    <p:extLst>
      <p:ext uri="{BB962C8B-B14F-4D97-AF65-F5344CB8AC3E}">
        <p14:creationId xmlns:p14="http://schemas.microsoft.com/office/powerpoint/2010/main" val="376151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p>
          <a:p>
            <a:r>
              <a:rPr lang="sv-SE" sz="3600" dirty="0"/>
              <a:t>Jämförelseoperatorer</a:t>
            </a:r>
          </a:p>
          <a:p>
            <a:r>
              <a:rPr lang="sv-SE" sz="3600" dirty="0"/>
              <a:t>Specialkommandon</a:t>
            </a:r>
            <a:r>
              <a:rPr lang="sv-SE" dirty="0"/>
              <a:t>		</a:t>
            </a:r>
          </a:p>
        </p:txBody>
      </p:sp>
      <p:sp>
        <p:nvSpPr>
          <p:cNvPr id="4" name="Content Placeholder 2">
            <a:extLst>
              <a:ext uri="{FF2B5EF4-FFF2-40B4-BE49-F238E27FC236}">
                <a16:creationId xmlns:a16="http://schemas.microsoft.com/office/drawing/2014/main" id="{E4CE14E2-B8EF-4590-BDC4-CA7589CC3EAD}"/>
              </a:ext>
            </a:extLst>
          </p:cNvPr>
          <p:cNvSpPr txBox="1">
            <a:spLocks/>
          </p:cNvSpPr>
          <p:nvPr/>
        </p:nvSpPr>
        <p:spPr>
          <a:xfrm>
            <a:off x="5212178" y="3723223"/>
            <a:ext cx="3703320" cy="2296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2400" dirty="0">
                <a:solidFill>
                  <a:srgbClr val="FFFF00"/>
                </a:solidFill>
              </a:rPr>
              <a:t>SELECT *</a:t>
            </a:r>
            <a:br>
              <a:rPr lang="sv-SE" sz="2400" dirty="0">
                <a:solidFill>
                  <a:srgbClr val="FFFF00"/>
                </a:solidFill>
              </a:rPr>
            </a:br>
            <a:r>
              <a:rPr lang="sv-SE" sz="2400" dirty="0">
                <a:solidFill>
                  <a:srgbClr val="FFFF00"/>
                </a:solidFill>
              </a:rPr>
              <a:t>SELECT TOP 10</a:t>
            </a:r>
            <a:br>
              <a:rPr lang="sv-SE" sz="2400" dirty="0">
                <a:solidFill>
                  <a:srgbClr val="FFFF00"/>
                </a:solidFill>
              </a:rPr>
            </a:br>
            <a:r>
              <a:rPr lang="sv-SE" sz="2400" dirty="0">
                <a:solidFill>
                  <a:srgbClr val="FFFF00"/>
                </a:solidFill>
              </a:rPr>
              <a:t>SELECT DISTINCT</a:t>
            </a:r>
            <a:br>
              <a:rPr lang="sv-SE" sz="2400" dirty="0">
                <a:solidFill>
                  <a:srgbClr val="FFFF00"/>
                </a:solidFill>
              </a:rPr>
            </a:br>
            <a:r>
              <a:rPr lang="sv-SE" sz="2400" dirty="0">
                <a:solidFill>
                  <a:srgbClr val="FFFF00"/>
                </a:solidFill>
              </a:rPr>
              <a:t>ORDER BY</a:t>
            </a:r>
            <a:br>
              <a:rPr lang="sv-SE" sz="2400" dirty="0">
                <a:solidFill>
                  <a:srgbClr val="FFFF00"/>
                </a:solidFill>
              </a:rPr>
            </a:br>
            <a:r>
              <a:rPr lang="sv-SE" sz="2400" dirty="0">
                <a:solidFill>
                  <a:srgbClr val="FFFF00"/>
                </a:solidFill>
              </a:rPr>
              <a:t>COUNT(*)</a:t>
            </a:r>
            <a:br>
              <a:rPr lang="sv-SE" sz="2400" dirty="0">
                <a:solidFill>
                  <a:srgbClr val="FFFF00"/>
                </a:solidFill>
              </a:rPr>
            </a:br>
            <a:r>
              <a:rPr lang="sv-SE" sz="2400" dirty="0">
                <a:solidFill>
                  <a:srgbClr val="FFFF00"/>
                </a:solidFill>
              </a:rPr>
              <a:t>GROUP BY</a:t>
            </a:r>
          </a:p>
          <a:p>
            <a:pPr marL="0" indent="0">
              <a:buFont typeface="Arial" panose="020B0604020202020204" pitchFamily="34" charset="0"/>
              <a:buNone/>
            </a:pPr>
            <a:endParaRPr lang="sv-SE" sz="1800" dirty="0"/>
          </a:p>
        </p:txBody>
      </p:sp>
    </p:spTree>
    <p:extLst>
      <p:ext uri="{BB962C8B-B14F-4D97-AF65-F5344CB8AC3E}">
        <p14:creationId xmlns:p14="http://schemas.microsoft.com/office/powerpoint/2010/main" val="412207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p>
          <a:p>
            <a:r>
              <a:rPr lang="sv-SE" sz="3600" dirty="0"/>
              <a:t>Jämförelseoperatorer</a:t>
            </a:r>
          </a:p>
          <a:p>
            <a:r>
              <a:rPr lang="sv-SE" sz="3600" dirty="0"/>
              <a:t>Specialkommandon</a:t>
            </a:r>
          </a:p>
          <a:p>
            <a:r>
              <a:rPr lang="sv-SE" sz="3600" dirty="0"/>
              <a:t>Exportera till Excel / </a:t>
            </a:r>
            <a:r>
              <a:rPr lang="sv-SE" sz="3600" dirty="0" err="1"/>
              <a:t>Python</a:t>
            </a:r>
            <a:r>
              <a:rPr lang="sv-SE" sz="3600" dirty="0"/>
              <a:t> / </a:t>
            </a:r>
            <a:r>
              <a:rPr lang="sv-SE" sz="3600" dirty="0" err="1"/>
              <a:t>Insightive</a:t>
            </a:r>
            <a:r>
              <a:rPr lang="sv-SE" sz="3600" dirty="0"/>
              <a:t>		</a:t>
            </a:r>
          </a:p>
        </p:txBody>
      </p:sp>
    </p:spTree>
    <p:extLst>
      <p:ext uri="{BB962C8B-B14F-4D97-AF65-F5344CB8AC3E}">
        <p14:creationId xmlns:p14="http://schemas.microsoft.com/office/powerpoint/2010/main" val="334643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71C5-09CE-4C8A-9890-53C4783EE1C7}"/>
              </a:ext>
            </a:extLst>
          </p:cNvPr>
          <p:cNvSpPr>
            <a:spLocks noGrp="1"/>
          </p:cNvSpPr>
          <p:nvPr>
            <p:ph type="title"/>
          </p:nvPr>
        </p:nvSpPr>
        <p:spPr/>
        <p:txBody>
          <a:bodyPr/>
          <a:lstStyle/>
          <a:p>
            <a:r>
              <a:rPr lang="sv-SE" dirty="0"/>
              <a:t>Exempel 1</a:t>
            </a:r>
          </a:p>
        </p:txBody>
      </p:sp>
      <p:sp>
        <p:nvSpPr>
          <p:cNvPr id="3" name="Content Placeholder 2">
            <a:extLst>
              <a:ext uri="{FF2B5EF4-FFF2-40B4-BE49-F238E27FC236}">
                <a16:creationId xmlns:a16="http://schemas.microsoft.com/office/drawing/2014/main" id="{9334DF18-4B17-430C-BEE9-F91E281402B5}"/>
              </a:ext>
            </a:extLst>
          </p:cNvPr>
          <p:cNvSpPr>
            <a:spLocks noGrp="1"/>
          </p:cNvSpPr>
          <p:nvPr>
            <p:ph idx="1"/>
          </p:nvPr>
        </p:nvSpPr>
        <p:spPr/>
        <p:txBody>
          <a:bodyPr>
            <a:normAutofit/>
          </a:bodyPr>
          <a:lstStyle/>
          <a:p>
            <a:pPr marL="0" indent="0">
              <a:buNone/>
            </a:pPr>
            <a:r>
              <a:rPr lang="sv-SE" sz="3600" dirty="0"/>
              <a:t>Ta fram bordsparametrar </a:t>
            </a:r>
            <a:r>
              <a:rPr lang="sv-SE" sz="3600" dirty="0" err="1"/>
              <a:t>vrt</a:t>
            </a:r>
            <a:r>
              <a:rPr lang="sv-SE" sz="3600" dirty="0"/>
              <a:t>, lat o long vid behandling för utvalda patienter</a:t>
            </a:r>
          </a:p>
        </p:txBody>
      </p:sp>
    </p:spTree>
    <p:extLst>
      <p:ext uri="{BB962C8B-B14F-4D97-AF65-F5344CB8AC3E}">
        <p14:creationId xmlns:p14="http://schemas.microsoft.com/office/powerpoint/2010/main" val="1109650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71C5-09CE-4C8A-9890-53C4783EE1C7}"/>
              </a:ext>
            </a:extLst>
          </p:cNvPr>
          <p:cNvSpPr>
            <a:spLocks noGrp="1"/>
          </p:cNvSpPr>
          <p:nvPr>
            <p:ph type="title"/>
          </p:nvPr>
        </p:nvSpPr>
        <p:spPr/>
        <p:txBody>
          <a:bodyPr/>
          <a:lstStyle/>
          <a:p>
            <a:r>
              <a:rPr lang="sv-SE" dirty="0"/>
              <a:t>Exempel 1</a:t>
            </a:r>
          </a:p>
        </p:txBody>
      </p:sp>
      <p:sp>
        <p:nvSpPr>
          <p:cNvPr id="3" name="Content Placeholder 2">
            <a:extLst>
              <a:ext uri="{FF2B5EF4-FFF2-40B4-BE49-F238E27FC236}">
                <a16:creationId xmlns:a16="http://schemas.microsoft.com/office/drawing/2014/main" id="{9334DF18-4B17-430C-BEE9-F91E281402B5}"/>
              </a:ext>
            </a:extLst>
          </p:cNvPr>
          <p:cNvSpPr>
            <a:spLocks noGrp="1"/>
          </p:cNvSpPr>
          <p:nvPr>
            <p:ph idx="1"/>
          </p:nvPr>
        </p:nvSpPr>
        <p:spPr/>
        <p:txBody>
          <a:bodyPr>
            <a:normAutofit/>
          </a:bodyPr>
          <a:lstStyle/>
          <a:p>
            <a:pPr marL="0" indent="0">
              <a:buNone/>
            </a:pPr>
            <a:r>
              <a:rPr lang="sv-SE" sz="3600" dirty="0"/>
              <a:t>Ta fram bordsparametrar </a:t>
            </a:r>
            <a:r>
              <a:rPr lang="sv-SE" sz="3600" dirty="0" err="1"/>
              <a:t>vrt</a:t>
            </a:r>
            <a:r>
              <a:rPr lang="sv-SE" sz="3600" dirty="0"/>
              <a:t>, lat o long vid behandling för utvalda patienter</a:t>
            </a:r>
          </a:p>
        </p:txBody>
      </p:sp>
      <p:pic>
        <p:nvPicPr>
          <p:cNvPr id="5" name="Picture 4">
            <a:extLst>
              <a:ext uri="{FF2B5EF4-FFF2-40B4-BE49-F238E27FC236}">
                <a16:creationId xmlns:a16="http://schemas.microsoft.com/office/drawing/2014/main" id="{D2616C8C-9919-451A-BD36-AF6A2A1EFFA7}"/>
              </a:ext>
            </a:extLst>
          </p:cNvPr>
          <p:cNvPicPr>
            <a:picLocks noChangeAspect="1"/>
          </p:cNvPicPr>
          <p:nvPr/>
        </p:nvPicPr>
        <p:blipFill>
          <a:blip r:embed="rId2"/>
          <a:stretch>
            <a:fillRect/>
          </a:stretch>
        </p:blipFill>
        <p:spPr>
          <a:xfrm>
            <a:off x="368386" y="3617955"/>
            <a:ext cx="4766238" cy="2078510"/>
          </a:xfrm>
          <a:prstGeom prst="rect">
            <a:avLst/>
          </a:prstGeom>
        </p:spPr>
      </p:pic>
      <p:pic>
        <p:nvPicPr>
          <p:cNvPr id="7" name="Picture 6">
            <a:extLst>
              <a:ext uri="{FF2B5EF4-FFF2-40B4-BE49-F238E27FC236}">
                <a16:creationId xmlns:a16="http://schemas.microsoft.com/office/drawing/2014/main" id="{755A056E-FF14-464B-8EF8-F280B09F4A84}"/>
              </a:ext>
            </a:extLst>
          </p:cNvPr>
          <p:cNvPicPr>
            <a:picLocks noChangeAspect="1"/>
          </p:cNvPicPr>
          <p:nvPr/>
        </p:nvPicPr>
        <p:blipFill>
          <a:blip r:embed="rId3"/>
          <a:stretch>
            <a:fillRect/>
          </a:stretch>
        </p:blipFill>
        <p:spPr>
          <a:xfrm>
            <a:off x="6752280" y="2638680"/>
            <a:ext cx="3999773" cy="1315481"/>
          </a:xfrm>
          <a:prstGeom prst="rect">
            <a:avLst/>
          </a:prstGeom>
        </p:spPr>
      </p:pic>
      <p:pic>
        <p:nvPicPr>
          <p:cNvPr id="9" name="Picture 8">
            <a:extLst>
              <a:ext uri="{FF2B5EF4-FFF2-40B4-BE49-F238E27FC236}">
                <a16:creationId xmlns:a16="http://schemas.microsoft.com/office/drawing/2014/main" id="{CE3EF0B0-97FB-4CB8-A14F-D3BA116C9049}"/>
              </a:ext>
            </a:extLst>
          </p:cNvPr>
          <p:cNvPicPr>
            <a:picLocks noChangeAspect="1"/>
          </p:cNvPicPr>
          <p:nvPr/>
        </p:nvPicPr>
        <p:blipFill>
          <a:blip r:embed="rId4"/>
          <a:stretch>
            <a:fillRect/>
          </a:stretch>
        </p:blipFill>
        <p:spPr>
          <a:xfrm>
            <a:off x="6752279" y="4146465"/>
            <a:ext cx="3999774" cy="511091"/>
          </a:xfrm>
          <a:prstGeom prst="rect">
            <a:avLst/>
          </a:prstGeom>
        </p:spPr>
      </p:pic>
      <p:pic>
        <p:nvPicPr>
          <p:cNvPr id="11" name="Picture 10">
            <a:extLst>
              <a:ext uri="{FF2B5EF4-FFF2-40B4-BE49-F238E27FC236}">
                <a16:creationId xmlns:a16="http://schemas.microsoft.com/office/drawing/2014/main" id="{7FC46576-AA82-4A8F-BA9E-332895AFF635}"/>
              </a:ext>
            </a:extLst>
          </p:cNvPr>
          <p:cNvPicPr>
            <a:picLocks noChangeAspect="1"/>
          </p:cNvPicPr>
          <p:nvPr/>
        </p:nvPicPr>
        <p:blipFill>
          <a:blip r:embed="rId5"/>
          <a:stretch>
            <a:fillRect/>
          </a:stretch>
        </p:blipFill>
        <p:spPr>
          <a:xfrm>
            <a:off x="6752279" y="4849860"/>
            <a:ext cx="3999773" cy="511091"/>
          </a:xfrm>
          <a:prstGeom prst="rect">
            <a:avLst/>
          </a:prstGeom>
        </p:spPr>
      </p:pic>
      <p:pic>
        <p:nvPicPr>
          <p:cNvPr id="13" name="Picture 12">
            <a:extLst>
              <a:ext uri="{FF2B5EF4-FFF2-40B4-BE49-F238E27FC236}">
                <a16:creationId xmlns:a16="http://schemas.microsoft.com/office/drawing/2014/main" id="{95849468-F79C-408B-B29D-7F7C565C176E}"/>
              </a:ext>
            </a:extLst>
          </p:cNvPr>
          <p:cNvPicPr>
            <a:picLocks noChangeAspect="1"/>
          </p:cNvPicPr>
          <p:nvPr/>
        </p:nvPicPr>
        <p:blipFill>
          <a:blip r:embed="rId6"/>
          <a:stretch>
            <a:fillRect/>
          </a:stretch>
        </p:blipFill>
        <p:spPr>
          <a:xfrm>
            <a:off x="6712077" y="5573694"/>
            <a:ext cx="4039975" cy="603269"/>
          </a:xfrm>
          <a:prstGeom prst="rect">
            <a:avLst/>
          </a:prstGeom>
        </p:spPr>
      </p:pic>
      <p:cxnSp>
        <p:nvCxnSpPr>
          <p:cNvPr id="14" name="Straight Arrow Connector 13">
            <a:extLst>
              <a:ext uri="{FF2B5EF4-FFF2-40B4-BE49-F238E27FC236}">
                <a16:creationId xmlns:a16="http://schemas.microsoft.com/office/drawing/2014/main" id="{DA599C7F-7935-4E38-9CE4-ABD9BDE278CC}"/>
              </a:ext>
            </a:extLst>
          </p:cNvPr>
          <p:cNvCxnSpPr>
            <a:cxnSpLocks/>
          </p:cNvCxnSpPr>
          <p:nvPr/>
        </p:nvCxnSpPr>
        <p:spPr>
          <a:xfrm flipV="1">
            <a:off x="5263978" y="3830595"/>
            <a:ext cx="1260390" cy="826615"/>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D6AEC3-EE52-4235-B772-A5E29945C00C}"/>
              </a:ext>
            </a:extLst>
          </p:cNvPr>
          <p:cNvSpPr txBox="1"/>
          <p:nvPr/>
        </p:nvSpPr>
        <p:spPr>
          <a:xfrm>
            <a:off x="5604438" y="3830595"/>
            <a:ext cx="546094" cy="830997"/>
          </a:xfrm>
          <a:prstGeom prst="rect">
            <a:avLst/>
          </a:prstGeom>
          <a:solidFill>
            <a:schemeClr val="bg1"/>
          </a:solidFill>
          <a:ln w="50800">
            <a:solidFill>
              <a:srgbClr val="FF0000"/>
            </a:solidFill>
          </a:ln>
        </p:spPr>
        <p:txBody>
          <a:bodyPr wrap="square" rtlCol="0">
            <a:spAutoFit/>
          </a:bodyPr>
          <a:lstStyle/>
          <a:p>
            <a:r>
              <a:rPr lang="sv-SE" sz="4800" dirty="0"/>
              <a:t>?</a:t>
            </a:r>
          </a:p>
        </p:txBody>
      </p:sp>
    </p:spTree>
    <p:extLst>
      <p:ext uri="{BB962C8B-B14F-4D97-AF65-F5344CB8AC3E}">
        <p14:creationId xmlns:p14="http://schemas.microsoft.com/office/powerpoint/2010/main" val="286344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5B6C-8C52-4765-AE67-C4C71138884D}"/>
              </a:ext>
            </a:extLst>
          </p:cNvPr>
          <p:cNvSpPr>
            <a:spLocks noGrp="1"/>
          </p:cNvSpPr>
          <p:nvPr>
            <p:ph type="title"/>
          </p:nvPr>
        </p:nvSpPr>
        <p:spPr/>
        <p:txBody>
          <a:bodyPr/>
          <a:lstStyle/>
          <a:p>
            <a:endParaRPr lang="sv-SE"/>
          </a:p>
        </p:txBody>
      </p:sp>
      <p:sp>
        <p:nvSpPr>
          <p:cNvPr id="3" name="Content Placeholder 2">
            <a:extLst>
              <a:ext uri="{FF2B5EF4-FFF2-40B4-BE49-F238E27FC236}">
                <a16:creationId xmlns:a16="http://schemas.microsoft.com/office/drawing/2014/main" id="{B003B2BA-8EC1-4660-AA8A-B0468F06A0AC}"/>
              </a:ext>
            </a:extLst>
          </p:cNvPr>
          <p:cNvSpPr>
            <a:spLocks noGrp="1"/>
          </p:cNvSpPr>
          <p:nvPr>
            <p:ph idx="1"/>
          </p:nvPr>
        </p:nvSpPr>
        <p:spPr/>
        <p:txBody>
          <a:bodyPr/>
          <a:lstStyle/>
          <a:p>
            <a:endParaRPr lang="sv-SE" dirty="0"/>
          </a:p>
        </p:txBody>
      </p:sp>
      <p:pic>
        <p:nvPicPr>
          <p:cNvPr id="9" name="Picture 8">
            <a:extLst>
              <a:ext uri="{FF2B5EF4-FFF2-40B4-BE49-F238E27FC236}">
                <a16:creationId xmlns:a16="http://schemas.microsoft.com/office/drawing/2014/main" id="{777EB25B-FFBE-4C3E-8B8E-328B696A6053}"/>
              </a:ext>
            </a:extLst>
          </p:cNvPr>
          <p:cNvPicPr>
            <a:picLocks noChangeAspect="1"/>
          </p:cNvPicPr>
          <p:nvPr/>
        </p:nvPicPr>
        <p:blipFill>
          <a:blip r:embed="rId2"/>
          <a:stretch>
            <a:fillRect/>
          </a:stretch>
        </p:blipFill>
        <p:spPr>
          <a:xfrm>
            <a:off x="311567" y="1413544"/>
            <a:ext cx="3543044" cy="1061093"/>
          </a:xfrm>
          <a:prstGeom prst="rect">
            <a:avLst/>
          </a:prstGeom>
        </p:spPr>
      </p:pic>
      <p:pic>
        <p:nvPicPr>
          <p:cNvPr id="13" name="Picture 12">
            <a:extLst>
              <a:ext uri="{FF2B5EF4-FFF2-40B4-BE49-F238E27FC236}">
                <a16:creationId xmlns:a16="http://schemas.microsoft.com/office/drawing/2014/main" id="{69405CE3-CC03-4DC4-B7FF-EB59BB8F10F9}"/>
              </a:ext>
            </a:extLst>
          </p:cNvPr>
          <p:cNvPicPr>
            <a:picLocks noChangeAspect="1"/>
          </p:cNvPicPr>
          <p:nvPr/>
        </p:nvPicPr>
        <p:blipFill>
          <a:blip r:embed="rId3"/>
          <a:stretch>
            <a:fillRect/>
          </a:stretch>
        </p:blipFill>
        <p:spPr>
          <a:xfrm>
            <a:off x="4067174" y="1428602"/>
            <a:ext cx="3363613" cy="1086546"/>
          </a:xfrm>
          <a:prstGeom prst="rect">
            <a:avLst/>
          </a:prstGeom>
        </p:spPr>
      </p:pic>
      <p:cxnSp>
        <p:nvCxnSpPr>
          <p:cNvPr id="16" name="Straight Arrow Connector 15">
            <a:extLst>
              <a:ext uri="{FF2B5EF4-FFF2-40B4-BE49-F238E27FC236}">
                <a16:creationId xmlns:a16="http://schemas.microsoft.com/office/drawing/2014/main" id="{1D707176-7BFF-46CB-842F-E8BC51F75B7B}"/>
              </a:ext>
            </a:extLst>
          </p:cNvPr>
          <p:cNvCxnSpPr>
            <a:cxnSpLocks/>
          </p:cNvCxnSpPr>
          <p:nvPr/>
        </p:nvCxnSpPr>
        <p:spPr>
          <a:xfrm>
            <a:off x="1967762" y="2081322"/>
            <a:ext cx="2413482" cy="325139"/>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86B2DC7-BFC4-4400-BB44-6641C1B9ECEC}"/>
              </a:ext>
            </a:extLst>
          </p:cNvPr>
          <p:cNvPicPr>
            <a:picLocks noChangeAspect="1"/>
          </p:cNvPicPr>
          <p:nvPr/>
        </p:nvPicPr>
        <p:blipFill>
          <a:blip r:embed="rId4"/>
          <a:stretch>
            <a:fillRect/>
          </a:stretch>
        </p:blipFill>
        <p:spPr>
          <a:xfrm>
            <a:off x="7720141" y="213171"/>
            <a:ext cx="3633659" cy="2193290"/>
          </a:xfrm>
          <a:prstGeom prst="rect">
            <a:avLst/>
          </a:prstGeom>
        </p:spPr>
      </p:pic>
      <p:cxnSp>
        <p:nvCxnSpPr>
          <p:cNvPr id="20" name="Straight Arrow Connector 19">
            <a:extLst>
              <a:ext uri="{FF2B5EF4-FFF2-40B4-BE49-F238E27FC236}">
                <a16:creationId xmlns:a16="http://schemas.microsoft.com/office/drawing/2014/main" id="{D01B2EB6-01BF-4475-9FCC-30DEFCDF0EC0}"/>
              </a:ext>
            </a:extLst>
          </p:cNvPr>
          <p:cNvCxnSpPr>
            <a:cxnSpLocks/>
          </p:cNvCxnSpPr>
          <p:nvPr/>
        </p:nvCxnSpPr>
        <p:spPr>
          <a:xfrm flipV="1">
            <a:off x="5748980" y="1964724"/>
            <a:ext cx="2146988" cy="116598"/>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4408951-5903-46AC-B3A2-57CDA8BF85FE}"/>
              </a:ext>
            </a:extLst>
          </p:cNvPr>
          <p:cNvPicPr>
            <a:picLocks noChangeAspect="1"/>
          </p:cNvPicPr>
          <p:nvPr/>
        </p:nvPicPr>
        <p:blipFill>
          <a:blip r:embed="rId5"/>
          <a:stretch>
            <a:fillRect/>
          </a:stretch>
        </p:blipFill>
        <p:spPr>
          <a:xfrm>
            <a:off x="7562335" y="2648155"/>
            <a:ext cx="3941805" cy="511091"/>
          </a:xfrm>
          <a:prstGeom prst="rect">
            <a:avLst/>
          </a:prstGeom>
        </p:spPr>
      </p:pic>
      <p:pic>
        <p:nvPicPr>
          <p:cNvPr id="23" name="Picture 22">
            <a:extLst>
              <a:ext uri="{FF2B5EF4-FFF2-40B4-BE49-F238E27FC236}">
                <a16:creationId xmlns:a16="http://schemas.microsoft.com/office/drawing/2014/main" id="{B341419D-9E4D-42A1-AE76-F295DC06475B}"/>
              </a:ext>
            </a:extLst>
          </p:cNvPr>
          <p:cNvPicPr>
            <a:picLocks noChangeAspect="1"/>
          </p:cNvPicPr>
          <p:nvPr/>
        </p:nvPicPr>
        <p:blipFill>
          <a:blip r:embed="rId6"/>
          <a:stretch>
            <a:fillRect/>
          </a:stretch>
        </p:blipFill>
        <p:spPr>
          <a:xfrm>
            <a:off x="7562336" y="3351550"/>
            <a:ext cx="3941804" cy="511091"/>
          </a:xfrm>
          <a:prstGeom prst="rect">
            <a:avLst/>
          </a:prstGeom>
        </p:spPr>
      </p:pic>
      <p:pic>
        <p:nvPicPr>
          <p:cNvPr id="24" name="Picture 23">
            <a:extLst>
              <a:ext uri="{FF2B5EF4-FFF2-40B4-BE49-F238E27FC236}">
                <a16:creationId xmlns:a16="http://schemas.microsoft.com/office/drawing/2014/main" id="{454999BC-2828-414A-896C-81DB00EE8F25}"/>
              </a:ext>
            </a:extLst>
          </p:cNvPr>
          <p:cNvPicPr>
            <a:picLocks noChangeAspect="1"/>
          </p:cNvPicPr>
          <p:nvPr/>
        </p:nvPicPr>
        <p:blipFill>
          <a:blip r:embed="rId7"/>
          <a:stretch>
            <a:fillRect/>
          </a:stretch>
        </p:blipFill>
        <p:spPr>
          <a:xfrm>
            <a:off x="7521956" y="4075384"/>
            <a:ext cx="3981423" cy="603269"/>
          </a:xfrm>
          <a:prstGeom prst="rect">
            <a:avLst/>
          </a:prstGeom>
        </p:spPr>
      </p:pic>
    </p:spTree>
    <p:extLst>
      <p:ext uri="{BB962C8B-B14F-4D97-AF65-F5344CB8AC3E}">
        <p14:creationId xmlns:p14="http://schemas.microsoft.com/office/powerpoint/2010/main" val="727384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AFE7D-5CC4-4630-90A7-0A35EEA776E9}"/>
              </a:ext>
            </a:extLst>
          </p:cNvPr>
          <p:cNvSpPr>
            <a:spLocks noGrp="1"/>
          </p:cNvSpPr>
          <p:nvPr>
            <p:ph idx="1"/>
          </p:nvPr>
        </p:nvSpPr>
        <p:spPr/>
        <p:txBody>
          <a:bodyPr/>
          <a:lstStyle/>
          <a:p>
            <a:pPr marL="0" indent="0">
              <a:buNone/>
            </a:pPr>
            <a:endParaRPr lang="sv-SE" sz="1800" dirty="0">
              <a:effectLst/>
              <a:latin typeface="Calibri" panose="020F0502020204030204" pitchFamily="34" charset="0"/>
              <a:ea typeface="Calibri" panose="020F0502020204030204" pitchFamily="34" charset="0"/>
            </a:endParaRPr>
          </a:p>
          <a:p>
            <a:pPr marL="0" indent="0">
              <a:buNone/>
            </a:pPr>
            <a:r>
              <a:rPr lang="sv-SE" dirty="0"/>
              <a:t>Hur har fördelningen av behandlingstekniker ändrats de senaste fem åren med c:a månadsintervall i sampling?</a:t>
            </a:r>
          </a:p>
          <a:p>
            <a:pPr marL="0" indent="0">
              <a:buNone/>
            </a:pPr>
            <a:r>
              <a:rPr lang="sv-SE" dirty="0"/>
              <a:t>Det handlar i det avancerade fallet om en kombination av diagnoskod, dos, antal fraktioner och teknik (det senare är en fältegenskap). Om du bara vill ge exempel på hur man kan göra, skulle det vara bra att se hur man kan kombinera två parametrar, t ex antal fraktioner i planerna över tid och diagnoskod.</a:t>
            </a:r>
          </a:p>
        </p:txBody>
      </p:sp>
      <p:sp>
        <p:nvSpPr>
          <p:cNvPr id="2" name="TextBox 1">
            <a:extLst>
              <a:ext uri="{FF2B5EF4-FFF2-40B4-BE49-F238E27FC236}">
                <a16:creationId xmlns:a16="http://schemas.microsoft.com/office/drawing/2014/main" id="{997DB7AB-8996-4981-B3AF-83D61EA2726E}"/>
              </a:ext>
            </a:extLst>
          </p:cNvPr>
          <p:cNvSpPr txBox="1"/>
          <p:nvPr/>
        </p:nvSpPr>
        <p:spPr>
          <a:xfrm>
            <a:off x="838200" y="934278"/>
            <a:ext cx="2516330" cy="769441"/>
          </a:xfrm>
          <a:prstGeom prst="rect">
            <a:avLst/>
          </a:prstGeom>
          <a:noFill/>
        </p:spPr>
        <p:txBody>
          <a:bodyPr wrap="none" rtlCol="0">
            <a:spAutoFit/>
          </a:bodyPr>
          <a:lstStyle/>
          <a:p>
            <a:r>
              <a:rPr lang="sv-SE" sz="4400" dirty="0">
                <a:latin typeface="+mj-lt"/>
                <a:ea typeface="+mj-ea"/>
                <a:cs typeface="+mj-cs"/>
              </a:rPr>
              <a:t>Exempel 2</a:t>
            </a:r>
          </a:p>
        </p:txBody>
      </p:sp>
    </p:spTree>
    <p:extLst>
      <p:ext uri="{BB962C8B-B14F-4D97-AF65-F5344CB8AC3E}">
        <p14:creationId xmlns:p14="http://schemas.microsoft.com/office/powerpoint/2010/main" val="1595167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F836-6638-4E51-B189-2D31F45C825C}"/>
              </a:ext>
            </a:extLst>
          </p:cNvPr>
          <p:cNvSpPr>
            <a:spLocks noGrp="1"/>
          </p:cNvSpPr>
          <p:nvPr>
            <p:ph type="title"/>
          </p:nvPr>
        </p:nvSpPr>
        <p:spPr/>
        <p:txBody>
          <a:bodyPr/>
          <a:lstStyle/>
          <a:p>
            <a:endParaRPr lang="sv-SE" dirty="0"/>
          </a:p>
        </p:txBody>
      </p:sp>
      <p:sp>
        <p:nvSpPr>
          <p:cNvPr id="3" name="Content Placeholder 2">
            <a:extLst>
              <a:ext uri="{FF2B5EF4-FFF2-40B4-BE49-F238E27FC236}">
                <a16:creationId xmlns:a16="http://schemas.microsoft.com/office/drawing/2014/main" id="{F2B451F7-5FBB-4DBF-A88C-F78F933D12CB}"/>
              </a:ext>
            </a:extLst>
          </p:cNvPr>
          <p:cNvSpPr>
            <a:spLocks noGrp="1"/>
          </p:cNvSpPr>
          <p:nvPr>
            <p:ph idx="1"/>
          </p:nvPr>
        </p:nvSpPr>
        <p:spPr/>
        <p:txBody>
          <a:bodyPr/>
          <a:lstStyle/>
          <a:p>
            <a:endParaRPr lang="sv-SE"/>
          </a:p>
        </p:txBody>
      </p:sp>
      <p:pic>
        <p:nvPicPr>
          <p:cNvPr id="5" name="Picture 4">
            <a:extLst>
              <a:ext uri="{FF2B5EF4-FFF2-40B4-BE49-F238E27FC236}">
                <a16:creationId xmlns:a16="http://schemas.microsoft.com/office/drawing/2014/main" id="{1400EB31-D7DC-4C6A-8B3A-CFC8BFECEAEF}"/>
              </a:ext>
            </a:extLst>
          </p:cNvPr>
          <p:cNvPicPr>
            <a:picLocks noChangeAspect="1"/>
          </p:cNvPicPr>
          <p:nvPr/>
        </p:nvPicPr>
        <p:blipFill>
          <a:blip r:embed="rId2"/>
          <a:stretch>
            <a:fillRect/>
          </a:stretch>
        </p:blipFill>
        <p:spPr>
          <a:xfrm>
            <a:off x="1512158" y="681037"/>
            <a:ext cx="2247900" cy="1790700"/>
          </a:xfrm>
          <a:prstGeom prst="rect">
            <a:avLst/>
          </a:prstGeom>
        </p:spPr>
      </p:pic>
      <p:pic>
        <p:nvPicPr>
          <p:cNvPr id="7" name="Picture 6">
            <a:extLst>
              <a:ext uri="{FF2B5EF4-FFF2-40B4-BE49-F238E27FC236}">
                <a16:creationId xmlns:a16="http://schemas.microsoft.com/office/drawing/2014/main" id="{0053B88A-27FA-4ED3-9ECE-2B71E7CE0F99}"/>
              </a:ext>
            </a:extLst>
          </p:cNvPr>
          <p:cNvPicPr>
            <a:picLocks noChangeAspect="1"/>
          </p:cNvPicPr>
          <p:nvPr/>
        </p:nvPicPr>
        <p:blipFill>
          <a:blip r:embed="rId3"/>
          <a:stretch>
            <a:fillRect/>
          </a:stretch>
        </p:blipFill>
        <p:spPr>
          <a:xfrm>
            <a:off x="1512158" y="2743201"/>
            <a:ext cx="2133600" cy="800100"/>
          </a:xfrm>
          <a:prstGeom prst="rect">
            <a:avLst/>
          </a:prstGeom>
        </p:spPr>
      </p:pic>
      <p:pic>
        <p:nvPicPr>
          <p:cNvPr id="9" name="Picture 8">
            <a:extLst>
              <a:ext uri="{FF2B5EF4-FFF2-40B4-BE49-F238E27FC236}">
                <a16:creationId xmlns:a16="http://schemas.microsoft.com/office/drawing/2014/main" id="{DC915C67-D460-4619-8AEF-91E2492B0C27}"/>
              </a:ext>
            </a:extLst>
          </p:cNvPr>
          <p:cNvPicPr>
            <a:picLocks noChangeAspect="1"/>
          </p:cNvPicPr>
          <p:nvPr/>
        </p:nvPicPr>
        <p:blipFill>
          <a:blip r:embed="rId4"/>
          <a:stretch>
            <a:fillRect/>
          </a:stretch>
        </p:blipFill>
        <p:spPr>
          <a:xfrm>
            <a:off x="1431195" y="3805237"/>
            <a:ext cx="2295525" cy="1038225"/>
          </a:xfrm>
          <a:prstGeom prst="rect">
            <a:avLst/>
          </a:prstGeom>
        </p:spPr>
      </p:pic>
      <p:pic>
        <p:nvPicPr>
          <p:cNvPr id="10" name="Picture 9">
            <a:extLst>
              <a:ext uri="{FF2B5EF4-FFF2-40B4-BE49-F238E27FC236}">
                <a16:creationId xmlns:a16="http://schemas.microsoft.com/office/drawing/2014/main" id="{526D55DD-9B31-4AF0-BCC2-716146B7917C}"/>
              </a:ext>
            </a:extLst>
          </p:cNvPr>
          <p:cNvPicPr>
            <a:picLocks noChangeAspect="1"/>
          </p:cNvPicPr>
          <p:nvPr/>
        </p:nvPicPr>
        <p:blipFill>
          <a:blip r:embed="rId5"/>
          <a:stretch>
            <a:fillRect/>
          </a:stretch>
        </p:blipFill>
        <p:spPr>
          <a:xfrm>
            <a:off x="7593818" y="681037"/>
            <a:ext cx="2419350" cy="1533525"/>
          </a:xfrm>
          <a:prstGeom prst="rect">
            <a:avLst/>
          </a:prstGeom>
        </p:spPr>
      </p:pic>
    </p:spTree>
    <p:extLst>
      <p:ext uri="{BB962C8B-B14F-4D97-AF65-F5344CB8AC3E}">
        <p14:creationId xmlns:p14="http://schemas.microsoft.com/office/powerpoint/2010/main" val="3690008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0CB7BD-AAEF-44F0-B653-CDC76DCFACB5}"/>
              </a:ext>
            </a:extLst>
          </p:cNvPr>
          <p:cNvPicPr>
            <a:picLocks noChangeAspect="1"/>
          </p:cNvPicPr>
          <p:nvPr/>
        </p:nvPicPr>
        <p:blipFill>
          <a:blip r:embed="rId2"/>
          <a:stretch>
            <a:fillRect/>
          </a:stretch>
        </p:blipFill>
        <p:spPr>
          <a:xfrm>
            <a:off x="3327919" y="1027906"/>
            <a:ext cx="8467725" cy="4352925"/>
          </a:xfrm>
          <a:prstGeom prst="rect">
            <a:avLst/>
          </a:prstGeom>
        </p:spPr>
      </p:pic>
      <p:pic>
        <p:nvPicPr>
          <p:cNvPr id="7" name="Picture 6">
            <a:extLst>
              <a:ext uri="{FF2B5EF4-FFF2-40B4-BE49-F238E27FC236}">
                <a16:creationId xmlns:a16="http://schemas.microsoft.com/office/drawing/2014/main" id="{79330BC6-AA51-46E5-A1D6-4AB47E436C5D}"/>
              </a:ext>
            </a:extLst>
          </p:cNvPr>
          <p:cNvPicPr>
            <a:picLocks noChangeAspect="1"/>
          </p:cNvPicPr>
          <p:nvPr/>
        </p:nvPicPr>
        <p:blipFill>
          <a:blip r:embed="rId3"/>
          <a:stretch>
            <a:fillRect/>
          </a:stretch>
        </p:blipFill>
        <p:spPr>
          <a:xfrm>
            <a:off x="1442269" y="1690688"/>
            <a:ext cx="2247900" cy="1866900"/>
          </a:xfrm>
          <a:prstGeom prst="rect">
            <a:avLst/>
          </a:prstGeom>
        </p:spPr>
      </p:pic>
      <p:cxnSp>
        <p:nvCxnSpPr>
          <p:cNvPr id="9" name="Straight Arrow Connector 8">
            <a:extLst>
              <a:ext uri="{FF2B5EF4-FFF2-40B4-BE49-F238E27FC236}">
                <a16:creationId xmlns:a16="http://schemas.microsoft.com/office/drawing/2014/main" id="{D54AACEE-E026-4C8F-B234-75439D043877}"/>
              </a:ext>
            </a:extLst>
          </p:cNvPr>
          <p:cNvCxnSpPr/>
          <p:nvPr/>
        </p:nvCxnSpPr>
        <p:spPr>
          <a:xfrm flipV="1">
            <a:off x="2536723" y="2369574"/>
            <a:ext cx="1710812" cy="78658"/>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37EE19-1A69-4BDE-BA85-A37D2CC22AFD}"/>
              </a:ext>
            </a:extLst>
          </p:cNvPr>
          <p:cNvCxnSpPr>
            <a:cxnSpLocks/>
          </p:cNvCxnSpPr>
          <p:nvPr/>
        </p:nvCxnSpPr>
        <p:spPr>
          <a:xfrm>
            <a:off x="6268065" y="2353469"/>
            <a:ext cx="619435" cy="270669"/>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D3A304-33FE-4E29-B82C-02072CDDEB04}"/>
              </a:ext>
            </a:extLst>
          </p:cNvPr>
          <p:cNvCxnSpPr>
            <a:cxnSpLocks/>
          </p:cNvCxnSpPr>
          <p:nvPr/>
        </p:nvCxnSpPr>
        <p:spPr>
          <a:xfrm flipV="1">
            <a:off x="8347587" y="2353469"/>
            <a:ext cx="1101213" cy="556879"/>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AA4B33B-CD3B-4844-94CE-012B21FF88A6}"/>
              </a:ext>
            </a:extLst>
          </p:cNvPr>
          <p:cNvPicPr>
            <a:picLocks noChangeAspect="1"/>
          </p:cNvPicPr>
          <p:nvPr/>
        </p:nvPicPr>
        <p:blipFill>
          <a:blip r:embed="rId4"/>
          <a:stretch>
            <a:fillRect/>
          </a:stretch>
        </p:blipFill>
        <p:spPr>
          <a:xfrm>
            <a:off x="1469923" y="3729833"/>
            <a:ext cx="2133600" cy="800100"/>
          </a:xfrm>
          <a:prstGeom prst="rect">
            <a:avLst/>
          </a:prstGeom>
        </p:spPr>
      </p:pic>
      <p:pic>
        <p:nvPicPr>
          <p:cNvPr id="16" name="Picture 15">
            <a:extLst>
              <a:ext uri="{FF2B5EF4-FFF2-40B4-BE49-F238E27FC236}">
                <a16:creationId xmlns:a16="http://schemas.microsoft.com/office/drawing/2014/main" id="{80A0C626-4DD9-441A-B118-5F0F3CBF9029}"/>
              </a:ext>
            </a:extLst>
          </p:cNvPr>
          <p:cNvPicPr>
            <a:picLocks noChangeAspect="1"/>
          </p:cNvPicPr>
          <p:nvPr/>
        </p:nvPicPr>
        <p:blipFill>
          <a:blip r:embed="rId5"/>
          <a:stretch>
            <a:fillRect/>
          </a:stretch>
        </p:blipFill>
        <p:spPr>
          <a:xfrm>
            <a:off x="1388960" y="4791869"/>
            <a:ext cx="2295525" cy="1038225"/>
          </a:xfrm>
          <a:prstGeom prst="rect">
            <a:avLst/>
          </a:prstGeom>
        </p:spPr>
      </p:pic>
      <p:sp>
        <p:nvSpPr>
          <p:cNvPr id="17" name="Rectangle 16">
            <a:extLst>
              <a:ext uri="{FF2B5EF4-FFF2-40B4-BE49-F238E27FC236}">
                <a16:creationId xmlns:a16="http://schemas.microsoft.com/office/drawing/2014/main" id="{FA10AB81-11C8-4D9A-A68A-72457FC15640}"/>
              </a:ext>
            </a:extLst>
          </p:cNvPr>
          <p:cNvSpPr/>
          <p:nvPr/>
        </p:nvSpPr>
        <p:spPr>
          <a:xfrm>
            <a:off x="1681317" y="3833964"/>
            <a:ext cx="1376516" cy="2608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ectangle 17">
            <a:extLst>
              <a:ext uri="{FF2B5EF4-FFF2-40B4-BE49-F238E27FC236}">
                <a16:creationId xmlns:a16="http://schemas.microsoft.com/office/drawing/2014/main" id="{912CF83F-F9F9-4905-9096-1E3A2DB4CF85}"/>
              </a:ext>
            </a:extLst>
          </p:cNvPr>
          <p:cNvSpPr/>
          <p:nvPr/>
        </p:nvSpPr>
        <p:spPr>
          <a:xfrm>
            <a:off x="1681317" y="5300918"/>
            <a:ext cx="1376516" cy="463296"/>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a:extLst>
              <a:ext uri="{FF2B5EF4-FFF2-40B4-BE49-F238E27FC236}">
                <a16:creationId xmlns:a16="http://schemas.microsoft.com/office/drawing/2014/main" id="{31BC31E2-92AF-4213-9884-A10E08E6AF12}"/>
              </a:ext>
            </a:extLst>
          </p:cNvPr>
          <p:cNvSpPr/>
          <p:nvPr/>
        </p:nvSpPr>
        <p:spPr>
          <a:xfrm>
            <a:off x="1681317" y="4208346"/>
            <a:ext cx="1376516" cy="2608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a:extLst>
              <a:ext uri="{FF2B5EF4-FFF2-40B4-BE49-F238E27FC236}">
                <a16:creationId xmlns:a16="http://schemas.microsoft.com/office/drawing/2014/main" id="{B9394D96-CF86-4D7F-BDDC-41403E1262CC}"/>
              </a:ext>
            </a:extLst>
          </p:cNvPr>
          <p:cNvSpPr/>
          <p:nvPr/>
        </p:nvSpPr>
        <p:spPr>
          <a:xfrm>
            <a:off x="9448800" y="2779916"/>
            <a:ext cx="1885650" cy="2608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5185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C5A6-F6E2-4FC5-BBDD-BBAB054E0B79}"/>
              </a:ext>
            </a:extLst>
          </p:cNvPr>
          <p:cNvSpPr>
            <a:spLocks noGrp="1"/>
          </p:cNvSpPr>
          <p:nvPr>
            <p:ph type="title"/>
          </p:nvPr>
        </p:nvSpPr>
        <p:spPr/>
        <p:txBody>
          <a:bodyPr/>
          <a:lstStyle/>
          <a:p>
            <a:r>
              <a:rPr lang="sv-SE" dirty="0"/>
              <a:t>SQL</a:t>
            </a:r>
          </a:p>
        </p:txBody>
      </p:sp>
      <p:sp>
        <p:nvSpPr>
          <p:cNvPr id="3" name="Content Placeholder 2">
            <a:extLst>
              <a:ext uri="{FF2B5EF4-FFF2-40B4-BE49-F238E27FC236}">
                <a16:creationId xmlns:a16="http://schemas.microsoft.com/office/drawing/2014/main" id="{55FA0035-FAF5-4E03-909F-9409427EAC2A}"/>
              </a:ext>
            </a:extLst>
          </p:cNvPr>
          <p:cNvSpPr>
            <a:spLocks noGrp="1"/>
          </p:cNvSpPr>
          <p:nvPr>
            <p:ph idx="1"/>
          </p:nvPr>
        </p:nvSpPr>
        <p:spPr>
          <a:xfrm>
            <a:off x="838200" y="1825625"/>
            <a:ext cx="10515600" cy="1848753"/>
          </a:xfrm>
        </p:spPr>
        <p:txBody>
          <a:bodyPr>
            <a:normAutofit lnSpcReduction="10000"/>
          </a:bodyPr>
          <a:lstStyle/>
          <a:p>
            <a:pPr marL="0" indent="0">
              <a:buNone/>
            </a:pPr>
            <a:r>
              <a:rPr lang="sv-SE" dirty="0" err="1"/>
              <a:t>Structured</a:t>
            </a:r>
            <a:r>
              <a:rPr lang="sv-SE" dirty="0"/>
              <a:t> Query </a:t>
            </a:r>
            <a:r>
              <a:rPr lang="sv-SE" dirty="0" err="1"/>
              <a:t>Language</a:t>
            </a:r>
            <a:endParaRPr lang="sv-SE" dirty="0"/>
          </a:p>
          <a:p>
            <a:pPr marL="0" indent="0">
              <a:buNone/>
            </a:pPr>
            <a:endParaRPr lang="sv-SE" dirty="0"/>
          </a:p>
          <a:p>
            <a:pPr marL="0" indent="0">
              <a:buNone/>
            </a:pPr>
            <a:r>
              <a:rPr lang="sv-SE" dirty="0"/>
              <a:t>Används för att hämta ut information ur databaser</a:t>
            </a:r>
            <a:br>
              <a:rPr lang="sv-SE" dirty="0"/>
            </a:br>
            <a:endParaRPr lang="sv-SE" dirty="0"/>
          </a:p>
        </p:txBody>
      </p:sp>
    </p:spTree>
    <p:extLst>
      <p:ext uri="{BB962C8B-B14F-4D97-AF65-F5344CB8AC3E}">
        <p14:creationId xmlns:p14="http://schemas.microsoft.com/office/powerpoint/2010/main" val="331029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DF95A3-E87D-4605-9FA9-1619E4D7ED9A}"/>
              </a:ext>
            </a:extLst>
          </p:cNvPr>
          <p:cNvPicPr>
            <a:picLocks noChangeAspect="1"/>
          </p:cNvPicPr>
          <p:nvPr/>
        </p:nvPicPr>
        <p:blipFill>
          <a:blip r:embed="rId3"/>
          <a:stretch>
            <a:fillRect/>
          </a:stretch>
        </p:blipFill>
        <p:spPr>
          <a:xfrm>
            <a:off x="1011676" y="317309"/>
            <a:ext cx="10077856" cy="6223382"/>
          </a:xfrm>
          <a:prstGeom prst="rect">
            <a:avLst/>
          </a:prstGeom>
        </p:spPr>
      </p:pic>
    </p:spTree>
    <p:extLst>
      <p:ext uri="{BB962C8B-B14F-4D97-AF65-F5344CB8AC3E}">
        <p14:creationId xmlns:p14="http://schemas.microsoft.com/office/powerpoint/2010/main" val="49922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B244-F059-42CF-BE9F-A3FA30E46E51}"/>
              </a:ext>
            </a:extLst>
          </p:cNvPr>
          <p:cNvSpPr>
            <a:spLocks noGrp="1"/>
          </p:cNvSpPr>
          <p:nvPr>
            <p:ph type="title"/>
          </p:nvPr>
        </p:nvSpPr>
        <p:spPr/>
        <p:txBody>
          <a:bodyPr/>
          <a:lstStyle/>
          <a:p>
            <a:endParaRPr lang="sv-SE"/>
          </a:p>
        </p:txBody>
      </p:sp>
      <p:pic>
        <p:nvPicPr>
          <p:cNvPr id="5" name="Content Placeholder 4" descr="A picture containing text&#10;&#10;Description automatically generated">
            <a:extLst>
              <a:ext uri="{FF2B5EF4-FFF2-40B4-BE49-F238E27FC236}">
                <a16:creationId xmlns:a16="http://schemas.microsoft.com/office/drawing/2014/main" id="{608D6285-6102-48F9-B1BE-9ADDB87700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847" t="5332" r="980" b="10369"/>
          <a:stretch/>
        </p:blipFill>
        <p:spPr>
          <a:xfrm>
            <a:off x="758756" y="365124"/>
            <a:ext cx="10515600" cy="5773029"/>
          </a:xfrm>
        </p:spPr>
      </p:pic>
    </p:spTree>
    <p:extLst>
      <p:ext uri="{BB962C8B-B14F-4D97-AF65-F5344CB8AC3E}">
        <p14:creationId xmlns:p14="http://schemas.microsoft.com/office/powerpoint/2010/main" val="91582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Query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&lt;parametrar&gt;</a:t>
            </a:r>
          </a:p>
          <a:p>
            <a:pPr marL="0" indent="0">
              <a:buNone/>
            </a:pPr>
            <a:r>
              <a:rPr lang="sv-SE" dirty="0">
                <a:solidFill>
                  <a:srgbClr val="FFFF00"/>
                </a:solidFill>
              </a:rPr>
              <a:t>FROM</a:t>
            </a:r>
          </a:p>
          <a:p>
            <a:pPr marL="0" indent="0">
              <a:buNone/>
            </a:pPr>
            <a:r>
              <a:rPr lang="sv-SE" dirty="0"/>
              <a:t>	&lt;tabell&gt;</a:t>
            </a:r>
          </a:p>
          <a:p>
            <a:pPr marL="0" indent="0">
              <a:buNone/>
            </a:pPr>
            <a:endParaRPr lang="sv-SE" dirty="0"/>
          </a:p>
          <a:p>
            <a:pPr marL="0" indent="0">
              <a:buNone/>
            </a:pPr>
            <a:r>
              <a:rPr lang="sv-SE" dirty="0"/>
              <a:t>Exempel på frågeställning: ”Hur många fraktioner startas varje vecka?”</a:t>
            </a:r>
          </a:p>
          <a:p>
            <a:pPr marL="0" indent="0">
              <a:buNone/>
            </a:pPr>
            <a:endParaRPr lang="sv-SE" dirty="0"/>
          </a:p>
        </p:txBody>
      </p:sp>
    </p:spTree>
    <p:extLst>
      <p:ext uri="{BB962C8B-B14F-4D97-AF65-F5344CB8AC3E}">
        <p14:creationId xmlns:p14="http://schemas.microsoft.com/office/powerpoint/2010/main" val="295236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Query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&lt;parametrar&gt;</a:t>
            </a:r>
          </a:p>
          <a:p>
            <a:pPr marL="0" indent="0">
              <a:buNone/>
            </a:pPr>
            <a:r>
              <a:rPr lang="sv-SE" dirty="0">
                <a:solidFill>
                  <a:srgbClr val="FFFF00"/>
                </a:solidFill>
              </a:rPr>
              <a:t>FROM</a:t>
            </a:r>
          </a:p>
          <a:p>
            <a:pPr marL="0" indent="0">
              <a:buNone/>
            </a:pPr>
            <a:r>
              <a:rPr lang="sv-SE" dirty="0"/>
              <a:t>	&lt;tabell&gt;</a:t>
            </a:r>
          </a:p>
          <a:p>
            <a:pPr marL="0" indent="0">
              <a:buNone/>
            </a:pPr>
            <a:endParaRPr lang="sv-SE" dirty="0"/>
          </a:p>
          <a:p>
            <a:pPr marL="0" indent="0">
              <a:buNone/>
            </a:pPr>
            <a:endParaRPr lang="sv-SE" dirty="0"/>
          </a:p>
        </p:txBody>
      </p:sp>
      <p:pic>
        <p:nvPicPr>
          <p:cNvPr id="5" name="Picture 4">
            <a:extLst>
              <a:ext uri="{FF2B5EF4-FFF2-40B4-BE49-F238E27FC236}">
                <a16:creationId xmlns:a16="http://schemas.microsoft.com/office/drawing/2014/main" id="{B3CDA5F3-6713-4A49-A106-13822C4C9841}"/>
              </a:ext>
            </a:extLst>
          </p:cNvPr>
          <p:cNvPicPr>
            <a:picLocks noChangeAspect="1"/>
          </p:cNvPicPr>
          <p:nvPr/>
        </p:nvPicPr>
        <p:blipFill>
          <a:blip r:embed="rId3"/>
          <a:stretch>
            <a:fillRect/>
          </a:stretch>
        </p:blipFill>
        <p:spPr>
          <a:xfrm>
            <a:off x="7105650" y="854075"/>
            <a:ext cx="2743200" cy="971550"/>
          </a:xfrm>
          <a:prstGeom prst="rect">
            <a:avLst/>
          </a:prstGeom>
        </p:spPr>
      </p:pic>
      <p:pic>
        <p:nvPicPr>
          <p:cNvPr id="13" name="Picture 12">
            <a:extLst>
              <a:ext uri="{FF2B5EF4-FFF2-40B4-BE49-F238E27FC236}">
                <a16:creationId xmlns:a16="http://schemas.microsoft.com/office/drawing/2014/main" id="{B569AFA3-B0B9-4B3D-97B8-4ADC7A5B7CDB}"/>
              </a:ext>
            </a:extLst>
          </p:cNvPr>
          <p:cNvPicPr>
            <a:picLocks noChangeAspect="1"/>
          </p:cNvPicPr>
          <p:nvPr/>
        </p:nvPicPr>
        <p:blipFill>
          <a:blip r:embed="rId4"/>
          <a:stretch>
            <a:fillRect/>
          </a:stretch>
        </p:blipFill>
        <p:spPr>
          <a:xfrm>
            <a:off x="7067550" y="2123281"/>
            <a:ext cx="2857500" cy="1466850"/>
          </a:xfrm>
          <a:prstGeom prst="rect">
            <a:avLst/>
          </a:prstGeom>
        </p:spPr>
      </p:pic>
    </p:spTree>
    <p:extLst>
      <p:ext uri="{BB962C8B-B14F-4D97-AF65-F5344CB8AC3E}">
        <p14:creationId xmlns:p14="http://schemas.microsoft.com/office/powerpoint/2010/main" val="156610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Query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&lt;parametrar&gt;</a:t>
            </a:r>
          </a:p>
          <a:p>
            <a:pPr marL="0" indent="0">
              <a:buNone/>
            </a:pPr>
            <a:r>
              <a:rPr lang="sv-SE" dirty="0">
                <a:solidFill>
                  <a:srgbClr val="FFFF00"/>
                </a:solidFill>
              </a:rPr>
              <a:t>FROM</a:t>
            </a:r>
          </a:p>
          <a:p>
            <a:pPr marL="0" indent="0">
              <a:buNone/>
            </a:pPr>
            <a:r>
              <a:rPr lang="sv-SE" dirty="0"/>
              <a:t>	&lt;tabell&gt;</a:t>
            </a:r>
          </a:p>
          <a:p>
            <a:pPr marL="0" indent="0">
              <a:buNone/>
            </a:pPr>
            <a:r>
              <a:rPr lang="sv-SE" dirty="0">
                <a:solidFill>
                  <a:srgbClr val="FFFF00"/>
                </a:solidFill>
              </a:rPr>
              <a:t>WHERE</a:t>
            </a:r>
            <a:r>
              <a:rPr lang="sv-SE" dirty="0"/>
              <a:t> &lt;villkor&gt;</a:t>
            </a:r>
          </a:p>
          <a:p>
            <a:pPr marL="0" indent="0">
              <a:buNone/>
            </a:pPr>
            <a:endParaRPr lang="sv-SE" dirty="0"/>
          </a:p>
        </p:txBody>
      </p:sp>
      <p:pic>
        <p:nvPicPr>
          <p:cNvPr id="5" name="Picture 4">
            <a:extLst>
              <a:ext uri="{FF2B5EF4-FFF2-40B4-BE49-F238E27FC236}">
                <a16:creationId xmlns:a16="http://schemas.microsoft.com/office/drawing/2014/main" id="{B3CDA5F3-6713-4A49-A106-13822C4C9841}"/>
              </a:ext>
            </a:extLst>
          </p:cNvPr>
          <p:cNvPicPr>
            <a:picLocks noChangeAspect="1"/>
          </p:cNvPicPr>
          <p:nvPr/>
        </p:nvPicPr>
        <p:blipFill>
          <a:blip r:embed="rId3"/>
          <a:stretch>
            <a:fillRect/>
          </a:stretch>
        </p:blipFill>
        <p:spPr>
          <a:xfrm>
            <a:off x="7105650" y="854075"/>
            <a:ext cx="2743200" cy="971550"/>
          </a:xfrm>
          <a:prstGeom prst="rect">
            <a:avLst/>
          </a:prstGeom>
        </p:spPr>
      </p:pic>
      <p:pic>
        <p:nvPicPr>
          <p:cNvPr id="11" name="Picture 10">
            <a:extLst>
              <a:ext uri="{FF2B5EF4-FFF2-40B4-BE49-F238E27FC236}">
                <a16:creationId xmlns:a16="http://schemas.microsoft.com/office/drawing/2014/main" id="{86E64BDC-CC7F-4917-AB16-D6FD753A6465}"/>
              </a:ext>
            </a:extLst>
          </p:cNvPr>
          <p:cNvPicPr>
            <a:picLocks noChangeAspect="1"/>
          </p:cNvPicPr>
          <p:nvPr/>
        </p:nvPicPr>
        <p:blipFill>
          <a:blip r:embed="rId4"/>
          <a:stretch>
            <a:fillRect/>
          </a:stretch>
        </p:blipFill>
        <p:spPr>
          <a:xfrm>
            <a:off x="7067550" y="4001294"/>
            <a:ext cx="2838450" cy="400050"/>
          </a:xfrm>
          <a:prstGeom prst="rect">
            <a:avLst/>
          </a:prstGeom>
        </p:spPr>
      </p:pic>
      <p:pic>
        <p:nvPicPr>
          <p:cNvPr id="13" name="Picture 12">
            <a:extLst>
              <a:ext uri="{FF2B5EF4-FFF2-40B4-BE49-F238E27FC236}">
                <a16:creationId xmlns:a16="http://schemas.microsoft.com/office/drawing/2014/main" id="{B569AFA3-B0B9-4B3D-97B8-4ADC7A5B7CDB}"/>
              </a:ext>
            </a:extLst>
          </p:cNvPr>
          <p:cNvPicPr>
            <a:picLocks noChangeAspect="1"/>
          </p:cNvPicPr>
          <p:nvPr/>
        </p:nvPicPr>
        <p:blipFill>
          <a:blip r:embed="rId5"/>
          <a:stretch>
            <a:fillRect/>
          </a:stretch>
        </p:blipFill>
        <p:spPr>
          <a:xfrm>
            <a:off x="7067550" y="2123281"/>
            <a:ext cx="2857500" cy="1466850"/>
          </a:xfrm>
          <a:prstGeom prst="rect">
            <a:avLst/>
          </a:prstGeom>
        </p:spPr>
      </p:pic>
    </p:spTree>
    <p:extLst>
      <p:ext uri="{BB962C8B-B14F-4D97-AF65-F5344CB8AC3E}">
        <p14:creationId xmlns:p14="http://schemas.microsoft.com/office/powerpoint/2010/main" val="64146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INNER JOIN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tab1.Parameter1,</a:t>
            </a:r>
          </a:p>
          <a:p>
            <a:pPr marL="0" indent="0">
              <a:buNone/>
            </a:pPr>
            <a:r>
              <a:rPr lang="sv-SE" dirty="0"/>
              <a:t>	tab2.Parameter</a:t>
            </a:r>
          </a:p>
          <a:p>
            <a:pPr marL="0" indent="0">
              <a:buNone/>
            </a:pPr>
            <a:r>
              <a:rPr lang="sv-SE" dirty="0">
                <a:solidFill>
                  <a:srgbClr val="FFFF00"/>
                </a:solidFill>
              </a:rPr>
              <a:t>FROM</a:t>
            </a:r>
          </a:p>
          <a:p>
            <a:pPr marL="0" indent="0">
              <a:buNone/>
            </a:pPr>
            <a:r>
              <a:rPr lang="sv-SE" dirty="0"/>
              <a:t>	Tabell1 tab1</a:t>
            </a:r>
          </a:p>
          <a:p>
            <a:pPr marL="0" indent="0">
              <a:buNone/>
            </a:pPr>
            <a:r>
              <a:rPr lang="sv-SE" dirty="0"/>
              <a:t>	</a:t>
            </a:r>
            <a:r>
              <a:rPr lang="sv-SE" dirty="0">
                <a:solidFill>
                  <a:schemeClr val="accent2"/>
                </a:solidFill>
              </a:rPr>
              <a:t>INNER JOIN </a:t>
            </a:r>
            <a:r>
              <a:rPr lang="sv-SE" dirty="0"/>
              <a:t>Tabell2 tab2 ON tab1.Key = tab2.Key</a:t>
            </a:r>
          </a:p>
          <a:p>
            <a:pPr marL="0" indent="0">
              <a:buNone/>
            </a:pPr>
            <a:r>
              <a:rPr lang="sv-SE" dirty="0">
                <a:solidFill>
                  <a:srgbClr val="FFFF00"/>
                </a:solidFill>
              </a:rPr>
              <a:t>WHERE</a:t>
            </a:r>
            <a:r>
              <a:rPr lang="sv-SE" dirty="0"/>
              <a:t> &lt;villkor&gt;</a:t>
            </a:r>
          </a:p>
        </p:txBody>
      </p:sp>
      <p:pic>
        <p:nvPicPr>
          <p:cNvPr id="5" name="Picture 4">
            <a:extLst>
              <a:ext uri="{FF2B5EF4-FFF2-40B4-BE49-F238E27FC236}">
                <a16:creationId xmlns:a16="http://schemas.microsoft.com/office/drawing/2014/main" id="{FF5FF769-A023-4DB2-98F0-C742E6354B1E}"/>
              </a:ext>
            </a:extLst>
          </p:cNvPr>
          <p:cNvPicPr>
            <a:picLocks noChangeAspect="1"/>
          </p:cNvPicPr>
          <p:nvPr/>
        </p:nvPicPr>
        <p:blipFill>
          <a:blip r:embed="rId3"/>
          <a:stretch>
            <a:fillRect/>
          </a:stretch>
        </p:blipFill>
        <p:spPr>
          <a:xfrm>
            <a:off x="6755130" y="1690688"/>
            <a:ext cx="5143500" cy="1552575"/>
          </a:xfrm>
          <a:prstGeom prst="rect">
            <a:avLst/>
          </a:prstGeom>
        </p:spPr>
      </p:pic>
    </p:spTree>
    <p:extLst>
      <p:ext uri="{BB962C8B-B14F-4D97-AF65-F5344CB8AC3E}">
        <p14:creationId xmlns:p14="http://schemas.microsoft.com/office/powerpoint/2010/main" val="2669484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659</Words>
  <Application>Microsoft Office PowerPoint</Application>
  <PresentationFormat>Widescreen</PresentationFormat>
  <Paragraphs>163</Paragraphs>
  <Slides>29</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SQL for dummies</vt:lpstr>
      <vt:lpstr>PowerPoint Presentation</vt:lpstr>
      <vt:lpstr>SQL</vt:lpstr>
      <vt:lpstr>PowerPoint Presentation</vt:lpstr>
      <vt:lpstr>PowerPoint Presentation</vt:lpstr>
      <vt:lpstr>Query </vt:lpstr>
      <vt:lpstr>Query </vt:lpstr>
      <vt:lpstr>Query </vt:lpstr>
      <vt:lpstr>INNER JOIN </vt:lpstr>
      <vt:lpstr>PowerPoint Presentation</vt:lpstr>
      <vt:lpstr>PowerPoint Presentation</vt:lpstr>
      <vt:lpstr>Jämförelseoperatorer</vt:lpstr>
      <vt:lpstr>SELECT</vt:lpstr>
      <vt:lpstr>Sortering</vt:lpstr>
      <vt:lpstr>Gruppering</vt:lpstr>
      <vt:lpstr>Exportera / visualisera data</vt:lpstr>
      <vt:lpstr>ARIA vs AURA</vt:lpstr>
      <vt:lpstr>Sammanfattning</vt:lpstr>
      <vt:lpstr>Sammanfattning</vt:lpstr>
      <vt:lpstr>Sammanfattning</vt:lpstr>
      <vt:lpstr>Sammanfattning</vt:lpstr>
      <vt:lpstr>Sammanfattning</vt:lpstr>
      <vt:lpstr>Sammanfattning</vt:lpstr>
      <vt:lpstr>Exempel 1</vt:lpstr>
      <vt:lpstr>Exempel 1</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dummies</dc:title>
  <dc:creator>Mogensen Hannes</dc:creator>
  <cp:lastModifiedBy>Mogensen Hannes</cp:lastModifiedBy>
  <cp:revision>45</cp:revision>
  <cp:lastPrinted>2021-11-10T07:41:39Z</cp:lastPrinted>
  <dcterms:created xsi:type="dcterms:W3CDTF">2021-11-01T11:14:30Z</dcterms:created>
  <dcterms:modified xsi:type="dcterms:W3CDTF">2021-11-10T11:59:05Z</dcterms:modified>
</cp:coreProperties>
</file>