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51" autoAdjust="0"/>
    <p:restoredTop sz="94660"/>
  </p:normalViewPr>
  <p:slideViewPr>
    <p:cSldViewPr>
      <p:cViewPr>
        <p:scale>
          <a:sx n="58" d="100"/>
          <a:sy n="58" d="100"/>
        </p:scale>
        <p:origin x="1444" y="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7E776-1C4A-486B-BD44-153A34EB999D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A6423-A992-4208-A6F8-860E66E73B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64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A6423-A992-4208-A6F8-860E66E73BE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15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4406D-F2D6-4426-AB36-8C8ABB7F88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4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2FD04-567F-4EB8-B31A-9862C64CA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9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1F815-027C-440F-ACFD-B4B09B0957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2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C374D-B78D-40C7-9BB3-DB3EFD1B45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0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A23CA-DC28-4AA5-BD30-0A802A1706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5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CC221-D8A4-440F-9286-353A844609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8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461BA-BDCF-4196-8CBD-48FA34A40C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672448-ED4F-409C-AE95-E374BE1080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7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738A7-F9C8-47D7-ABDA-2855538909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1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F8787-F74C-4E0C-BBC2-9B59AAD6DE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1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5CF22-39D4-4286-A3B3-B5BDF6287D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4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947C5C0-65E3-45CE-B4E9-559B800291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2697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1.  Given the following binary tree: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21117" y="3200942"/>
            <a:ext cx="8970484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dirty="0">
                <a:latin typeface="Times New Roman" pitchFamily="18" charset="0"/>
              </a:rPr>
              <a:t>(a)  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An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 is when first visits the left child (including its entire subtree), then visits the node, and finally visits the right child (including its entire subtree)</a:t>
            </a:r>
          </a:p>
          <a:p>
            <a:r>
              <a:rPr lang="en-US" sz="1200" dirty="0">
                <a:latin typeface="Times New Roman" pitchFamily="18" charset="0"/>
              </a:rPr>
              <a:t> 16 </a:t>
            </a:r>
            <a:r>
              <a:rPr lang="en-US" sz="1200" dirty="0">
                <a:latin typeface="Times New Roman" pitchFamily="18" charset="0"/>
                <a:sym typeface="Wingdings" pitchFamily="2" charset="2"/>
              </a:rPr>
              <a:t> 34  35  38  39  41  44  45  55  63  64  65  72 </a:t>
            </a:r>
            <a:endParaRPr lang="en-US" sz="1200" dirty="0">
              <a:latin typeface="Times New Roman" pitchFamily="18" charset="0"/>
            </a:endParaRP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	</a:t>
            </a:r>
          </a:p>
          <a:p>
            <a:r>
              <a:rPr lang="en-US" sz="1200" dirty="0">
                <a:latin typeface="Times New Roman" pitchFamily="18" charset="0"/>
              </a:rPr>
              <a:t>(b)  What is the preorder traversal of the tree?</a:t>
            </a:r>
          </a:p>
          <a:p>
            <a:pPr algn="l"/>
            <a:r>
              <a:rPr lang="en-US" sz="1200" dirty="0">
                <a:latin typeface="Times New Roman" pitchFamily="18" charset="0"/>
              </a:rPr>
              <a:t>A preorder traversal is a type of tree traversal that visits the root node first, followed by the left subtree, and then the right subtree. </a:t>
            </a:r>
            <a:br>
              <a:rPr lang="en-US" sz="1200" dirty="0">
                <a:latin typeface="Times New Roman" pitchFamily="18" charset="0"/>
              </a:rPr>
            </a:br>
            <a:r>
              <a:rPr lang="en-US" sz="1200" dirty="0">
                <a:latin typeface="Times New Roman" pitchFamily="18" charset="0"/>
              </a:rPr>
              <a:t>45 </a:t>
            </a:r>
            <a:r>
              <a:rPr lang="en-US" sz="1200" dirty="0">
                <a:latin typeface="Times New Roman" pitchFamily="18" charset="0"/>
                <a:sym typeface="Wingdings" pitchFamily="2" charset="2"/>
              </a:rPr>
              <a:t> 38  34  16  35  41  39  44  65  63  55  64  72</a:t>
            </a:r>
            <a:endParaRPr lang="en-US" sz="1200" dirty="0">
              <a:latin typeface="Times New Roman" pitchFamily="18" charset="0"/>
            </a:endParaRPr>
          </a:p>
          <a:p>
            <a:endParaRPr lang="en-US" sz="1200" dirty="0">
              <a:latin typeface="Times New Roman" pitchFamily="18" charset="0"/>
            </a:endParaRP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(c)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      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is defined as a type of tree traversal which follows the Left-Right-Root policy such that for each node: The left subtree is traversed first. Then the right subtree is traversed. </a:t>
            </a:r>
            <a:br>
              <a:rPr lang="en-US" sz="1200" dirty="0">
                <a:latin typeface="Times New Roman" pitchFamily="18" charset="0"/>
              </a:rPr>
            </a:br>
            <a:r>
              <a:rPr lang="en-US" sz="1200" dirty="0">
                <a:latin typeface="Times New Roman" pitchFamily="18" charset="0"/>
              </a:rPr>
              <a:t>16 </a:t>
            </a:r>
            <a:r>
              <a:rPr lang="en-US" sz="1200" dirty="0">
                <a:latin typeface="Times New Roman" pitchFamily="18" charset="0"/>
                <a:sym typeface="Wingdings" pitchFamily="2" charset="2"/>
              </a:rPr>
              <a:t> 35  34  39  44  41  38  55  64  63  72  65  45</a:t>
            </a:r>
            <a:endParaRPr lang="en-US" sz="1200" dirty="0">
              <a:latin typeface="Times New Roman" pitchFamily="18" charset="0"/>
            </a:endParaRPr>
          </a:p>
          <a:p>
            <a:endParaRPr lang="en-US" sz="1200" dirty="0">
              <a:latin typeface="Times New Roman" pitchFamily="18" charset="0"/>
            </a:endParaRPr>
          </a:p>
          <a:p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What is the height of the tree?   What nodes are on level 2?</a:t>
            </a:r>
            <a:br>
              <a:rPr lang="en-US" sz="1200" dirty="0">
                <a:latin typeface="Times New Roman" pitchFamily="18" charset="0"/>
              </a:rPr>
            </a:br>
            <a:r>
              <a:rPr lang="en-US" sz="1200" dirty="0">
                <a:latin typeface="Times New Roman" pitchFamily="18" charset="0"/>
              </a:rPr>
              <a:t>The height of the tree is 4 and the nodes are 34, 41, 63</a:t>
            </a:r>
            <a:r>
              <a:rPr lang="en-US" sz="1200">
                <a:latin typeface="Times New Roman" pitchFamily="18" charset="0"/>
              </a:rPr>
              <a:t>, 72    ROOT 1 IS ZERO</a:t>
            </a:r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	 		 </a:t>
            </a:r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1447800" y="1016000"/>
            <a:ext cx="3611473" cy="1784195"/>
            <a:chOff x="912" y="624"/>
            <a:chExt cx="2904" cy="1536"/>
          </a:xfrm>
        </p:grpSpPr>
        <p:sp>
          <p:nvSpPr>
            <p:cNvPr id="2053" name="Oval 5"/>
            <p:cNvSpPr>
              <a:spLocks noChangeArrowheads="1"/>
            </p:cNvSpPr>
            <p:nvPr/>
          </p:nvSpPr>
          <p:spPr bwMode="auto">
            <a:xfrm>
              <a:off x="2400" y="62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45</a:t>
              </a:r>
            </a:p>
          </p:txBody>
        </p:sp>
        <p:sp>
          <p:nvSpPr>
            <p:cNvPr id="2054" name="Oval 6"/>
            <p:cNvSpPr>
              <a:spLocks noChangeArrowheads="1"/>
            </p:cNvSpPr>
            <p:nvPr/>
          </p:nvSpPr>
          <p:spPr bwMode="auto">
            <a:xfrm>
              <a:off x="1791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38</a:t>
              </a:r>
            </a:p>
          </p:txBody>
        </p:sp>
        <p:sp>
          <p:nvSpPr>
            <p:cNvPr id="2055" name="Oval 7"/>
            <p:cNvSpPr>
              <a:spLocks noChangeArrowheads="1"/>
            </p:cNvSpPr>
            <p:nvPr/>
          </p:nvSpPr>
          <p:spPr bwMode="auto">
            <a:xfrm>
              <a:off x="3309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65</a:t>
              </a:r>
            </a:p>
          </p:txBody>
        </p:sp>
        <p:sp>
          <p:nvSpPr>
            <p:cNvPr id="2057" name="Oval 9"/>
            <p:cNvSpPr>
              <a:spLocks noChangeArrowheads="1"/>
            </p:cNvSpPr>
            <p:nvPr/>
          </p:nvSpPr>
          <p:spPr bwMode="auto">
            <a:xfrm>
              <a:off x="306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63</a:t>
              </a:r>
            </a:p>
          </p:txBody>
        </p:sp>
        <p:sp>
          <p:nvSpPr>
            <p:cNvPr id="2058" name="Oval 10"/>
            <p:cNvSpPr>
              <a:spLocks noChangeArrowheads="1"/>
            </p:cNvSpPr>
            <p:nvPr/>
          </p:nvSpPr>
          <p:spPr bwMode="auto">
            <a:xfrm>
              <a:off x="130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34</a:t>
              </a:r>
            </a:p>
          </p:txBody>
        </p:sp>
        <p:sp>
          <p:nvSpPr>
            <p:cNvPr id="2059" name="Oval 11"/>
            <p:cNvSpPr>
              <a:spLocks noChangeArrowheads="1"/>
            </p:cNvSpPr>
            <p:nvPr/>
          </p:nvSpPr>
          <p:spPr bwMode="auto">
            <a:xfrm>
              <a:off x="1549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35</a:t>
              </a:r>
            </a:p>
          </p:txBody>
        </p:sp>
        <p:sp>
          <p:nvSpPr>
            <p:cNvPr id="2060" name="Oval 12"/>
            <p:cNvSpPr>
              <a:spLocks noChangeArrowheads="1"/>
            </p:cNvSpPr>
            <p:nvPr/>
          </p:nvSpPr>
          <p:spPr bwMode="auto">
            <a:xfrm>
              <a:off x="973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2061" name="Oval 13"/>
            <p:cNvSpPr>
              <a:spLocks noChangeArrowheads="1"/>
            </p:cNvSpPr>
            <p:nvPr/>
          </p:nvSpPr>
          <p:spPr bwMode="auto">
            <a:xfrm>
              <a:off x="195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39</a:t>
              </a:r>
            </a:p>
          </p:txBody>
        </p:sp>
        <p:sp>
          <p:nvSpPr>
            <p:cNvPr id="2062" name="Oval 14"/>
            <p:cNvSpPr>
              <a:spLocks noChangeArrowheads="1"/>
            </p:cNvSpPr>
            <p:nvPr/>
          </p:nvSpPr>
          <p:spPr bwMode="auto">
            <a:xfrm>
              <a:off x="2137" y="1455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41</a:t>
              </a:r>
            </a:p>
          </p:txBody>
        </p:sp>
        <p:sp>
          <p:nvSpPr>
            <p:cNvPr id="2063" name="Oval 15"/>
            <p:cNvSpPr>
              <a:spLocks noChangeArrowheads="1"/>
            </p:cNvSpPr>
            <p:nvPr/>
          </p:nvSpPr>
          <p:spPr bwMode="auto">
            <a:xfrm>
              <a:off x="3576" y="1439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72</a:t>
              </a:r>
            </a:p>
          </p:txBody>
        </p:sp>
        <p:sp>
          <p:nvSpPr>
            <p:cNvPr id="2064" name="Oval 16"/>
            <p:cNvSpPr>
              <a:spLocks noChangeArrowheads="1"/>
            </p:cNvSpPr>
            <p:nvPr/>
          </p:nvSpPr>
          <p:spPr bwMode="auto">
            <a:xfrm>
              <a:off x="324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64</a:t>
              </a:r>
            </a:p>
          </p:txBody>
        </p:sp>
        <p:sp>
          <p:nvSpPr>
            <p:cNvPr id="2066" name="Line 18"/>
            <p:cNvSpPr>
              <a:spLocks noChangeShapeType="1"/>
            </p:cNvSpPr>
            <p:nvPr/>
          </p:nvSpPr>
          <p:spPr bwMode="auto">
            <a:xfrm flipH="1">
              <a:off x="2015" y="816"/>
              <a:ext cx="385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7" name="Line 19"/>
            <p:cNvSpPr>
              <a:spLocks noChangeShapeType="1"/>
            </p:cNvSpPr>
            <p:nvPr/>
          </p:nvSpPr>
          <p:spPr bwMode="auto">
            <a:xfrm>
              <a:off x="2592" y="816"/>
              <a:ext cx="71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" name="Line 20"/>
            <p:cNvSpPr>
              <a:spLocks noChangeShapeType="1"/>
            </p:cNvSpPr>
            <p:nvPr/>
          </p:nvSpPr>
          <p:spPr bwMode="auto">
            <a:xfrm flipH="1">
              <a:off x="1525" y="1152"/>
              <a:ext cx="266" cy="3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0" name="Line 22"/>
            <p:cNvSpPr>
              <a:spLocks noChangeShapeType="1"/>
            </p:cNvSpPr>
            <p:nvPr/>
          </p:nvSpPr>
          <p:spPr bwMode="auto">
            <a:xfrm flipH="1">
              <a:off x="3213" y="115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1" name="Line 23"/>
            <p:cNvSpPr>
              <a:spLocks noChangeShapeType="1"/>
            </p:cNvSpPr>
            <p:nvPr/>
          </p:nvSpPr>
          <p:spPr bwMode="auto">
            <a:xfrm flipH="1">
              <a:off x="1069" y="1632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Line 24"/>
            <p:cNvSpPr>
              <a:spLocks noChangeShapeType="1"/>
            </p:cNvSpPr>
            <p:nvPr/>
          </p:nvSpPr>
          <p:spPr bwMode="auto">
            <a:xfrm>
              <a:off x="1501" y="163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3" name="Line 25"/>
            <p:cNvSpPr>
              <a:spLocks noChangeShapeType="1"/>
            </p:cNvSpPr>
            <p:nvPr/>
          </p:nvSpPr>
          <p:spPr bwMode="auto">
            <a:xfrm>
              <a:off x="1954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" name="Line 26"/>
            <p:cNvSpPr>
              <a:spLocks noChangeShapeType="1"/>
            </p:cNvSpPr>
            <p:nvPr/>
          </p:nvSpPr>
          <p:spPr bwMode="auto">
            <a:xfrm flipH="1">
              <a:off x="2076" y="1717"/>
              <a:ext cx="123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5" name="Line 27"/>
            <p:cNvSpPr>
              <a:spLocks noChangeShapeType="1"/>
            </p:cNvSpPr>
            <p:nvPr/>
          </p:nvSpPr>
          <p:spPr bwMode="auto">
            <a:xfrm>
              <a:off x="3490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6" name="Line 28"/>
            <p:cNvSpPr>
              <a:spLocks noChangeShapeType="1"/>
            </p:cNvSpPr>
            <p:nvPr/>
          </p:nvSpPr>
          <p:spPr bwMode="auto">
            <a:xfrm>
              <a:off x="3284" y="1652"/>
              <a:ext cx="140" cy="2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" name="Rectangle 30"/>
            <p:cNvSpPr>
              <a:spLocks noChangeArrowheads="1"/>
            </p:cNvSpPr>
            <p:nvPr/>
          </p:nvSpPr>
          <p:spPr bwMode="auto">
            <a:xfrm>
              <a:off x="1200" y="62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" name="Text Box 31"/>
            <p:cNvSpPr txBox="1">
              <a:spLocks noChangeArrowheads="1"/>
            </p:cNvSpPr>
            <p:nvPr/>
          </p:nvSpPr>
          <p:spPr bwMode="auto">
            <a:xfrm>
              <a:off x="912" y="624"/>
              <a:ext cx="36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2080" name="Line 32"/>
            <p:cNvSpPr>
              <a:spLocks noChangeShapeType="1"/>
            </p:cNvSpPr>
            <p:nvPr/>
          </p:nvSpPr>
          <p:spPr bwMode="auto">
            <a:xfrm flipV="1">
              <a:off x="1296" y="720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12"/>
            <p:cNvSpPr>
              <a:spLocks noChangeArrowheads="1"/>
            </p:cNvSpPr>
            <p:nvPr/>
          </p:nvSpPr>
          <p:spPr bwMode="auto">
            <a:xfrm>
              <a:off x="286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55</a:t>
              </a:r>
            </a:p>
          </p:txBody>
        </p:sp>
        <p:sp>
          <p:nvSpPr>
            <p:cNvPr id="34" name="Line 23"/>
            <p:cNvSpPr>
              <a:spLocks noChangeShapeType="1"/>
            </p:cNvSpPr>
            <p:nvPr/>
          </p:nvSpPr>
          <p:spPr bwMode="auto">
            <a:xfrm flipH="1">
              <a:off x="3039" y="1652"/>
              <a:ext cx="123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26">
              <a:extLst>
                <a:ext uri="{FF2B5EF4-FFF2-40B4-BE49-F238E27FC236}">
                  <a16:creationId xmlns:a16="http://schemas.microsoft.com/office/drawing/2014/main" id="{E1BE0D65-EAAC-4ED0-A123-4E7831D0C5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1" y="1652"/>
              <a:ext cx="184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13">
              <a:extLst>
                <a:ext uri="{FF2B5EF4-FFF2-40B4-BE49-F238E27FC236}">
                  <a16:creationId xmlns:a16="http://schemas.microsoft.com/office/drawing/2014/main" id="{36C53DFB-EFFD-4DD4-A091-A9073B049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44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3503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2.  Given the following binary expression tree: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304800" y="2913416"/>
            <a:ext cx="807720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AutoNum type="alphaLcParenBoth"/>
            </a:pPr>
            <a:r>
              <a:rPr lang="en-US" sz="1200" dirty="0">
                <a:latin typeface="Times New Roman" pitchFamily="18" charset="0"/>
              </a:rPr>
              <a:t>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((48 –  (7 % 2)) / 24) * ((18 – ( 5 * 2)) + 12)</a:t>
            </a:r>
          </a:p>
          <a:p>
            <a:endParaRPr lang="en-US" sz="1200" dirty="0">
              <a:latin typeface="Times New Roman" pitchFamily="18" charset="0"/>
            </a:endParaRP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(b)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</a:t>
            </a:r>
            <a:br>
              <a:rPr lang="en-US" sz="1200" dirty="0">
                <a:solidFill>
                  <a:srgbClr val="202124"/>
                </a:solidFill>
                <a:effectLst/>
                <a:latin typeface="Roboto" panose="020F0502020204030204" pitchFamily="2" charset="0"/>
              </a:rPr>
            </a:br>
            <a:r>
              <a:rPr lang="en-US" sz="1100" dirty="0">
                <a:latin typeface="Times New Roman" pitchFamily="18" charset="0"/>
              </a:rPr>
              <a:t> </a:t>
            </a:r>
            <a:r>
              <a:rPr lang="en-US" sz="1200" dirty="0">
                <a:latin typeface="Times New Roman" pitchFamily="18" charset="0"/>
              </a:rPr>
              <a:t>48 7 2 % - 24 / 18 5 2 * - 12 + *</a:t>
            </a:r>
            <a:endParaRPr lang="en-US" sz="1100" dirty="0">
              <a:latin typeface="Times New Roman" pitchFamily="18" charset="0"/>
            </a:endParaRPr>
          </a:p>
          <a:p>
            <a:pPr algn="l"/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 </a:t>
            </a:r>
          </a:p>
          <a:p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r>
              <a:rPr lang="en-US" sz="1200" dirty="0">
                <a:latin typeface="Times New Roman" pitchFamily="18" charset="0"/>
              </a:rPr>
              <a:t>What does it evaluate to if using integer division? </a:t>
            </a:r>
            <a:r>
              <a:rPr lang="en-US" sz="1200" b="1" dirty="0">
                <a:latin typeface="Times New Roman" pitchFamily="18" charset="0"/>
              </a:rPr>
              <a:t>20 </a:t>
            </a:r>
            <a:endParaRPr lang="en-US" sz="1200" dirty="0">
              <a:latin typeface="Times New Roman" pitchFamily="18" charset="0"/>
            </a:endParaRPr>
          </a:p>
          <a:p>
            <a:pPr marL="0" indent="0"/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   What does it evaluate to if using float division?  39.1667</a:t>
            </a:r>
          </a:p>
          <a:p>
            <a:pPr marL="228600" indent="-228600">
              <a:buAutoNum type="alphaLcParenBoth" startAt="4"/>
            </a:pPr>
            <a:endParaRPr lang="en-US" sz="1200" dirty="0">
              <a:latin typeface="Times New Roman" pitchFamily="18" charset="0"/>
            </a:endParaRPr>
          </a:p>
          <a:p>
            <a:pPr marL="0" indent="0"/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endParaRPr lang="en-US" sz="1200" dirty="0">
              <a:latin typeface="Times New Roman" pitchFamily="18" charset="0"/>
            </a:endParaRPr>
          </a:p>
        </p:txBody>
      </p:sp>
      <p:grpSp>
        <p:nvGrpSpPr>
          <p:cNvPr id="3076" name="Group 37"/>
          <p:cNvGrpSpPr>
            <a:grpSpLocks/>
          </p:cNvGrpSpPr>
          <p:nvPr/>
        </p:nvGrpSpPr>
        <p:grpSpPr bwMode="auto">
          <a:xfrm>
            <a:off x="4800600" y="684567"/>
            <a:ext cx="3276600" cy="2286000"/>
            <a:chOff x="912" y="640"/>
            <a:chExt cx="2064" cy="1440"/>
          </a:xfrm>
        </p:grpSpPr>
        <p:sp>
          <p:nvSpPr>
            <p:cNvPr id="3077" name="Oval 5"/>
            <p:cNvSpPr>
              <a:spLocks noChangeArrowheads="1"/>
            </p:cNvSpPr>
            <p:nvPr/>
          </p:nvSpPr>
          <p:spPr bwMode="auto">
            <a:xfrm>
              <a:off x="2075" y="64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78" name="Oval 6"/>
            <p:cNvSpPr>
              <a:spLocks noChangeArrowheads="1"/>
            </p:cNvSpPr>
            <p:nvPr/>
          </p:nvSpPr>
          <p:spPr bwMode="auto">
            <a:xfrm>
              <a:off x="1700" y="886"/>
              <a:ext cx="188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/</a:t>
              </a:r>
            </a:p>
          </p:txBody>
        </p:sp>
        <p:sp>
          <p:nvSpPr>
            <p:cNvPr id="3079" name="Oval 7"/>
            <p:cNvSpPr>
              <a:spLocks noChangeArrowheads="1"/>
            </p:cNvSpPr>
            <p:nvPr/>
          </p:nvSpPr>
          <p:spPr bwMode="auto">
            <a:xfrm>
              <a:off x="2451" y="886"/>
              <a:ext cx="187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3080" name="Oval 8"/>
            <p:cNvSpPr>
              <a:spLocks noChangeArrowheads="1"/>
            </p:cNvSpPr>
            <p:nvPr/>
          </p:nvSpPr>
          <p:spPr bwMode="auto">
            <a:xfrm>
              <a:off x="192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2263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147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1663" y="1588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%</a:t>
              </a: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1212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48</a:t>
              </a: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1475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1850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2563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2301" y="1904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2788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90" name="Line 18"/>
            <p:cNvSpPr>
              <a:spLocks noChangeShapeType="1"/>
            </p:cNvSpPr>
            <p:nvPr/>
          </p:nvSpPr>
          <p:spPr bwMode="auto">
            <a:xfrm flipH="1">
              <a:off x="1850" y="780"/>
              <a:ext cx="225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Line 19"/>
            <p:cNvSpPr>
              <a:spLocks noChangeShapeType="1"/>
            </p:cNvSpPr>
            <p:nvPr/>
          </p:nvSpPr>
          <p:spPr bwMode="auto">
            <a:xfrm>
              <a:off x="2225" y="780"/>
              <a:ext cx="226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Line 20"/>
            <p:cNvSpPr>
              <a:spLocks noChangeShapeType="1"/>
            </p:cNvSpPr>
            <p:nvPr/>
          </p:nvSpPr>
          <p:spPr bwMode="auto">
            <a:xfrm flipH="1">
              <a:off x="1587" y="1026"/>
              <a:ext cx="113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Line 21"/>
            <p:cNvSpPr>
              <a:spLocks noChangeShapeType="1"/>
            </p:cNvSpPr>
            <p:nvPr/>
          </p:nvSpPr>
          <p:spPr bwMode="auto">
            <a:xfrm>
              <a:off x="1888" y="1026"/>
              <a:ext cx="150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Line 22"/>
            <p:cNvSpPr>
              <a:spLocks noChangeShapeType="1"/>
            </p:cNvSpPr>
            <p:nvPr/>
          </p:nvSpPr>
          <p:spPr bwMode="auto">
            <a:xfrm flipH="1">
              <a:off x="2376" y="1026"/>
              <a:ext cx="112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Line 23"/>
            <p:cNvSpPr>
              <a:spLocks noChangeShapeType="1"/>
            </p:cNvSpPr>
            <p:nvPr/>
          </p:nvSpPr>
          <p:spPr bwMode="auto">
            <a:xfrm flipH="1">
              <a:off x="1287" y="1378"/>
              <a:ext cx="225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Line 24"/>
            <p:cNvSpPr>
              <a:spLocks noChangeShapeType="1"/>
            </p:cNvSpPr>
            <p:nvPr/>
          </p:nvSpPr>
          <p:spPr bwMode="auto">
            <a:xfrm>
              <a:off x="1625" y="1378"/>
              <a:ext cx="150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Line 25"/>
            <p:cNvSpPr>
              <a:spLocks noChangeShapeType="1"/>
            </p:cNvSpPr>
            <p:nvPr/>
          </p:nvSpPr>
          <p:spPr bwMode="auto">
            <a:xfrm flipH="1">
              <a:off x="1550" y="1729"/>
              <a:ext cx="11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Line 26"/>
            <p:cNvSpPr>
              <a:spLocks noChangeShapeType="1"/>
            </p:cNvSpPr>
            <p:nvPr/>
          </p:nvSpPr>
          <p:spPr bwMode="auto">
            <a:xfrm>
              <a:off x="1813" y="1729"/>
              <a:ext cx="150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Line 27"/>
            <p:cNvSpPr>
              <a:spLocks noChangeShapeType="1"/>
            </p:cNvSpPr>
            <p:nvPr/>
          </p:nvSpPr>
          <p:spPr bwMode="auto">
            <a:xfrm>
              <a:off x="2413" y="1413"/>
              <a:ext cx="26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Line 28"/>
            <p:cNvSpPr>
              <a:spLocks noChangeShapeType="1"/>
            </p:cNvSpPr>
            <p:nvPr/>
          </p:nvSpPr>
          <p:spPr bwMode="auto">
            <a:xfrm flipH="1">
              <a:off x="24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Line 29"/>
            <p:cNvSpPr>
              <a:spLocks noChangeShapeType="1"/>
            </p:cNvSpPr>
            <p:nvPr/>
          </p:nvSpPr>
          <p:spPr bwMode="auto">
            <a:xfrm>
              <a:off x="27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Rectangle 30"/>
            <p:cNvSpPr>
              <a:spLocks noChangeArrowheads="1"/>
            </p:cNvSpPr>
            <p:nvPr/>
          </p:nvSpPr>
          <p:spPr bwMode="auto">
            <a:xfrm>
              <a:off x="1137" y="640"/>
              <a:ext cx="150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Text Box 31"/>
            <p:cNvSpPr txBox="1">
              <a:spLocks noChangeArrowheads="1"/>
            </p:cNvSpPr>
            <p:nvPr/>
          </p:nvSpPr>
          <p:spPr bwMode="auto">
            <a:xfrm>
              <a:off x="912" y="640"/>
              <a:ext cx="2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3104" name="Line 32"/>
            <p:cNvSpPr>
              <a:spLocks noChangeShapeType="1"/>
            </p:cNvSpPr>
            <p:nvPr/>
          </p:nvSpPr>
          <p:spPr bwMode="auto">
            <a:xfrm flipV="1">
              <a:off x="1212" y="710"/>
              <a:ext cx="8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2688" y="120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2064" y="158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3107" name="Line 35"/>
            <p:cNvSpPr>
              <a:spLocks noChangeShapeType="1"/>
            </p:cNvSpPr>
            <p:nvPr/>
          </p:nvSpPr>
          <p:spPr bwMode="auto">
            <a:xfrm>
              <a:off x="2640" y="100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8" name="Line 36"/>
            <p:cNvSpPr>
              <a:spLocks noChangeShapeType="1"/>
            </p:cNvSpPr>
            <p:nvPr/>
          </p:nvSpPr>
          <p:spPr bwMode="auto">
            <a:xfrm flipH="1">
              <a:off x="2160" y="139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5"/>
          <p:cNvSpPr txBox="1">
            <a:spLocks noChangeArrowheads="1"/>
          </p:cNvSpPr>
          <p:nvPr/>
        </p:nvSpPr>
        <p:spPr bwMode="auto">
          <a:xfrm>
            <a:off x="60325" y="112713"/>
            <a:ext cx="904606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+mj-lt"/>
              <a:buAutoNum type="arabicPeriod" startAt="3"/>
            </a:pPr>
            <a:r>
              <a:rPr lang="en-US" dirty="0"/>
              <a:t>The elements in a binary tree area to be stored in an array.  Each element is a </a:t>
            </a:r>
          </a:p>
          <a:p>
            <a:pPr lvl="2" eaLnBrk="1" hangingPunct="1"/>
            <a:r>
              <a:rPr lang="en-US" dirty="0"/>
              <a:t>nonnegative int value.</a:t>
            </a:r>
          </a:p>
          <a:p>
            <a:pPr eaLnBrk="1" hangingPunct="1"/>
            <a:r>
              <a:rPr lang="en-US" dirty="0"/>
              <a:t>a.  What value can you use as a dummy value, if the binary tree is not complete? </a:t>
            </a:r>
            <a:r>
              <a:rPr lang="en-US" u="sng" dirty="0"/>
              <a:t> null</a:t>
            </a:r>
            <a:r>
              <a:rPr lang="en-US" dirty="0"/>
              <a:t>_</a:t>
            </a:r>
          </a:p>
          <a:p>
            <a:pPr eaLnBrk="1" hangingPunct="1"/>
            <a:r>
              <a:rPr lang="en-US" dirty="0"/>
              <a:t>b.  Show the contents of the array, given the tree illustrated below</a:t>
            </a:r>
          </a:p>
        </p:txBody>
      </p:sp>
      <p:sp>
        <p:nvSpPr>
          <p:cNvPr id="4099" name="Oval 144"/>
          <p:cNvSpPr>
            <a:spLocks noChangeArrowheads="1"/>
          </p:cNvSpPr>
          <p:nvPr/>
        </p:nvSpPr>
        <p:spPr bwMode="auto">
          <a:xfrm>
            <a:off x="5486400" y="2057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14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0" name="Oval 146"/>
          <p:cNvSpPr>
            <a:spLocks noChangeArrowheads="1"/>
          </p:cNvSpPr>
          <p:nvPr/>
        </p:nvSpPr>
        <p:spPr bwMode="auto">
          <a:xfrm>
            <a:off x="46482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73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1" name="Oval 147"/>
          <p:cNvSpPr>
            <a:spLocks noChangeArrowheads="1"/>
          </p:cNvSpPr>
          <p:nvPr/>
        </p:nvSpPr>
        <p:spPr bwMode="auto">
          <a:xfrm>
            <a:off x="62484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21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2" name="Oval 148"/>
          <p:cNvSpPr>
            <a:spLocks noChangeArrowheads="1"/>
          </p:cNvSpPr>
          <p:nvPr/>
        </p:nvSpPr>
        <p:spPr bwMode="auto">
          <a:xfrm>
            <a:off x="37338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3" name="Oval 149"/>
          <p:cNvSpPr>
            <a:spLocks noChangeArrowheads="1"/>
          </p:cNvSpPr>
          <p:nvPr/>
        </p:nvSpPr>
        <p:spPr bwMode="auto">
          <a:xfrm>
            <a:off x="42672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51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4" name="Oval 150"/>
          <p:cNvSpPr>
            <a:spLocks noChangeArrowheads="1"/>
          </p:cNvSpPr>
          <p:nvPr/>
        </p:nvSpPr>
        <p:spPr bwMode="auto">
          <a:xfrm>
            <a:off x="5486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19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5" name="Oval 151"/>
          <p:cNvSpPr>
            <a:spLocks noChangeArrowheads="1"/>
          </p:cNvSpPr>
          <p:nvPr/>
        </p:nvSpPr>
        <p:spPr bwMode="auto">
          <a:xfrm>
            <a:off x="7010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6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8" name="Oval 154"/>
          <p:cNvSpPr>
            <a:spLocks noChangeArrowheads="1"/>
          </p:cNvSpPr>
          <p:nvPr/>
        </p:nvSpPr>
        <p:spPr bwMode="auto">
          <a:xfrm>
            <a:off x="75438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45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9" name="Line 155"/>
          <p:cNvSpPr>
            <a:spLocks noChangeShapeType="1"/>
          </p:cNvSpPr>
          <p:nvPr/>
        </p:nvSpPr>
        <p:spPr bwMode="auto">
          <a:xfrm flipH="1">
            <a:off x="48768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6"/>
          <p:cNvSpPr>
            <a:spLocks noChangeShapeType="1"/>
          </p:cNvSpPr>
          <p:nvPr/>
        </p:nvSpPr>
        <p:spPr bwMode="auto">
          <a:xfrm>
            <a:off x="5867400" y="2438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57"/>
          <p:cNvSpPr>
            <a:spLocks noChangeShapeType="1"/>
          </p:cNvSpPr>
          <p:nvPr/>
        </p:nvSpPr>
        <p:spPr bwMode="auto">
          <a:xfrm flipH="1">
            <a:off x="3962400" y="3200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Line 158"/>
          <p:cNvSpPr>
            <a:spLocks noChangeShapeType="1"/>
          </p:cNvSpPr>
          <p:nvPr/>
        </p:nvSpPr>
        <p:spPr bwMode="auto">
          <a:xfrm flipH="1">
            <a:off x="5715000" y="31242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Line 159"/>
          <p:cNvSpPr>
            <a:spLocks noChangeShapeType="1"/>
          </p:cNvSpPr>
          <p:nvPr/>
        </p:nvSpPr>
        <p:spPr bwMode="auto">
          <a:xfrm>
            <a:off x="41148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Line 160"/>
          <p:cNvSpPr>
            <a:spLocks noChangeShapeType="1"/>
          </p:cNvSpPr>
          <p:nvPr/>
        </p:nvSpPr>
        <p:spPr bwMode="auto">
          <a:xfrm>
            <a:off x="67056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Line 163"/>
          <p:cNvSpPr>
            <a:spLocks noChangeShapeType="1"/>
          </p:cNvSpPr>
          <p:nvPr/>
        </p:nvSpPr>
        <p:spPr bwMode="auto">
          <a:xfrm>
            <a:off x="73914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Rectangle 165"/>
          <p:cNvSpPr>
            <a:spLocks noChangeArrowheads="1"/>
          </p:cNvSpPr>
          <p:nvPr/>
        </p:nvSpPr>
        <p:spPr bwMode="auto">
          <a:xfrm>
            <a:off x="4038600" y="2057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9" name="Line 166"/>
          <p:cNvSpPr>
            <a:spLocks noChangeShapeType="1"/>
          </p:cNvSpPr>
          <p:nvPr/>
        </p:nvSpPr>
        <p:spPr bwMode="auto">
          <a:xfrm>
            <a:off x="4191000" y="2286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Text Box 167"/>
          <p:cNvSpPr txBox="1">
            <a:spLocks noChangeArrowheads="1"/>
          </p:cNvSpPr>
          <p:nvPr/>
        </p:nvSpPr>
        <p:spPr bwMode="auto">
          <a:xfrm>
            <a:off x="3962400" y="1828800"/>
            <a:ext cx="4143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latin typeface="Times New Roman" pitchFamily="18" charset="0"/>
              </a:rPr>
              <a:t>tree</a:t>
            </a:r>
          </a:p>
        </p:txBody>
      </p:sp>
      <p:grpSp>
        <p:nvGrpSpPr>
          <p:cNvPr id="4122" name="Group 188"/>
          <p:cNvGrpSpPr>
            <a:grpSpLocks/>
          </p:cNvGrpSpPr>
          <p:nvPr/>
        </p:nvGrpSpPr>
        <p:grpSpPr bwMode="auto">
          <a:xfrm>
            <a:off x="304006" y="1570037"/>
            <a:ext cx="1068388" cy="4937125"/>
            <a:chOff x="623" y="960"/>
            <a:chExt cx="673" cy="3110"/>
          </a:xfrm>
        </p:grpSpPr>
        <p:sp>
          <p:nvSpPr>
            <p:cNvPr id="4124" name="Rectangle 169"/>
            <p:cNvSpPr>
              <a:spLocks noChangeArrowheads="1"/>
            </p:cNvSpPr>
            <p:nvPr/>
          </p:nvSpPr>
          <p:spPr bwMode="auto">
            <a:xfrm>
              <a:off x="960" y="960"/>
              <a:ext cx="336" cy="30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25" name="Text Box 170"/>
            <p:cNvSpPr txBox="1">
              <a:spLocks noChangeArrowheads="1"/>
            </p:cNvSpPr>
            <p:nvPr/>
          </p:nvSpPr>
          <p:spPr bwMode="auto">
            <a:xfrm>
              <a:off x="623" y="1104"/>
              <a:ext cx="385" cy="29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[14]</a:t>
              </a:r>
            </a:p>
          </p:txBody>
        </p:sp>
        <p:sp>
          <p:nvSpPr>
            <p:cNvPr id="4126" name="Line 171"/>
            <p:cNvSpPr>
              <a:spLocks noChangeShapeType="1"/>
            </p:cNvSpPr>
            <p:nvPr/>
          </p:nvSpPr>
          <p:spPr bwMode="auto">
            <a:xfrm>
              <a:off x="960" y="403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27" name="Line 172"/>
            <p:cNvSpPr>
              <a:spLocks noChangeShapeType="1"/>
            </p:cNvSpPr>
            <p:nvPr/>
          </p:nvSpPr>
          <p:spPr bwMode="auto">
            <a:xfrm>
              <a:off x="960" y="38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Line 173"/>
            <p:cNvSpPr>
              <a:spLocks noChangeShapeType="1"/>
            </p:cNvSpPr>
            <p:nvPr/>
          </p:nvSpPr>
          <p:spPr bwMode="auto">
            <a:xfrm>
              <a:off x="960" y="364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Line 174"/>
            <p:cNvSpPr>
              <a:spLocks noChangeShapeType="1"/>
            </p:cNvSpPr>
            <p:nvPr/>
          </p:nvSpPr>
          <p:spPr bwMode="auto">
            <a:xfrm>
              <a:off x="960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Line 175"/>
            <p:cNvSpPr>
              <a:spLocks noChangeShapeType="1"/>
            </p:cNvSpPr>
            <p:nvPr/>
          </p:nvSpPr>
          <p:spPr bwMode="auto">
            <a:xfrm>
              <a:off x="960" y="326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Line 176"/>
            <p:cNvSpPr>
              <a:spLocks noChangeShapeType="1"/>
            </p:cNvSpPr>
            <p:nvPr/>
          </p:nvSpPr>
          <p:spPr bwMode="auto">
            <a:xfrm>
              <a:off x="960" y="307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Line 177"/>
            <p:cNvSpPr>
              <a:spLocks noChangeShapeType="1"/>
            </p:cNvSpPr>
            <p:nvPr/>
          </p:nvSpPr>
          <p:spPr bwMode="auto">
            <a:xfrm>
              <a:off x="960" y="28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Line 178"/>
            <p:cNvSpPr>
              <a:spLocks noChangeShapeType="1"/>
            </p:cNvSpPr>
            <p:nvPr/>
          </p:nvSpPr>
          <p:spPr bwMode="auto">
            <a:xfrm>
              <a:off x="960" y="26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34" name="Line 179"/>
            <p:cNvSpPr>
              <a:spLocks noChangeShapeType="1"/>
            </p:cNvSpPr>
            <p:nvPr/>
          </p:nvSpPr>
          <p:spPr bwMode="auto">
            <a:xfrm>
              <a:off x="960" y="24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35" name="Line 180"/>
            <p:cNvSpPr>
              <a:spLocks noChangeShapeType="1"/>
            </p:cNvSpPr>
            <p:nvPr/>
          </p:nvSpPr>
          <p:spPr bwMode="auto">
            <a:xfrm>
              <a:off x="960" y="230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6" name="Line 181"/>
            <p:cNvSpPr>
              <a:spLocks noChangeShapeType="1"/>
            </p:cNvSpPr>
            <p:nvPr/>
          </p:nvSpPr>
          <p:spPr bwMode="auto">
            <a:xfrm>
              <a:off x="960" y="211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" name="Line 182"/>
            <p:cNvSpPr>
              <a:spLocks noChangeShapeType="1"/>
            </p:cNvSpPr>
            <p:nvPr/>
          </p:nvSpPr>
          <p:spPr bwMode="auto">
            <a:xfrm>
              <a:off x="960" y="19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8" name="Line 183"/>
            <p:cNvSpPr>
              <a:spLocks noChangeShapeType="1"/>
            </p:cNvSpPr>
            <p:nvPr/>
          </p:nvSpPr>
          <p:spPr bwMode="auto">
            <a:xfrm>
              <a:off x="960" y="172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9" name="Line 184"/>
            <p:cNvSpPr>
              <a:spLocks noChangeShapeType="1"/>
            </p:cNvSpPr>
            <p:nvPr/>
          </p:nvSpPr>
          <p:spPr bwMode="auto">
            <a:xfrm>
              <a:off x="960" y="153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40" name="Line 185"/>
            <p:cNvSpPr>
              <a:spLocks noChangeShapeType="1"/>
            </p:cNvSpPr>
            <p:nvPr/>
          </p:nvSpPr>
          <p:spPr bwMode="auto">
            <a:xfrm>
              <a:off x="960" y="13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41" name="Line 186"/>
            <p:cNvSpPr>
              <a:spLocks noChangeShapeType="1"/>
            </p:cNvSpPr>
            <p:nvPr/>
          </p:nvSpPr>
          <p:spPr bwMode="auto">
            <a:xfrm>
              <a:off x="960" y="11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  <a:p>
              <a:endParaRPr lang="en-US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2932906" y="1655059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33FAD8-24D3-11D0-9C16-2F49E0292522}"/>
              </a:ext>
            </a:extLst>
          </p:cNvPr>
          <p:cNvSpPr txBox="1"/>
          <p:nvPr/>
        </p:nvSpPr>
        <p:spPr>
          <a:xfrm>
            <a:off x="1524000" y="1570037"/>
            <a:ext cx="21764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0: 14</a:t>
            </a:r>
          </a:p>
          <a:p>
            <a:r>
              <a:rPr lang="en-US" dirty="0"/>
              <a:t>1: 73</a:t>
            </a:r>
          </a:p>
          <a:p>
            <a:r>
              <a:rPr lang="en-US" dirty="0"/>
              <a:t>2: 21</a:t>
            </a:r>
          </a:p>
          <a:p>
            <a:r>
              <a:rPr lang="en-US" dirty="0"/>
              <a:t>3: 7</a:t>
            </a:r>
          </a:p>
          <a:p>
            <a:r>
              <a:rPr lang="en-US" dirty="0"/>
              <a:t>4: NULL</a:t>
            </a:r>
          </a:p>
          <a:p>
            <a:r>
              <a:rPr lang="en-US" dirty="0"/>
              <a:t>5: 19</a:t>
            </a:r>
          </a:p>
          <a:p>
            <a:r>
              <a:rPr lang="en-US" dirty="0"/>
              <a:t>6: 6</a:t>
            </a:r>
          </a:p>
          <a:p>
            <a:r>
              <a:rPr lang="en-US" dirty="0"/>
              <a:t>7: NULL</a:t>
            </a:r>
          </a:p>
          <a:p>
            <a:r>
              <a:rPr lang="en-US" dirty="0"/>
              <a:t>8: 51</a:t>
            </a:r>
          </a:p>
          <a:p>
            <a:r>
              <a:rPr lang="en-US" dirty="0"/>
              <a:t>9: NULL</a:t>
            </a:r>
          </a:p>
          <a:p>
            <a:r>
              <a:rPr lang="en-US" dirty="0"/>
              <a:t>10: NULL</a:t>
            </a:r>
          </a:p>
          <a:p>
            <a:r>
              <a:rPr lang="en-US" dirty="0"/>
              <a:t>11: NULL</a:t>
            </a:r>
          </a:p>
          <a:p>
            <a:r>
              <a:rPr lang="en-US" dirty="0"/>
              <a:t>12:NULL</a:t>
            </a:r>
          </a:p>
          <a:p>
            <a:r>
              <a:rPr lang="en-US" dirty="0"/>
              <a:t>13:NULL</a:t>
            </a:r>
            <a:br>
              <a:rPr lang="en-US" dirty="0"/>
            </a:br>
            <a:r>
              <a:rPr lang="en-US" dirty="0"/>
              <a:t>14: 45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68E5C1-F162-4923-AF6A-0D522335FCA9}"/>
              </a:ext>
            </a:extLst>
          </p:cNvPr>
          <p:cNvGrpSpPr/>
          <p:nvPr/>
        </p:nvGrpSpPr>
        <p:grpSpPr>
          <a:xfrm>
            <a:off x="990600" y="1524001"/>
            <a:ext cx="1066800" cy="4398227"/>
            <a:chOff x="990600" y="1524001"/>
            <a:chExt cx="1066800" cy="4398227"/>
          </a:xfrm>
        </p:grpSpPr>
        <p:sp>
          <p:nvSpPr>
            <p:cNvPr id="5155" name="Rectangle 86"/>
            <p:cNvSpPr>
              <a:spLocks noChangeArrowheads="1"/>
            </p:cNvSpPr>
            <p:nvPr/>
          </p:nvSpPr>
          <p:spPr bwMode="auto">
            <a:xfrm>
              <a:off x="1524000" y="1524001"/>
              <a:ext cx="533400" cy="434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Text Box 87"/>
            <p:cNvSpPr txBox="1">
              <a:spLocks noChangeArrowheads="1"/>
            </p:cNvSpPr>
            <p:nvPr/>
          </p:nvSpPr>
          <p:spPr bwMode="auto">
            <a:xfrm>
              <a:off x="990600" y="1828800"/>
              <a:ext cx="611065" cy="4093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</p:txBody>
        </p:sp>
        <p:sp>
          <p:nvSpPr>
            <p:cNvPr id="5160" name="Line 91"/>
            <p:cNvSpPr>
              <a:spLocks noChangeShapeType="1"/>
            </p:cNvSpPr>
            <p:nvPr/>
          </p:nvSpPr>
          <p:spPr bwMode="auto">
            <a:xfrm>
              <a:off x="1524000" y="553239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" name="Line 92"/>
            <p:cNvSpPr>
              <a:spLocks noChangeShapeType="1"/>
            </p:cNvSpPr>
            <p:nvPr/>
          </p:nvSpPr>
          <p:spPr bwMode="auto">
            <a:xfrm>
              <a:off x="1524000" y="522405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2" name="Line 93"/>
            <p:cNvSpPr>
              <a:spLocks noChangeShapeType="1"/>
            </p:cNvSpPr>
            <p:nvPr/>
          </p:nvSpPr>
          <p:spPr bwMode="auto">
            <a:xfrm>
              <a:off x="1524000" y="491571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3" name="Line 94"/>
            <p:cNvSpPr>
              <a:spLocks noChangeShapeType="1"/>
            </p:cNvSpPr>
            <p:nvPr/>
          </p:nvSpPr>
          <p:spPr bwMode="auto">
            <a:xfrm>
              <a:off x="1524000" y="4607377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4" name="Line 95"/>
            <p:cNvSpPr>
              <a:spLocks noChangeShapeType="1"/>
            </p:cNvSpPr>
            <p:nvPr/>
          </p:nvSpPr>
          <p:spPr bwMode="auto">
            <a:xfrm>
              <a:off x="1524000" y="4299039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5" name="Line 96"/>
            <p:cNvSpPr>
              <a:spLocks noChangeShapeType="1"/>
            </p:cNvSpPr>
            <p:nvPr/>
          </p:nvSpPr>
          <p:spPr bwMode="auto">
            <a:xfrm>
              <a:off x="1524000" y="399070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6" name="Line 97"/>
            <p:cNvSpPr>
              <a:spLocks noChangeShapeType="1"/>
            </p:cNvSpPr>
            <p:nvPr/>
          </p:nvSpPr>
          <p:spPr bwMode="auto">
            <a:xfrm>
              <a:off x="1524000" y="3682364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7" name="Line 98"/>
            <p:cNvSpPr>
              <a:spLocks noChangeShapeType="1"/>
            </p:cNvSpPr>
            <p:nvPr/>
          </p:nvSpPr>
          <p:spPr bwMode="auto">
            <a:xfrm>
              <a:off x="1524000" y="3374026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8" name="Line 99"/>
            <p:cNvSpPr>
              <a:spLocks noChangeShapeType="1"/>
            </p:cNvSpPr>
            <p:nvPr/>
          </p:nvSpPr>
          <p:spPr bwMode="auto">
            <a:xfrm>
              <a:off x="1524000" y="306568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9" name="Line 100"/>
            <p:cNvSpPr>
              <a:spLocks noChangeShapeType="1"/>
            </p:cNvSpPr>
            <p:nvPr/>
          </p:nvSpPr>
          <p:spPr bwMode="auto">
            <a:xfrm>
              <a:off x="1524000" y="2757351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0" name="Line 101"/>
            <p:cNvSpPr>
              <a:spLocks noChangeShapeType="1"/>
            </p:cNvSpPr>
            <p:nvPr/>
          </p:nvSpPr>
          <p:spPr bwMode="auto">
            <a:xfrm>
              <a:off x="1524000" y="2449013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" name="Line 102"/>
            <p:cNvSpPr>
              <a:spLocks noChangeShapeType="1"/>
            </p:cNvSpPr>
            <p:nvPr/>
          </p:nvSpPr>
          <p:spPr bwMode="auto">
            <a:xfrm>
              <a:off x="1524000" y="214067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2" name="Line 103"/>
            <p:cNvSpPr>
              <a:spLocks noChangeShapeType="1"/>
            </p:cNvSpPr>
            <p:nvPr/>
          </p:nvSpPr>
          <p:spPr bwMode="auto">
            <a:xfrm>
              <a:off x="1524000" y="183233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3" name="Text Box 105"/>
          <p:cNvSpPr txBox="1">
            <a:spLocks noChangeArrowheads="1"/>
          </p:cNvSpPr>
          <p:nvPr/>
        </p:nvSpPr>
        <p:spPr bwMode="auto">
          <a:xfrm>
            <a:off x="212725" y="190500"/>
            <a:ext cx="64149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buFont typeface="+mj-lt"/>
              <a:buAutoNum type="arabicPeriod" startAt="4"/>
            </a:pPr>
            <a:r>
              <a:rPr lang="en-US" dirty="0">
                <a:latin typeface="Times New Roman" pitchFamily="18" charset="0"/>
              </a:rPr>
              <a:t>Given the array pictured below, draw the binary tree that can be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created from its elements.  </a:t>
            </a:r>
          </a:p>
        </p:txBody>
      </p:sp>
      <p:sp>
        <p:nvSpPr>
          <p:cNvPr id="5124" name="Text Box 106"/>
          <p:cNvSpPr txBox="1">
            <a:spLocks noChangeArrowheads="1"/>
          </p:cNvSpPr>
          <p:nvPr/>
        </p:nvSpPr>
        <p:spPr bwMode="auto">
          <a:xfrm>
            <a:off x="1524000" y="1447800"/>
            <a:ext cx="582211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sz="2000" dirty="0">
              <a:latin typeface="Times New Roman" pitchFamily="18" charset="0"/>
            </a:endParaRP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35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71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52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63</a:t>
            </a:r>
          </a:p>
          <a:p>
            <a:pPr algn="ctr" eaLnBrk="1" hangingPunct="1">
              <a:spcBef>
                <a:spcPts val="300"/>
              </a:spcBef>
            </a:pPr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17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45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C0962B7-1213-8F4F-5DC0-C635A046EA1F}"/>
              </a:ext>
            </a:extLst>
          </p:cNvPr>
          <p:cNvSpPr/>
          <p:nvPr/>
        </p:nvSpPr>
        <p:spPr>
          <a:xfrm>
            <a:off x="4953000" y="1676400"/>
            <a:ext cx="762000" cy="46427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35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2FBB6A4-A301-8F2B-CD41-105B153977BF}"/>
              </a:ext>
            </a:extLst>
          </p:cNvPr>
          <p:cNvCxnSpPr>
            <a:cxnSpLocks/>
          </p:cNvCxnSpPr>
          <p:nvPr/>
        </p:nvCxnSpPr>
        <p:spPr>
          <a:xfrm flipH="1">
            <a:off x="4131872" y="2140675"/>
            <a:ext cx="914400" cy="1135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50D0A44B-F8AD-EF0F-23E0-550B8E4040C4}"/>
              </a:ext>
            </a:extLst>
          </p:cNvPr>
          <p:cNvSpPr/>
          <p:nvPr/>
        </p:nvSpPr>
        <p:spPr>
          <a:xfrm>
            <a:off x="3962400" y="3276601"/>
            <a:ext cx="914400" cy="40576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E95B70F-0D21-BED1-0981-B037F8F36CD1}"/>
              </a:ext>
            </a:extLst>
          </p:cNvPr>
          <p:cNvSpPr/>
          <p:nvPr/>
        </p:nvSpPr>
        <p:spPr>
          <a:xfrm>
            <a:off x="5791200" y="2971800"/>
            <a:ext cx="836486" cy="6463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8B8604D-4A28-9791-71B4-BDCDF72ACD51}"/>
              </a:ext>
            </a:extLst>
          </p:cNvPr>
          <p:cNvCxnSpPr>
            <a:cxnSpLocks/>
          </p:cNvCxnSpPr>
          <p:nvPr/>
        </p:nvCxnSpPr>
        <p:spPr>
          <a:xfrm>
            <a:off x="5715000" y="2140675"/>
            <a:ext cx="304800" cy="839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5149F42-C92F-ACD2-FF73-3FCECAF423FB}"/>
              </a:ext>
            </a:extLst>
          </p:cNvPr>
          <p:cNvCxnSpPr>
            <a:cxnSpLocks/>
          </p:cNvCxnSpPr>
          <p:nvPr/>
        </p:nvCxnSpPr>
        <p:spPr>
          <a:xfrm flipH="1">
            <a:off x="3581400" y="3618131"/>
            <a:ext cx="501661" cy="680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3C8A537F-FA38-E81C-6D17-2AF8F0C73CAE}"/>
              </a:ext>
            </a:extLst>
          </p:cNvPr>
          <p:cNvSpPr/>
          <p:nvPr/>
        </p:nvSpPr>
        <p:spPr>
          <a:xfrm>
            <a:off x="3087871" y="4329517"/>
            <a:ext cx="914400" cy="40576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8E4500A-FF58-A638-22FF-3198DA8FD536}"/>
              </a:ext>
            </a:extLst>
          </p:cNvPr>
          <p:cNvCxnSpPr>
            <a:cxnSpLocks/>
          </p:cNvCxnSpPr>
          <p:nvPr/>
        </p:nvCxnSpPr>
        <p:spPr>
          <a:xfrm>
            <a:off x="4322372" y="3682364"/>
            <a:ext cx="249628" cy="647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E8B289D0-C45D-2CDD-8DF5-9D03493442AB}"/>
              </a:ext>
            </a:extLst>
          </p:cNvPr>
          <p:cNvSpPr/>
          <p:nvPr/>
        </p:nvSpPr>
        <p:spPr>
          <a:xfrm>
            <a:off x="4447186" y="4299039"/>
            <a:ext cx="914400" cy="46427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52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5545CA9-D897-A2B8-4AB6-8855BA29263F}"/>
              </a:ext>
            </a:extLst>
          </p:cNvPr>
          <p:cNvCxnSpPr/>
          <p:nvPr/>
        </p:nvCxnSpPr>
        <p:spPr>
          <a:xfrm flipH="1">
            <a:off x="3065302" y="4776388"/>
            <a:ext cx="264929" cy="616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35877704-9624-1F84-39F7-77CA3ECD69F2}"/>
              </a:ext>
            </a:extLst>
          </p:cNvPr>
          <p:cNvSpPr/>
          <p:nvPr/>
        </p:nvSpPr>
        <p:spPr>
          <a:xfrm>
            <a:off x="2667000" y="5393063"/>
            <a:ext cx="914400" cy="4743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	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C95123A-925C-7608-B4AC-708B8B059311}"/>
              </a:ext>
            </a:extLst>
          </p:cNvPr>
          <p:cNvCxnSpPr/>
          <p:nvPr/>
        </p:nvCxnSpPr>
        <p:spPr>
          <a:xfrm>
            <a:off x="3617238" y="4763314"/>
            <a:ext cx="169472" cy="616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695AC1B-0AD1-0480-140E-6B979608A75E}"/>
              </a:ext>
            </a:extLst>
          </p:cNvPr>
          <p:cNvCxnSpPr/>
          <p:nvPr/>
        </p:nvCxnSpPr>
        <p:spPr>
          <a:xfrm>
            <a:off x="4876800" y="4726321"/>
            <a:ext cx="457200" cy="616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1F98765C-18D7-A202-DBDD-9AF23458FE1C}"/>
              </a:ext>
            </a:extLst>
          </p:cNvPr>
          <p:cNvSpPr/>
          <p:nvPr/>
        </p:nvSpPr>
        <p:spPr>
          <a:xfrm>
            <a:off x="3701974" y="5393063"/>
            <a:ext cx="838517" cy="64715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832CDB4-7FA7-122A-4FCE-FEC9074389AB}"/>
              </a:ext>
            </a:extLst>
          </p:cNvPr>
          <p:cNvSpPr/>
          <p:nvPr/>
        </p:nvSpPr>
        <p:spPr>
          <a:xfrm>
            <a:off x="5181600" y="5393063"/>
            <a:ext cx="609600" cy="392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DC70DBC-3F56-FF66-63DA-B3E221DED800}"/>
              </a:ext>
            </a:extLst>
          </p:cNvPr>
          <p:cNvCxnSpPr/>
          <p:nvPr/>
        </p:nvCxnSpPr>
        <p:spPr>
          <a:xfrm>
            <a:off x="6324600" y="3682364"/>
            <a:ext cx="0" cy="647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5722309E-63DD-90E9-A3FB-02F93AE93443}"/>
              </a:ext>
            </a:extLst>
          </p:cNvPr>
          <p:cNvSpPr/>
          <p:nvPr/>
        </p:nvSpPr>
        <p:spPr>
          <a:xfrm>
            <a:off x="6019800" y="4299039"/>
            <a:ext cx="914399" cy="61667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CF6F085-CA0F-893A-4D95-A1216577F19A}"/>
              </a:ext>
            </a:extLst>
          </p:cNvPr>
          <p:cNvCxnSpPr/>
          <p:nvPr/>
        </p:nvCxnSpPr>
        <p:spPr>
          <a:xfrm>
            <a:off x="6324600" y="4915714"/>
            <a:ext cx="609599" cy="616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D638AC29-4089-1C19-9334-3AF49BBF237F}"/>
              </a:ext>
            </a:extLst>
          </p:cNvPr>
          <p:cNvSpPr/>
          <p:nvPr/>
        </p:nvSpPr>
        <p:spPr>
          <a:xfrm>
            <a:off x="6627686" y="5554521"/>
            <a:ext cx="1068514" cy="5102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632</Words>
  <Application>Microsoft Office PowerPoint</Application>
  <PresentationFormat>On-screen Show (4:3)</PresentationFormat>
  <Paragraphs>144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Roboto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</vt:vector>
  </TitlesOfParts>
  <Company>Montgomery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Jeannette</dc:creator>
  <cp:lastModifiedBy>1</cp:lastModifiedBy>
  <cp:revision>23</cp:revision>
  <cp:lastPrinted>2016-04-12T17:35:20Z</cp:lastPrinted>
  <dcterms:created xsi:type="dcterms:W3CDTF">2006-11-01T05:42:40Z</dcterms:created>
  <dcterms:modified xsi:type="dcterms:W3CDTF">2024-10-22T19:52:00Z</dcterms:modified>
</cp:coreProperties>
</file>