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65AF8FE-74CB-41AE-A772-DF90C66F694E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38C79DD-65CD-435D-89AB-7E0185FFF66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61864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F8FE-74CB-41AE-A772-DF90C66F694E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79DD-65CD-435D-89AB-7E0185FFF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23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F8FE-74CB-41AE-A772-DF90C66F694E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79DD-65CD-435D-89AB-7E0185FFF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73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F8FE-74CB-41AE-A772-DF90C66F694E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79DD-65CD-435D-89AB-7E0185FFF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13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5AF8FE-74CB-41AE-A772-DF90C66F694E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8C79DD-65CD-435D-89AB-7E0185FFF6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86199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F8FE-74CB-41AE-A772-DF90C66F694E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79DD-65CD-435D-89AB-7E0185FFF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38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F8FE-74CB-41AE-A772-DF90C66F694E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79DD-65CD-435D-89AB-7E0185FFF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99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F8FE-74CB-41AE-A772-DF90C66F694E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79DD-65CD-435D-89AB-7E0185FFF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92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F8FE-74CB-41AE-A772-DF90C66F694E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79DD-65CD-435D-89AB-7E0185FFF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24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5AF8FE-74CB-41AE-A772-DF90C66F694E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8C79DD-65CD-435D-89AB-7E0185FFF66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252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5AF8FE-74CB-41AE-A772-DF90C66F694E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8C79DD-65CD-435D-89AB-7E0185FFF66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646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65AF8FE-74CB-41AE-A772-DF90C66F694E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38C79DD-65CD-435D-89AB-7E0185FFF66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223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D794D-4F8F-1821-67FE-232D81133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6752" y="1237129"/>
            <a:ext cx="9081247" cy="2339789"/>
          </a:xfrm>
        </p:spPr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МИНИСТЕРСТВО НАУКИ И ВЫСШЕГО ОБРАЗОВАНИЯ </a:t>
            </a:r>
            <a:b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РОССИЙСКОЙ ФЕДЕРАЦИИ</a:t>
            </a:r>
            <a:b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Федеральное государственное бюджетное образовательное учреждение</a:t>
            </a:r>
            <a:b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высшего образования</a:t>
            </a:r>
            <a:b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«Московский государственный технический университет имени Н.Э. Баумана</a:t>
            </a:r>
            <a:b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(национальный исследовательский университет)»</a:t>
            </a:r>
            <a:b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 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A4736F-A1E7-951F-BDC7-AAAACC333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8635"/>
            <a:ext cx="9144000" cy="2070847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endParaRPr lang="en-US" sz="1800" b="1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ВЫПУСКНАЯ КВАЛИФИКАЦИОННАЯ РАБОТА 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по курсу 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«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Data Science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»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  <a:p>
            <a:endParaRPr lang="ru-RU" dirty="0"/>
          </a:p>
          <a:p>
            <a:pPr algn="r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Слушатель – Моисеев Герман Александрович</a:t>
            </a:r>
          </a:p>
        </p:txBody>
      </p:sp>
    </p:spTree>
    <p:extLst>
      <p:ext uri="{BB962C8B-B14F-4D97-AF65-F5344CB8AC3E}">
        <p14:creationId xmlns:p14="http://schemas.microsoft.com/office/powerpoint/2010/main" val="2418482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242E0-E15E-0A0F-0455-EFFE0FFB8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2012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качества моделей</a:t>
            </a:r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CA233E2D-4220-6BCC-E86D-E5EA3B74B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574172"/>
              </p:ext>
            </p:extLst>
          </p:nvPr>
        </p:nvGraphicFramePr>
        <p:xfrm>
          <a:off x="1371599" y="1721224"/>
          <a:ext cx="9135036" cy="3069851"/>
        </p:xfrm>
        <a:graphic>
          <a:graphicData uri="http://schemas.openxmlformats.org/drawingml/2006/table">
            <a:tbl>
              <a:tblPr/>
              <a:tblGrid>
                <a:gridCol w="2283759">
                  <a:extLst>
                    <a:ext uri="{9D8B030D-6E8A-4147-A177-3AD203B41FA5}">
                      <a16:colId xmlns:a16="http://schemas.microsoft.com/office/drawing/2014/main" val="1951684906"/>
                    </a:ext>
                  </a:extLst>
                </a:gridCol>
                <a:gridCol w="2283759">
                  <a:extLst>
                    <a:ext uri="{9D8B030D-6E8A-4147-A177-3AD203B41FA5}">
                      <a16:colId xmlns:a16="http://schemas.microsoft.com/office/drawing/2014/main" val="2296719565"/>
                    </a:ext>
                  </a:extLst>
                </a:gridCol>
                <a:gridCol w="2283759">
                  <a:extLst>
                    <a:ext uri="{9D8B030D-6E8A-4147-A177-3AD203B41FA5}">
                      <a16:colId xmlns:a16="http://schemas.microsoft.com/office/drawing/2014/main" val="1254291212"/>
                    </a:ext>
                  </a:extLst>
                </a:gridCol>
                <a:gridCol w="2283759">
                  <a:extLst>
                    <a:ext uri="{9D8B030D-6E8A-4147-A177-3AD203B41FA5}">
                      <a16:colId xmlns:a16="http://schemas.microsoft.com/office/drawing/2014/main" val="4216240027"/>
                    </a:ext>
                  </a:extLst>
                </a:gridCol>
              </a:tblGrid>
              <a:tr h="102328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Модель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</a:rPr>
                        <a:t>Средняя абсолютная ошибка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Коэффициент детерминации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487333"/>
                  </a:ext>
                </a:extLst>
              </a:tr>
              <a:tr h="51164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Модуль упругости при растяжении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Линейная регрессия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0.148908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-37.247571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926810"/>
                  </a:ext>
                </a:extLst>
              </a:tr>
              <a:tr h="51164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Случайный лес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0.149932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-47.374302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269479"/>
                  </a:ext>
                </a:extLst>
              </a:tr>
              <a:tr h="51164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Прочность при растяжении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Линейная регрессия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0.150917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-32.786002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670482"/>
                  </a:ext>
                </a:extLst>
              </a:tr>
              <a:tr h="51164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Случайный лес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0.149897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-107.726809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036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70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15F502-4F33-6270-9DC5-B57F0653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Решение задачи по разработке рекомендательной модели с использованием нейронных сетей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BB00A4-2A5F-F209-5A51-A7EF63C4D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59106"/>
            <a:ext cx="4894729" cy="3608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модели: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Количество скрытых слоев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Количество нейронов на слое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Активационная функция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Количество нейронов на выходном слое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Оптимизатор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Метрика оценки качества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Задается количество обучаемых циклов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30E1AEE-EABB-504F-A2B0-9839D901BB55}"/>
              </a:ext>
            </a:extLst>
          </p:cNvPr>
          <p:cNvSpPr/>
          <p:nvPr/>
        </p:nvSpPr>
        <p:spPr>
          <a:xfrm>
            <a:off x="7019365" y="2957457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E373C7B-5A57-A3BD-EAD8-1E0E4EA0F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718" y="2259106"/>
            <a:ext cx="5438775" cy="224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63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69BBA-7F6F-F5E4-1BF5-6E1D1A52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2012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качества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8D4C83-9217-45D1-56BA-8DA129B32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17813"/>
            <a:ext cx="9601200" cy="74407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среднеквадратической ошибки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33263E-DE51-92A3-1C85-CB53813FE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132" y="1838288"/>
            <a:ext cx="5665843" cy="4626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6109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71C649-FBF3-82EA-6DAB-2C562620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96153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качества модели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1E0341-B49A-ED35-8C5F-B488459D5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74376"/>
            <a:ext cx="9601200" cy="596153"/>
          </a:xfrm>
        </p:spPr>
        <p:txBody>
          <a:bodyPr/>
          <a:lstStyle/>
          <a:p>
            <a:r>
              <a:rPr lang="ru-RU" dirty="0"/>
              <a:t>2.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ошибки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predictions – y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FC7C2C9-9CE4-9BF6-783B-657C860C4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94" y="1745096"/>
            <a:ext cx="5674379" cy="466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350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D6247-475B-7279-B4A5-FDB5224C7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87188"/>
          </a:xfrm>
        </p:spPr>
        <p:txBody>
          <a:bodyPr>
            <a:normAutofit fontScale="90000"/>
          </a:bodyPr>
          <a:lstStyle/>
          <a:p>
            <a:r>
              <a:rPr lang="ru-RU" sz="24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Разработка приложения</a:t>
            </a:r>
            <a:br>
              <a:rPr lang="ru-RU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22CE41-5E7C-1294-1E11-810B3A6F8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318" y="1272988"/>
            <a:ext cx="5011271" cy="4594412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Разработано вэб-приложение для рекомендательной системы «Соотношение матрица-наполнитель». Приложение разработано в среде разработки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VS Code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. Для разработки приложения был использован </a:t>
            </a:r>
            <a:r>
              <a:rPr lang="ru-RU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интерпретатор Python для запуска веб-приложения </a:t>
            </a:r>
            <a:r>
              <a:rPr lang="ru-RU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Flask</a:t>
            </a:r>
            <a:r>
              <a:rPr lang="ru-RU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A88260-F3A8-AFD3-DAFD-F9BB3894C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589" y="685800"/>
            <a:ext cx="5504329" cy="368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11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FD379-ECDB-521B-F204-70F94019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340224"/>
          </a:xfrm>
        </p:spPr>
        <p:txBody>
          <a:bodyPr>
            <a:normAutofit fontScale="90000"/>
          </a:bodyPr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Композиционные материалы или композиты 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– это материалы, состоящие из двух и более компонентов (отдельных волокон или других армирующих составляющих и связующей их матрицы) и обладающие специфическими свойствами, отличными от суммарных свойств составляющих их компонентов.</a:t>
            </a:r>
            <a:b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ru-RU" dirty="0"/>
          </a:p>
        </p:txBody>
      </p:sp>
      <p:pic>
        <p:nvPicPr>
          <p:cNvPr id="8" name="Рисунок 7" descr="Изображение выглядит как закрыть, серебряный&#10;&#10;Автоматически созданное описание">
            <a:extLst>
              <a:ext uri="{FF2B5EF4-FFF2-40B4-BE49-F238E27FC236}">
                <a16:creationId xmlns:a16="http://schemas.microsoft.com/office/drawing/2014/main" id="{91E06A25-7000-8061-CA89-CAC29E3AC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472" y="1503441"/>
            <a:ext cx="3445387" cy="229804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42E6F23-D03F-F887-6DD7-91C6CF3F4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407" y="1487247"/>
            <a:ext cx="4293359" cy="2330434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D5952CF-0BD0-8A5F-60B7-1C5A93A0C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472" y="4128130"/>
            <a:ext cx="3574992" cy="238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66E2B00-5B26-1C8C-D9F4-C14E33F23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406" y="3887738"/>
            <a:ext cx="4293360" cy="262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00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BD789C-9829-6D56-1848-CB05E34E6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23047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входе имеем массив информации, который необходимо обработать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318CA5-C870-F6C8-EB06-F1B14CBCB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1604962"/>
            <a:ext cx="10033599" cy="391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2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416BA-ADDC-5F49-B38E-2FFD7AC2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2969"/>
            <a:ext cx="9601200" cy="619714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имеющимся данным визуализируем графики распределения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34900F3-07FE-5116-C66E-778E0E38C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187" y="1132885"/>
            <a:ext cx="3224179" cy="271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4685AA9-BD88-A554-7996-46C3FDCB1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436" y="1132885"/>
            <a:ext cx="3224179" cy="271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ABD4DDB-9ADB-9629-8A85-AAFF3CDD8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964" y="1132885"/>
            <a:ext cx="3224179" cy="271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3E1F066-EDB2-5012-AD61-75E54A0CD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187" y="3922057"/>
            <a:ext cx="3224180" cy="271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A6E1424-01E3-2F48-4BD6-3D3348499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014" y="3922057"/>
            <a:ext cx="3269022" cy="271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995FD64-AED8-3421-9B33-A7152DC9E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964" y="3922057"/>
            <a:ext cx="3224179" cy="271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674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060D82-E555-34D6-65A4-8E10E5BAD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2047"/>
            <a:ext cx="9601200" cy="448235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Методом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catplot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визуализируем наличие выбросов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61D6F35-23C2-05D3-526F-D674A92BD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149" y="690282"/>
            <a:ext cx="2652730" cy="275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FA0C91A-2953-397E-081C-DCD0A6D54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184" y="690282"/>
            <a:ext cx="2632801" cy="273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FA67434-A638-2F51-54DB-56C844F9E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521" y="690282"/>
            <a:ext cx="2652730" cy="275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B2EF50E-87C5-C7D8-73F9-F2A5F2A68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149" y="3664604"/>
            <a:ext cx="2674897" cy="275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035E2EC7-E085-C79F-64BD-9869D4E25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351" y="3664604"/>
            <a:ext cx="2652730" cy="275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2D5283F5-B33A-7EFB-6C70-667BAA702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521" y="3664604"/>
            <a:ext cx="2652729" cy="275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460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27D66-5723-8634-FA87-2641367A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58589"/>
            <a:ext cx="9601200" cy="632012"/>
          </a:xfrm>
        </p:spPr>
        <p:txBody>
          <a:bodyPr>
            <a:normAutofit fontScale="90000"/>
          </a:bodyPr>
          <a:lstStyle/>
          <a:p>
            <a:r>
              <a:rPr lang="ru-RU" sz="2700" b="1" i="0" dirty="0">
                <a:solidFill>
                  <a:srgbClr val="000000"/>
                </a:solidFill>
                <a:effectLst/>
                <a:latin typeface="Helvetica Neue"/>
              </a:rPr>
              <a:t>Попарные графики рассеивания точек</a:t>
            </a:r>
            <a:br>
              <a:rPr lang="ru-RU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ru-RU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888FCA0-3EC0-AF9B-6618-5C67B313A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79" y="1048870"/>
            <a:ext cx="4772382" cy="476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4BC02EA6-DD25-B985-8F39-AF22FC898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297" y="1048870"/>
            <a:ext cx="4783400" cy="476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92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FE06AF-6AA3-512D-1F57-ADE9F5403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2730"/>
            <a:ext cx="9601200" cy="667870"/>
          </a:xfrm>
        </p:spPr>
        <p:txBody>
          <a:bodyPr>
            <a:normAutofit fontScale="90000"/>
          </a:bodyPr>
          <a:lstStyle/>
          <a:p>
            <a:r>
              <a:rPr lang="ru-RU" sz="2400" b="1" i="0" dirty="0">
                <a:solidFill>
                  <a:srgbClr val="000000"/>
                </a:solidFill>
                <a:effectLst/>
                <a:latin typeface="Helvetica Neue"/>
              </a:rPr>
              <a:t>Тепловая карта коэффициента корреляции</a:t>
            </a:r>
            <a:br>
              <a:rPr lang="ru-RU" sz="24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ru-RU" sz="2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A9EB76A-754A-DE5C-02EB-77660195C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198" y="878541"/>
            <a:ext cx="6285255" cy="565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824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3D7B0C-A871-A9CE-1A13-C853A4B12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0511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 выполняется предобработка данных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592761-8197-2CBC-AFD7-C7847D35A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Предобработка и удаление выбросов</a:t>
            </a:r>
          </a:p>
          <a:p>
            <a:r>
              <a:rPr lang="ru-RU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</a:t>
            </a:r>
            <a:r>
              <a:rPr lang="ru-RU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предобработанного</a:t>
            </a:r>
            <a:r>
              <a:rPr lang="ru-RU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построение </a:t>
            </a:r>
            <a:r>
              <a:rPr lang="ru-RU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гистрограм</a:t>
            </a:r>
            <a:endParaRPr lang="ru-RU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Нормализация значений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Выявление внутренних невидимых факторов, которые будут влиять на модель с помощью метода главных компонент и факторного анализа</a:t>
            </a:r>
          </a:p>
        </p:txBody>
      </p:sp>
    </p:spTree>
    <p:extLst>
      <p:ext uri="{BB962C8B-B14F-4D97-AF65-F5344CB8AC3E}">
        <p14:creationId xmlns:p14="http://schemas.microsoft.com/office/powerpoint/2010/main" val="1314386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556E9-0B01-2961-0EBF-73ED5C1C7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49625"/>
            <a:ext cx="9601200" cy="640976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задачи регрессии, используя методы: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097E2F-74A4-66E7-DBE3-5CF52D983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8494"/>
            <a:ext cx="9601200" cy="4468906"/>
          </a:xfrm>
        </p:spPr>
        <p:txBody>
          <a:bodyPr/>
          <a:lstStyle/>
          <a:p>
            <a:pPr marL="0" lvl="0" indent="0" algn="just">
              <a:lnSpc>
                <a:spcPct val="100000"/>
              </a:lnSpc>
              <a:buNone/>
            </a:pPr>
            <a:r>
              <a:rPr lang="ru-RU" sz="1800" b="1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Линейная регрессия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используемая в статистике регрессионная модель зависимости одной (объясняемой, зависимой) переменной «y» от другой или нескольких других переменных (факторов, регрессоров, независимых переменных) «x» с линейной функцией зависимости.</a:t>
            </a:r>
          </a:p>
          <a:p>
            <a:pPr marL="0" lvl="0" indent="0" algn="just">
              <a:lnSpc>
                <a:spcPct val="100000"/>
              </a:lnSpc>
              <a:buNone/>
            </a:pP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0000"/>
              </a:lnSpc>
              <a:buNone/>
            </a:pPr>
            <a:endParaRPr lang="ru-RU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800" b="1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Случайный лес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алгоритм машинного обучения, предложенный Лео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Брейманом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Адель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Катлер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заключающийся в использовании комитета (ансамбля) решающих деревьев. </a:t>
            </a:r>
            <a:endParaRPr lang="ru-RU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D3CF27-207D-DEB1-B545-886D65AF5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610" y="2291043"/>
            <a:ext cx="4640390" cy="96222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2653304-CD54-F43E-C64E-5CC1C60D3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610" y="3881912"/>
            <a:ext cx="8128622" cy="178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48217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77</TotalTime>
  <Words>366</Words>
  <Application>Microsoft Office PowerPoint</Application>
  <PresentationFormat>Широкоэкранный</PresentationFormat>
  <Paragraphs>58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Franklin Gothic Book</vt:lpstr>
      <vt:lpstr>Helvetica Neue</vt:lpstr>
      <vt:lpstr>Times New Roman</vt:lpstr>
      <vt:lpstr>Уголки</vt:lpstr>
      <vt:lpstr>МИНИСТЕРСТВО НАУКИ И ВЫСШЕГО ОБРАЗОВАНИЯ  РОССИЙСКОЙ ФЕДЕРАЦИИ Федеральное государственное бюджетное образовательное учреждение высшего образования «Московский государственный технический университет имени Н.Э. Баумана (национальный исследовательский университет)»  </vt:lpstr>
      <vt:lpstr>Композиционные материалы или композиты – это материалы, состоящие из двух и более компонентов (отдельных волокон или других армирующих составляющих и связующей их матрицы) и обладающие специфическими свойствами, отличными от суммарных свойств составляющих их компонентов. </vt:lpstr>
      <vt:lpstr>На входе имеем массив информации, который необходимо обработать</vt:lpstr>
      <vt:lpstr>По имеющимся данным визуализируем графики распределения</vt:lpstr>
      <vt:lpstr>Методом catplot визуализируем наличие выбросов</vt:lpstr>
      <vt:lpstr>Попарные графики рассеивания точек </vt:lpstr>
      <vt:lpstr>Тепловая карта коэффициента корреляции </vt:lpstr>
      <vt:lpstr>Далее выполняется предобработка данных </vt:lpstr>
      <vt:lpstr>Решение задачи регрессии, используя методы:</vt:lpstr>
      <vt:lpstr>Оценка качества моделей</vt:lpstr>
      <vt:lpstr>Решение задачи по разработке рекомендательной модели с использованием нейронных сетей</vt:lpstr>
      <vt:lpstr>Оценка качества модели</vt:lpstr>
      <vt:lpstr>Оценка качества модели</vt:lpstr>
      <vt:lpstr>Разработка приложения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 РОССИЙСКОЙ ФЕДЕРАЦИИ Федеральное государственное бюджетное образовательное учреждение высшего образования «Московский государственный технический университет имени Н.Э. Баумана (национальный исследовательский университет)»  </dc:title>
  <dc:creator>top desk</dc:creator>
  <cp:lastModifiedBy>top desk</cp:lastModifiedBy>
  <cp:revision>7</cp:revision>
  <dcterms:created xsi:type="dcterms:W3CDTF">2022-06-16T07:27:28Z</dcterms:created>
  <dcterms:modified xsi:type="dcterms:W3CDTF">2022-06-16T08:44:36Z</dcterms:modified>
</cp:coreProperties>
</file>