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D549C-6257-4583-BC1F-02E616BD9A3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B39763-E184-4E67-9A94-A5AB667A38A9}">
      <dgm:prSet/>
      <dgm:spPr/>
      <dgm:t>
        <a:bodyPr/>
        <a:lstStyle/>
        <a:p>
          <a:r>
            <a:rPr lang="en-US"/>
            <a:t>• Observation: Naïve Bayes achieved slightly lower overall accuracy than the decision tree.</a:t>
          </a:r>
        </a:p>
      </dgm:t>
    </dgm:pt>
    <dgm:pt modelId="{062FA14E-0AC0-4907-B20B-465DC709BA24}" type="parTrans" cxnId="{D51F1E30-B120-470D-A526-A7D977B37A28}">
      <dgm:prSet/>
      <dgm:spPr/>
      <dgm:t>
        <a:bodyPr/>
        <a:lstStyle/>
        <a:p>
          <a:endParaRPr lang="en-US"/>
        </a:p>
      </dgm:t>
    </dgm:pt>
    <dgm:pt modelId="{96E110EB-F913-4FE2-AA10-076595A8A428}" type="sibTrans" cxnId="{D51F1E30-B120-470D-A526-A7D977B37A28}">
      <dgm:prSet/>
      <dgm:spPr/>
      <dgm:t>
        <a:bodyPr/>
        <a:lstStyle/>
        <a:p>
          <a:endParaRPr lang="en-US"/>
        </a:p>
      </dgm:t>
    </dgm:pt>
    <dgm:pt modelId="{9C1DA5B5-FD6B-4E9D-8189-580041658819}">
      <dgm:prSet/>
      <dgm:spPr/>
      <dgm:t>
        <a:bodyPr/>
        <a:lstStyle/>
        <a:p>
          <a:r>
            <a:rPr lang="en-US"/>
            <a:t>• Accuracy: 87.7%, Sensitivity: 92.2%, Specificity: 53.6%</a:t>
          </a:r>
        </a:p>
      </dgm:t>
    </dgm:pt>
    <dgm:pt modelId="{3EC6EC8D-459D-44A0-ADCC-F5CDDF3CDAB8}" type="parTrans" cxnId="{067F7E8E-BF95-4952-8E10-EA1639A9F624}">
      <dgm:prSet/>
      <dgm:spPr/>
      <dgm:t>
        <a:bodyPr/>
        <a:lstStyle/>
        <a:p>
          <a:endParaRPr lang="en-US"/>
        </a:p>
      </dgm:t>
    </dgm:pt>
    <dgm:pt modelId="{0AFE608F-9F9E-463C-AF8E-8330D334BADE}" type="sibTrans" cxnId="{067F7E8E-BF95-4952-8E10-EA1639A9F624}">
      <dgm:prSet/>
      <dgm:spPr/>
      <dgm:t>
        <a:bodyPr/>
        <a:lstStyle/>
        <a:p>
          <a:endParaRPr lang="en-US"/>
        </a:p>
      </dgm:t>
    </dgm:pt>
    <dgm:pt modelId="{C00B1327-19A6-4284-93D1-A8129B04C935}">
      <dgm:prSet/>
      <dgm:spPr/>
      <dgm:t>
        <a:bodyPr/>
        <a:lstStyle/>
        <a:p>
          <a:r>
            <a:rPr lang="en-US"/>
            <a:t>• Compared to the decision tree, this model performed better at identifying “yes” cases but worse at predicting “no.”</a:t>
          </a:r>
        </a:p>
      </dgm:t>
    </dgm:pt>
    <dgm:pt modelId="{F26031E9-331D-4A2E-82A6-43B6411EFC1F}" type="parTrans" cxnId="{67CFC7CA-6406-4309-A188-1D38CDFA00CD}">
      <dgm:prSet/>
      <dgm:spPr/>
      <dgm:t>
        <a:bodyPr/>
        <a:lstStyle/>
        <a:p>
          <a:endParaRPr lang="en-US"/>
        </a:p>
      </dgm:t>
    </dgm:pt>
    <dgm:pt modelId="{559DEC6D-37C0-4915-8FFF-1639DFE0B95D}" type="sibTrans" cxnId="{67CFC7CA-6406-4309-A188-1D38CDFA00CD}">
      <dgm:prSet/>
      <dgm:spPr/>
      <dgm:t>
        <a:bodyPr/>
        <a:lstStyle/>
        <a:p>
          <a:endParaRPr lang="en-US"/>
        </a:p>
      </dgm:t>
    </dgm:pt>
    <dgm:pt modelId="{D1030FDC-B1FB-4E3A-BAFC-2E09A7608F9C}">
      <dgm:prSet/>
      <dgm:spPr/>
      <dgm:t>
        <a:bodyPr/>
        <a:lstStyle/>
        <a:p>
          <a:r>
            <a:rPr lang="en-US"/>
            <a:t>• This tradeoff is expected because Naïve Bayes assumes feature independence, which may not hold true in this dataset.</a:t>
          </a:r>
        </a:p>
      </dgm:t>
    </dgm:pt>
    <dgm:pt modelId="{4F40ADD6-CE78-42A3-A3BE-54827F3F1CA8}" type="parTrans" cxnId="{10F79C25-5FF6-4BCA-9F23-9767710581C2}">
      <dgm:prSet/>
      <dgm:spPr/>
      <dgm:t>
        <a:bodyPr/>
        <a:lstStyle/>
        <a:p>
          <a:endParaRPr lang="en-US"/>
        </a:p>
      </dgm:t>
    </dgm:pt>
    <dgm:pt modelId="{D6C6EE9D-7A9B-4783-BA0B-4A1E121B3426}" type="sibTrans" cxnId="{10F79C25-5FF6-4BCA-9F23-9767710581C2}">
      <dgm:prSet/>
      <dgm:spPr/>
      <dgm:t>
        <a:bodyPr/>
        <a:lstStyle/>
        <a:p>
          <a:endParaRPr lang="en-US"/>
        </a:p>
      </dgm:t>
    </dgm:pt>
    <dgm:pt modelId="{BD25407D-7713-E74D-BC58-E4AA76DDACF3}" type="pres">
      <dgm:prSet presAssocID="{C2ED549C-6257-4583-BC1F-02E616BD9A3D}" presName="diagram" presStyleCnt="0">
        <dgm:presLayoutVars>
          <dgm:dir/>
          <dgm:resizeHandles val="exact"/>
        </dgm:presLayoutVars>
      </dgm:prSet>
      <dgm:spPr/>
    </dgm:pt>
    <dgm:pt modelId="{C1354C9C-CE0F-E349-A403-EE9A16415CC8}" type="pres">
      <dgm:prSet presAssocID="{3AB39763-E184-4E67-9A94-A5AB667A38A9}" presName="node" presStyleLbl="node1" presStyleIdx="0" presStyleCnt="4">
        <dgm:presLayoutVars>
          <dgm:bulletEnabled val="1"/>
        </dgm:presLayoutVars>
      </dgm:prSet>
      <dgm:spPr/>
    </dgm:pt>
    <dgm:pt modelId="{38A8CF0D-0BB8-EA4F-81CB-D10D7496D5EC}" type="pres">
      <dgm:prSet presAssocID="{96E110EB-F913-4FE2-AA10-076595A8A428}" presName="sibTrans" presStyleLbl="sibTrans2D1" presStyleIdx="0" presStyleCnt="3"/>
      <dgm:spPr/>
    </dgm:pt>
    <dgm:pt modelId="{DDF752C5-EEFA-5942-BE10-59E08A59F1F2}" type="pres">
      <dgm:prSet presAssocID="{96E110EB-F913-4FE2-AA10-076595A8A428}" presName="connectorText" presStyleLbl="sibTrans2D1" presStyleIdx="0" presStyleCnt="3"/>
      <dgm:spPr/>
    </dgm:pt>
    <dgm:pt modelId="{52EF80AC-00C6-0E4A-922B-D9BD7F4DF999}" type="pres">
      <dgm:prSet presAssocID="{9C1DA5B5-FD6B-4E9D-8189-580041658819}" presName="node" presStyleLbl="node1" presStyleIdx="1" presStyleCnt="4">
        <dgm:presLayoutVars>
          <dgm:bulletEnabled val="1"/>
        </dgm:presLayoutVars>
      </dgm:prSet>
      <dgm:spPr/>
    </dgm:pt>
    <dgm:pt modelId="{1D90E549-B76A-B34B-9308-BA7FDE4F2243}" type="pres">
      <dgm:prSet presAssocID="{0AFE608F-9F9E-463C-AF8E-8330D334BADE}" presName="sibTrans" presStyleLbl="sibTrans2D1" presStyleIdx="1" presStyleCnt="3"/>
      <dgm:spPr/>
    </dgm:pt>
    <dgm:pt modelId="{D1F63DCE-26EF-4348-9656-8B10C528DAB6}" type="pres">
      <dgm:prSet presAssocID="{0AFE608F-9F9E-463C-AF8E-8330D334BADE}" presName="connectorText" presStyleLbl="sibTrans2D1" presStyleIdx="1" presStyleCnt="3"/>
      <dgm:spPr/>
    </dgm:pt>
    <dgm:pt modelId="{2B69F09A-AA6F-624E-A5E7-1D8E1AD0A6B1}" type="pres">
      <dgm:prSet presAssocID="{C00B1327-19A6-4284-93D1-A8129B04C935}" presName="node" presStyleLbl="node1" presStyleIdx="2" presStyleCnt="4">
        <dgm:presLayoutVars>
          <dgm:bulletEnabled val="1"/>
        </dgm:presLayoutVars>
      </dgm:prSet>
      <dgm:spPr/>
    </dgm:pt>
    <dgm:pt modelId="{55456C34-76C7-1A4D-9F50-1164DDFD0664}" type="pres">
      <dgm:prSet presAssocID="{559DEC6D-37C0-4915-8FFF-1639DFE0B95D}" presName="sibTrans" presStyleLbl="sibTrans2D1" presStyleIdx="2" presStyleCnt="3"/>
      <dgm:spPr/>
    </dgm:pt>
    <dgm:pt modelId="{3AD74C82-81A8-3242-9674-13269E650AB1}" type="pres">
      <dgm:prSet presAssocID="{559DEC6D-37C0-4915-8FFF-1639DFE0B95D}" presName="connectorText" presStyleLbl="sibTrans2D1" presStyleIdx="2" presStyleCnt="3"/>
      <dgm:spPr/>
    </dgm:pt>
    <dgm:pt modelId="{9452C59B-52BA-504D-B914-15856F6626BC}" type="pres">
      <dgm:prSet presAssocID="{D1030FDC-B1FB-4E3A-BAFC-2E09A7608F9C}" presName="node" presStyleLbl="node1" presStyleIdx="3" presStyleCnt="4">
        <dgm:presLayoutVars>
          <dgm:bulletEnabled val="1"/>
        </dgm:presLayoutVars>
      </dgm:prSet>
      <dgm:spPr/>
    </dgm:pt>
  </dgm:ptLst>
  <dgm:cxnLst>
    <dgm:cxn modelId="{10F79C25-5FF6-4BCA-9F23-9767710581C2}" srcId="{C2ED549C-6257-4583-BC1F-02E616BD9A3D}" destId="{D1030FDC-B1FB-4E3A-BAFC-2E09A7608F9C}" srcOrd="3" destOrd="0" parTransId="{4F40ADD6-CE78-42A3-A3BE-54827F3F1CA8}" sibTransId="{D6C6EE9D-7A9B-4783-BA0B-4A1E121B3426}"/>
    <dgm:cxn modelId="{D51F1E30-B120-470D-A526-A7D977B37A28}" srcId="{C2ED549C-6257-4583-BC1F-02E616BD9A3D}" destId="{3AB39763-E184-4E67-9A94-A5AB667A38A9}" srcOrd="0" destOrd="0" parTransId="{062FA14E-0AC0-4907-B20B-465DC709BA24}" sibTransId="{96E110EB-F913-4FE2-AA10-076595A8A428}"/>
    <dgm:cxn modelId="{8E49A168-DF31-BF4E-B99F-A3A784E3F36D}" type="presOf" srcId="{9C1DA5B5-FD6B-4E9D-8189-580041658819}" destId="{52EF80AC-00C6-0E4A-922B-D9BD7F4DF999}" srcOrd="0" destOrd="0" presId="urn:microsoft.com/office/officeart/2005/8/layout/process5"/>
    <dgm:cxn modelId="{2B5E1275-1E91-A04F-BF26-E3800BA30057}" type="presOf" srcId="{96E110EB-F913-4FE2-AA10-076595A8A428}" destId="{38A8CF0D-0BB8-EA4F-81CB-D10D7496D5EC}" srcOrd="0" destOrd="0" presId="urn:microsoft.com/office/officeart/2005/8/layout/process5"/>
    <dgm:cxn modelId="{CD9C5582-9C6B-834B-AA82-D785A42195D8}" type="presOf" srcId="{96E110EB-F913-4FE2-AA10-076595A8A428}" destId="{DDF752C5-EEFA-5942-BE10-59E08A59F1F2}" srcOrd="1" destOrd="0" presId="urn:microsoft.com/office/officeart/2005/8/layout/process5"/>
    <dgm:cxn modelId="{114A638D-C1A8-BE41-86FC-FD1141BC5D70}" type="presOf" srcId="{3AB39763-E184-4E67-9A94-A5AB667A38A9}" destId="{C1354C9C-CE0F-E349-A403-EE9A16415CC8}" srcOrd="0" destOrd="0" presId="urn:microsoft.com/office/officeart/2005/8/layout/process5"/>
    <dgm:cxn modelId="{067F7E8E-BF95-4952-8E10-EA1639A9F624}" srcId="{C2ED549C-6257-4583-BC1F-02E616BD9A3D}" destId="{9C1DA5B5-FD6B-4E9D-8189-580041658819}" srcOrd="1" destOrd="0" parTransId="{3EC6EC8D-459D-44A0-ADCC-F5CDDF3CDAB8}" sibTransId="{0AFE608F-9F9E-463C-AF8E-8330D334BADE}"/>
    <dgm:cxn modelId="{B78E5096-9EC9-274E-8B18-260C5A156A8C}" type="presOf" srcId="{C00B1327-19A6-4284-93D1-A8129B04C935}" destId="{2B69F09A-AA6F-624E-A5E7-1D8E1AD0A6B1}" srcOrd="0" destOrd="0" presId="urn:microsoft.com/office/officeart/2005/8/layout/process5"/>
    <dgm:cxn modelId="{503865AF-6309-F046-9BD4-818E0DB44686}" type="presOf" srcId="{559DEC6D-37C0-4915-8FFF-1639DFE0B95D}" destId="{3AD74C82-81A8-3242-9674-13269E650AB1}" srcOrd="1" destOrd="0" presId="urn:microsoft.com/office/officeart/2005/8/layout/process5"/>
    <dgm:cxn modelId="{20C137C3-B4C0-8F48-86F3-D0D18C27438C}" type="presOf" srcId="{D1030FDC-B1FB-4E3A-BAFC-2E09A7608F9C}" destId="{9452C59B-52BA-504D-B914-15856F6626BC}" srcOrd="0" destOrd="0" presId="urn:microsoft.com/office/officeart/2005/8/layout/process5"/>
    <dgm:cxn modelId="{67CFC7CA-6406-4309-A188-1D38CDFA00CD}" srcId="{C2ED549C-6257-4583-BC1F-02E616BD9A3D}" destId="{C00B1327-19A6-4284-93D1-A8129B04C935}" srcOrd="2" destOrd="0" parTransId="{F26031E9-331D-4A2E-82A6-43B6411EFC1F}" sibTransId="{559DEC6D-37C0-4915-8FFF-1639DFE0B95D}"/>
    <dgm:cxn modelId="{4AE84ECF-56EA-2C4E-B493-A0BB77C2CA1C}" type="presOf" srcId="{559DEC6D-37C0-4915-8FFF-1639DFE0B95D}" destId="{55456C34-76C7-1A4D-9F50-1164DDFD0664}" srcOrd="0" destOrd="0" presId="urn:microsoft.com/office/officeart/2005/8/layout/process5"/>
    <dgm:cxn modelId="{D7C655E0-02DB-4E4C-A8E0-710B89A1C3B1}" type="presOf" srcId="{0AFE608F-9F9E-463C-AF8E-8330D334BADE}" destId="{1D90E549-B76A-B34B-9308-BA7FDE4F2243}" srcOrd="0" destOrd="0" presId="urn:microsoft.com/office/officeart/2005/8/layout/process5"/>
    <dgm:cxn modelId="{9710E1F8-A60E-F243-A3BA-7C6542D1F32F}" type="presOf" srcId="{C2ED549C-6257-4583-BC1F-02E616BD9A3D}" destId="{BD25407D-7713-E74D-BC58-E4AA76DDACF3}" srcOrd="0" destOrd="0" presId="urn:microsoft.com/office/officeart/2005/8/layout/process5"/>
    <dgm:cxn modelId="{F23FDEFA-F306-B347-922F-11284B14230D}" type="presOf" srcId="{0AFE608F-9F9E-463C-AF8E-8330D334BADE}" destId="{D1F63DCE-26EF-4348-9656-8B10C528DAB6}" srcOrd="1" destOrd="0" presId="urn:microsoft.com/office/officeart/2005/8/layout/process5"/>
    <dgm:cxn modelId="{E7A17864-4A91-B642-BC47-65A93EFF73C1}" type="presParOf" srcId="{BD25407D-7713-E74D-BC58-E4AA76DDACF3}" destId="{C1354C9C-CE0F-E349-A403-EE9A16415CC8}" srcOrd="0" destOrd="0" presId="urn:microsoft.com/office/officeart/2005/8/layout/process5"/>
    <dgm:cxn modelId="{FC0B7840-5781-1648-9C6E-9D47D803B385}" type="presParOf" srcId="{BD25407D-7713-E74D-BC58-E4AA76DDACF3}" destId="{38A8CF0D-0BB8-EA4F-81CB-D10D7496D5EC}" srcOrd="1" destOrd="0" presId="urn:microsoft.com/office/officeart/2005/8/layout/process5"/>
    <dgm:cxn modelId="{6C221B08-1E49-9945-B567-795AC65E6340}" type="presParOf" srcId="{38A8CF0D-0BB8-EA4F-81CB-D10D7496D5EC}" destId="{DDF752C5-EEFA-5942-BE10-59E08A59F1F2}" srcOrd="0" destOrd="0" presId="urn:microsoft.com/office/officeart/2005/8/layout/process5"/>
    <dgm:cxn modelId="{7B5EAB55-F3A5-9149-A8FB-2759E36EE91B}" type="presParOf" srcId="{BD25407D-7713-E74D-BC58-E4AA76DDACF3}" destId="{52EF80AC-00C6-0E4A-922B-D9BD7F4DF999}" srcOrd="2" destOrd="0" presId="urn:microsoft.com/office/officeart/2005/8/layout/process5"/>
    <dgm:cxn modelId="{FFAD7943-B34F-ED47-BF73-67CCDE3E792A}" type="presParOf" srcId="{BD25407D-7713-E74D-BC58-E4AA76DDACF3}" destId="{1D90E549-B76A-B34B-9308-BA7FDE4F2243}" srcOrd="3" destOrd="0" presId="urn:microsoft.com/office/officeart/2005/8/layout/process5"/>
    <dgm:cxn modelId="{6AEA187C-9AF1-4747-A810-DC749410353D}" type="presParOf" srcId="{1D90E549-B76A-B34B-9308-BA7FDE4F2243}" destId="{D1F63DCE-26EF-4348-9656-8B10C528DAB6}" srcOrd="0" destOrd="0" presId="urn:microsoft.com/office/officeart/2005/8/layout/process5"/>
    <dgm:cxn modelId="{6E69AFF4-1D9D-F24A-8FD4-9512E3D2C1A7}" type="presParOf" srcId="{BD25407D-7713-E74D-BC58-E4AA76DDACF3}" destId="{2B69F09A-AA6F-624E-A5E7-1D8E1AD0A6B1}" srcOrd="4" destOrd="0" presId="urn:microsoft.com/office/officeart/2005/8/layout/process5"/>
    <dgm:cxn modelId="{5593BEF5-BF97-ED42-975E-202E9AA13124}" type="presParOf" srcId="{BD25407D-7713-E74D-BC58-E4AA76DDACF3}" destId="{55456C34-76C7-1A4D-9F50-1164DDFD0664}" srcOrd="5" destOrd="0" presId="urn:microsoft.com/office/officeart/2005/8/layout/process5"/>
    <dgm:cxn modelId="{DFDB03EA-AD91-294B-B30D-ED454B934E0A}" type="presParOf" srcId="{55456C34-76C7-1A4D-9F50-1164DDFD0664}" destId="{3AD74C82-81A8-3242-9674-13269E650AB1}" srcOrd="0" destOrd="0" presId="urn:microsoft.com/office/officeart/2005/8/layout/process5"/>
    <dgm:cxn modelId="{76CE09CF-DC74-EA46-9278-51ECC1DA3C0F}" type="presParOf" srcId="{BD25407D-7713-E74D-BC58-E4AA76DDACF3}" destId="{9452C59B-52BA-504D-B914-15856F6626B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54C9C-CE0F-E349-A403-EE9A16415CC8}">
      <dsp:nvSpPr>
        <dsp:cNvPr id="0" name=""/>
        <dsp:cNvSpPr/>
      </dsp:nvSpPr>
      <dsp:spPr>
        <a:xfrm>
          <a:off x="841051" y="711"/>
          <a:ext cx="1788061" cy="1072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Observation: Naïve Bayes achieved slightly lower overall accuracy than the decision tree.</a:t>
          </a:r>
        </a:p>
      </dsp:txBody>
      <dsp:txXfrm>
        <a:off x="872473" y="32133"/>
        <a:ext cx="1725217" cy="1009992"/>
      </dsp:txXfrm>
    </dsp:sp>
    <dsp:sp modelId="{38A8CF0D-0BB8-EA4F-81CB-D10D7496D5EC}">
      <dsp:nvSpPr>
        <dsp:cNvPr id="0" name=""/>
        <dsp:cNvSpPr/>
      </dsp:nvSpPr>
      <dsp:spPr>
        <a:xfrm>
          <a:off x="2786461" y="315410"/>
          <a:ext cx="379068" cy="443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786461" y="404098"/>
        <a:ext cx="265348" cy="266063"/>
      </dsp:txXfrm>
    </dsp:sp>
    <dsp:sp modelId="{52EF80AC-00C6-0E4A-922B-D9BD7F4DF999}">
      <dsp:nvSpPr>
        <dsp:cNvPr id="0" name=""/>
        <dsp:cNvSpPr/>
      </dsp:nvSpPr>
      <dsp:spPr>
        <a:xfrm>
          <a:off x="3344336" y="711"/>
          <a:ext cx="1788061" cy="1072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Accuracy: 87.7%, Sensitivity: 92.2%, Specificity: 53.6%</a:t>
          </a:r>
        </a:p>
      </dsp:txBody>
      <dsp:txXfrm>
        <a:off x="3375758" y="32133"/>
        <a:ext cx="1725217" cy="1009992"/>
      </dsp:txXfrm>
    </dsp:sp>
    <dsp:sp modelId="{1D90E549-B76A-B34B-9308-BA7FDE4F2243}">
      <dsp:nvSpPr>
        <dsp:cNvPr id="0" name=""/>
        <dsp:cNvSpPr/>
      </dsp:nvSpPr>
      <dsp:spPr>
        <a:xfrm>
          <a:off x="5289747" y="315410"/>
          <a:ext cx="379068" cy="443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289747" y="404098"/>
        <a:ext cx="265348" cy="266063"/>
      </dsp:txXfrm>
    </dsp:sp>
    <dsp:sp modelId="{2B69F09A-AA6F-624E-A5E7-1D8E1AD0A6B1}">
      <dsp:nvSpPr>
        <dsp:cNvPr id="0" name=""/>
        <dsp:cNvSpPr/>
      </dsp:nvSpPr>
      <dsp:spPr>
        <a:xfrm>
          <a:off x="5847622" y="711"/>
          <a:ext cx="1788061" cy="1072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Compared to the decision tree, this model performed better at identifying “yes” cases but worse at predicting “no.”</a:t>
          </a:r>
        </a:p>
      </dsp:txBody>
      <dsp:txXfrm>
        <a:off x="5879044" y="32133"/>
        <a:ext cx="1725217" cy="1009992"/>
      </dsp:txXfrm>
    </dsp:sp>
    <dsp:sp modelId="{55456C34-76C7-1A4D-9F50-1164DDFD0664}">
      <dsp:nvSpPr>
        <dsp:cNvPr id="0" name=""/>
        <dsp:cNvSpPr/>
      </dsp:nvSpPr>
      <dsp:spPr>
        <a:xfrm rot="5400000">
          <a:off x="6552118" y="1198713"/>
          <a:ext cx="379068" cy="443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6608621" y="1230898"/>
        <a:ext cx="266063" cy="265348"/>
      </dsp:txXfrm>
    </dsp:sp>
    <dsp:sp modelId="{9452C59B-52BA-504D-B914-15856F6626BC}">
      <dsp:nvSpPr>
        <dsp:cNvPr id="0" name=""/>
        <dsp:cNvSpPr/>
      </dsp:nvSpPr>
      <dsp:spPr>
        <a:xfrm>
          <a:off x="5847622" y="1788773"/>
          <a:ext cx="1788061" cy="1072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This tradeoff is expected because Naïve Bayes assumes feature independence, which may not hold true in this dataset.</a:t>
          </a:r>
        </a:p>
      </dsp:txBody>
      <dsp:txXfrm>
        <a:off x="5879044" y="1820195"/>
        <a:ext cx="1725217" cy="1009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6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0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2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6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ics.uci.edu/ml/datasets/Bank+Marketing" TargetMode="External"/><Relationship Id="rId5" Type="http://schemas.openxmlformats.org/officeDocument/2006/relationships/hyperlink" Target="https://docs.google.com/document/d/1AtpCRoCoJZS_bCUiurpDEV3SKp6i4E5scR7JoD3ZBQo/edit?usp=sharin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581BD939-CC7C-271D-FFF6-AEA0D038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DDF07-BD6A-A42A-4C2E-48EA0977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 fontScale="90000"/>
          </a:bodyPr>
          <a:lstStyle/>
          <a:p>
            <a:r>
              <a:rPr lang="en-US" sz="1600" dirty="0"/>
              <a:t>Predicting Term Deposit Subscriptions Using Decision Trees and Naïve Bayes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By-Harsh Monga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Course:</a:t>
            </a:r>
            <a:r>
              <a:rPr lang="en-US" sz="1600" dirty="0"/>
              <a:t> Data 101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 performed all programming, analysis, and visualization, and prepared this report independently.</a:t>
            </a:r>
            <a:br>
              <a:rPr lang="en-US" sz="1600" dirty="0"/>
            </a:br>
            <a:endParaRPr lang="en-US" sz="4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765D-7556-AF46-B30F-FEB66C6B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3819-7897-85CD-C433-DF2D8F37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applies classification techniques to the Bank Marketing dataset from the UCI Machine Learning Repository. The goal was to predict whether a client would subscribe to a term deposit using their demographic and interaction data. I used decision trees (</a:t>
            </a:r>
            <a:r>
              <a:rPr lang="en-US" dirty="0" err="1"/>
              <a:t>rpart</a:t>
            </a:r>
            <a:r>
              <a:rPr lang="en-US" dirty="0"/>
              <a:t>) and Naïve Bayes classifiers to model the dataset. Before modeling, I conducted exploratory analysis to understand the class distribution and feature relationships. The decision tree achieved 90.3% accuracy while Naïve Bayes achieved 87.7%. The tree model better handled feature interactions and imbalances. This analysis highlights the importance of model selection in marketing decision-making.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7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55FF-A51F-171D-9220-2AA7DCFB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DD98-90F6-E5DD-662A-6186EFA2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Problem:</a:t>
            </a:r>
            <a:r>
              <a:rPr lang="en-US" dirty="0"/>
              <a:t> Predict whether a customer will subscribe to a term deposit</a:t>
            </a:r>
          </a:p>
          <a:p>
            <a:pPr>
              <a:buNone/>
            </a:pPr>
            <a:r>
              <a:rPr lang="en-US" b="1" dirty="0"/>
              <a:t>Why it matters:</a:t>
            </a:r>
            <a:r>
              <a:rPr lang="en-US" dirty="0"/>
              <a:t> Helps businesses target customers more effectively</a:t>
            </a:r>
          </a:p>
          <a:p>
            <a:pPr>
              <a:buNone/>
            </a:pPr>
            <a:r>
              <a:rPr lang="en-US" b="1" dirty="0"/>
              <a:t>Dataset:</a:t>
            </a:r>
            <a:r>
              <a:rPr lang="en-US" dirty="0"/>
              <a:t> Bank Marketing dataset (45,211 rows, 17 features)</a:t>
            </a:r>
          </a:p>
          <a:p>
            <a:pPr>
              <a:buNone/>
            </a:pPr>
            <a:r>
              <a:rPr lang="en-US" b="1" dirty="0"/>
              <a:t>Target Variable:</a:t>
            </a:r>
            <a:r>
              <a:rPr lang="en-US" dirty="0"/>
              <a:t> y (yes/no)</a:t>
            </a:r>
          </a:p>
          <a:p>
            <a:pPr marL="0" indent="0">
              <a:buNone/>
            </a:pPr>
            <a:r>
              <a:rPr lang="en-US" b="1" dirty="0"/>
              <a:t>Class imbalance:</a:t>
            </a:r>
            <a:r>
              <a:rPr lang="en-US" dirty="0"/>
              <a:t> ~88% “no” vs ~12% “yes”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4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5FE7-A45A-1D41-8361-9E865B18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CB0A-755B-B4DD-7532-2BC08411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Tools Used:</a:t>
            </a:r>
            <a:r>
              <a:rPr lang="en-US" dirty="0"/>
              <a:t> R, </a:t>
            </a:r>
            <a:r>
              <a:rPr lang="en-US" dirty="0" err="1"/>
              <a:t>rpart</a:t>
            </a:r>
            <a:r>
              <a:rPr lang="en-US" dirty="0"/>
              <a:t>, e1071, caret, ggplot2, </a:t>
            </a:r>
            <a:r>
              <a:rPr lang="en-US" dirty="0" err="1"/>
              <a:t>readr</a:t>
            </a:r>
            <a:r>
              <a:rPr lang="en-US" dirty="0"/>
              <a:t>, </a:t>
            </a:r>
            <a:r>
              <a:rPr lang="en-US" dirty="0" err="1"/>
              <a:t>rpart.plot</a:t>
            </a:r>
            <a:r>
              <a:rPr lang="en-US" dirty="0"/>
              <a:t>, </a:t>
            </a:r>
            <a:r>
              <a:rPr lang="en-US" dirty="0" err="1"/>
              <a:t>dplyr</a:t>
            </a:r>
            <a:endParaRPr lang="en-US" dirty="0"/>
          </a:p>
          <a:p>
            <a:pPr>
              <a:buNone/>
            </a:pPr>
            <a:r>
              <a:rPr lang="en-US" b="1" dirty="0"/>
              <a:t>Data Split:</a:t>
            </a:r>
            <a:r>
              <a:rPr lang="en-US" dirty="0"/>
              <a:t> 70% training / 30% testing </a:t>
            </a:r>
          </a:p>
          <a:p>
            <a:pPr>
              <a:buNone/>
            </a:pPr>
            <a:r>
              <a:rPr lang="en-US" b="1" dirty="0"/>
              <a:t>Preprocessing: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Converted target to 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missing values</a:t>
            </a:r>
          </a:p>
          <a:p>
            <a:pPr>
              <a:buNone/>
            </a:pPr>
            <a:r>
              <a:rPr lang="en-US" b="1" dirty="0"/>
              <a:t>Models Applied: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 Tree via </a:t>
            </a:r>
            <a:r>
              <a:rPr lang="en-US" dirty="0" err="1"/>
              <a:t>rpart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Naïve Bayes via </a:t>
            </a:r>
            <a:r>
              <a:rPr lang="en-US" dirty="0" err="1"/>
              <a:t>naiveBayes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1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28F61-6340-1D83-19A4-99F5A798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543" y="1371600"/>
            <a:ext cx="4034835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Results (Part 1: Decision Tree)</a:t>
            </a:r>
          </a:p>
        </p:txBody>
      </p:sp>
      <p:pic>
        <p:nvPicPr>
          <p:cNvPr id="15" name="Picture 14" descr="A screenshot of a diagram&#10;&#10;AI-generated content may be incorrect.">
            <a:extLst>
              <a:ext uri="{FF2B5EF4-FFF2-40B4-BE49-F238E27FC236}">
                <a16:creationId xmlns:a16="http://schemas.microsoft.com/office/drawing/2014/main" id="{49290678-2220-D5E9-2181-E145A879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1" y="643465"/>
            <a:ext cx="3350253" cy="5654439"/>
          </a:xfrm>
          <a:prstGeom prst="rect">
            <a:avLst/>
          </a:prstGeom>
        </p:spPr>
      </p:pic>
      <p:pic>
        <p:nvPicPr>
          <p:cNvPr id="11" name="Picture 10" descr="A graph of a number of red and green lines&#10;&#10;AI-generated content may be incorrect.">
            <a:extLst>
              <a:ext uri="{FF2B5EF4-FFF2-40B4-BE49-F238E27FC236}">
                <a16:creationId xmlns:a16="http://schemas.microsoft.com/office/drawing/2014/main" id="{83CD1F03-5C50-C7A1-672D-90E29441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32" y="643465"/>
            <a:ext cx="1578386" cy="266394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1834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5BA22DCB-25B0-53C2-9ACF-7ADE61B1C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32" y="3633961"/>
            <a:ext cx="2178133" cy="12143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F108-1E70-BBD4-584F-8663C97F0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543" y="2636204"/>
            <a:ext cx="4026466" cy="3661713"/>
          </a:xfrm>
        </p:spPr>
        <p:txBody>
          <a:bodyPr>
            <a:normAutofit fontScale="70000" lnSpcReduction="20000"/>
          </a:bodyPr>
          <a:lstStyle/>
          <a:p>
            <a:endParaRPr lang="en-US" b="1" dirty="0"/>
          </a:p>
          <a:p>
            <a:r>
              <a:rPr lang="en-US" b="1" dirty="0"/>
              <a:t>Accuracy: 90.3%</a:t>
            </a:r>
          </a:p>
          <a:p>
            <a:r>
              <a:rPr lang="en-US" b="1" dirty="0"/>
              <a:t>Sensitivity: 96.3%</a:t>
            </a:r>
          </a:p>
          <a:p>
            <a:r>
              <a:rPr lang="en-US" b="1" dirty="0"/>
              <a:t>Specificity: 45.4%</a:t>
            </a:r>
          </a:p>
          <a:p>
            <a:r>
              <a:rPr lang="en-US" b="1" dirty="0"/>
              <a:t>Observation:</a:t>
            </a:r>
            <a:r>
              <a:rPr lang="en-US" dirty="0"/>
              <a:t> High sensitivity but lower specificity → good at predicting "no", less at "yes”</a:t>
            </a:r>
          </a:p>
          <a:p>
            <a:r>
              <a:rPr lang="en-US" dirty="0"/>
              <a:t>The decision tree shows that call duration and prior campaign outcome (</a:t>
            </a:r>
            <a:r>
              <a:rPr lang="en-US" dirty="0" err="1"/>
              <a:t>poutcome</a:t>
            </a:r>
            <a:r>
              <a:rPr lang="en-US" dirty="0"/>
              <a:t>) are key predictors. Clients with shorter calls and no successful past interaction (</a:t>
            </a:r>
            <a:r>
              <a:rPr lang="en-US" dirty="0" err="1"/>
              <a:t>poutcome</a:t>
            </a:r>
            <a:r>
              <a:rPr lang="en-US" dirty="0"/>
              <a:t> = failure, other, unknown) were far less likely to subscribe.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49B195B-BE3F-3A1E-F208-4DCA158A13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1682B41-DBF2-2590-5228-C7D6D6274A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8B7C-0E26-ACEF-F502-B01E3CFF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(Part 2: Naïve Bayes)</a:t>
            </a:r>
          </a:p>
        </p:txBody>
      </p:sp>
      <p:pic>
        <p:nvPicPr>
          <p:cNvPr id="8" name="Content Placeholder 7" descr="A graph of a person's job&#10;&#10;AI-generated content may be incorrect.">
            <a:extLst>
              <a:ext uri="{FF2B5EF4-FFF2-40B4-BE49-F238E27FC236}">
                <a16:creationId xmlns:a16="http://schemas.microsoft.com/office/drawing/2014/main" id="{9B967226-4969-447B-C4C1-0EEE95555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1704" y="248809"/>
            <a:ext cx="2108516" cy="35655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B3EDB0-BDE5-8289-144D-18859E40F353}"/>
              </a:ext>
            </a:extLst>
          </p:cNvPr>
          <p:cNvSpPr txBox="1"/>
          <p:nvPr/>
        </p:nvSpPr>
        <p:spPr>
          <a:xfrm>
            <a:off x="6085543" y="5160679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| Model         | Accuracy | Sensitivity | Specificity |</a:t>
            </a:r>
          </a:p>
          <a:p>
            <a:r>
              <a:rPr lang="en-US" dirty="0"/>
              <a:t>|---------------|----------|-------------|-------------|</a:t>
            </a:r>
          </a:p>
          <a:p>
            <a:r>
              <a:rPr lang="en-US" dirty="0"/>
              <a:t>| Decision Tree | 90.3%    | 96.3%       | 45.4%       |</a:t>
            </a:r>
          </a:p>
          <a:p>
            <a:r>
              <a:rPr lang="en-US" dirty="0"/>
              <a:t>| Naïve Bayes   | 87.7%    | 92.2%       | 53.6%       |</a:t>
            </a:r>
          </a:p>
        </p:txBody>
      </p:sp>
      <p:pic>
        <p:nvPicPr>
          <p:cNvPr id="13" name="Picture 12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30A2D4CE-8F8D-FBE0-8F29-D1F8C829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39" y="4363137"/>
            <a:ext cx="3087472" cy="2251691"/>
          </a:xfrm>
          <a:prstGeom prst="rect">
            <a:avLst/>
          </a:prstGeom>
        </p:spPr>
      </p:pic>
      <p:graphicFrame>
        <p:nvGraphicFramePr>
          <p:cNvPr id="17" name="TextBox 8">
            <a:extLst>
              <a:ext uri="{FF2B5EF4-FFF2-40B4-BE49-F238E27FC236}">
                <a16:creationId xmlns:a16="http://schemas.microsoft.com/office/drawing/2014/main" id="{74543590-E079-424A-1A1C-2E87F5821D70}"/>
              </a:ext>
            </a:extLst>
          </p:cNvPr>
          <p:cNvGraphicFramePr/>
          <p:nvPr/>
        </p:nvGraphicFramePr>
        <p:xfrm>
          <a:off x="753762" y="2298357"/>
          <a:ext cx="8476735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495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86E8-FB20-7FC3-2FEC-3E8574CD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435B-EA0F-CF94-E028-E15F0D40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UCI Machine Learning Repository for providing the Bank Marketing dataset used in this project.</a:t>
            </a:r>
          </a:p>
          <a:p>
            <a:endParaRPr lang="en-US" dirty="0"/>
          </a:p>
          <a:p>
            <a:r>
              <a:rPr lang="en-US" dirty="0"/>
              <a:t>• R and its packages (`</a:t>
            </a:r>
            <a:r>
              <a:rPr lang="en-US" dirty="0" err="1"/>
              <a:t>rpart</a:t>
            </a:r>
            <a:r>
              <a:rPr lang="en-US" dirty="0"/>
              <a:t>`, `caret`, `e1071`, `ggplot2`, and others) made the analysis and visualization process efficient and reproducible.</a:t>
            </a:r>
          </a:p>
          <a:p>
            <a:endParaRPr lang="en-US" dirty="0"/>
          </a:p>
          <a:p>
            <a:r>
              <a:rPr lang="en-US" dirty="0"/>
              <a:t>• I used ChatGPT to assist with R code libraries and confusion matrix, project organization, and presentation formatting.</a:t>
            </a:r>
          </a:p>
          <a:p>
            <a:endParaRPr lang="en-US" dirty="0"/>
          </a:p>
          <a:p>
            <a:r>
              <a:rPr lang="en-US" dirty="0"/>
              <a:t>• All analysis, coding, and reporting were completed independently.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2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B72B-0D38-1F76-CE54-2D1AA89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1B36A-A695-5492-25AF-07A20DC1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• Dua, D., &amp; Graff, C. (2019). *UCI Machine Learning Repository: Bank Marketing Dataset*. University of California, Irvine.  </a:t>
            </a:r>
          </a:p>
          <a:p>
            <a:r>
              <a:rPr lang="en-US" dirty="0"/>
              <a:t>  https://</a:t>
            </a:r>
            <a:r>
              <a:rPr lang="en-US" dirty="0" err="1"/>
              <a:t>archive.ics.uci.edu</a:t>
            </a:r>
            <a:r>
              <a:rPr lang="en-US" dirty="0"/>
              <a:t>/ml/datasets/</a:t>
            </a:r>
            <a:r>
              <a:rPr lang="en-US" dirty="0" err="1"/>
              <a:t>Bank+Marketing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Therneau</a:t>
            </a:r>
            <a:r>
              <a:rPr lang="en-US" dirty="0"/>
              <a:t>, T., &amp; Atkinson, B. (2019). *</a:t>
            </a:r>
            <a:r>
              <a:rPr lang="en-US" dirty="0" err="1"/>
              <a:t>rpart</a:t>
            </a:r>
            <a:r>
              <a:rPr lang="en-US" dirty="0"/>
              <a:t>: Recursive Partitioning and Regression Trees* [R package].  </a:t>
            </a:r>
          </a:p>
          <a:p>
            <a:r>
              <a:rPr lang="en-US" dirty="0"/>
              <a:t>  https://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rpart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• Meyer, D., Dimitriadou, E., Hornik, K., </a:t>
            </a:r>
            <a:r>
              <a:rPr lang="en-US" dirty="0" err="1"/>
              <a:t>Weingessel</a:t>
            </a:r>
            <a:r>
              <a:rPr lang="en-US" dirty="0"/>
              <a:t>, A., &amp; Leisch, F. (2023). *e1071: Misc Functions of the Department of Statistics* [R package].  </a:t>
            </a:r>
          </a:p>
          <a:p>
            <a:r>
              <a:rPr lang="en-US" dirty="0"/>
              <a:t>  https://</a:t>
            </a:r>
            <a:r>
              <a:rPr lang="en-US" dirty="0" err="1"/>
              <a:t>cran.r-project.org</a:t>
            </a:r>
            <a:r>
              <a:rPr lang="en-US" dirty="0"/>
              <a:t>/web/packages/e1071/</a:t>
            </a:r>
          </a:p>
          <a:p>
            <a:endParaRPr lang="en-US" dirty="0"/>
          </a:p>
          <a:p>
            <a:r>
              <a:rPr lang="en-US" dirty="0"/>
              <a:t>• Bates College. (2014). *How to Write a Paper in Scientific Journal Style and Format*.  </a:t>
            </a:r>
          </a:p>
          <a:p>
            <a:r>
              <a:rPr lang="en-US" dirty="0"/>
              <a:t>  https://</a:t>
            </a:r>
            <a:r>
              <a:rPr lang="en-US" dirty="0" err="1"/>
              <a:t>www.bates.edu</a:t>
            </a:r>
            <a:r>
              <a:rPr lang="en-US" dirty="0"/>
              <a:t>/biology/files/2010/06/How-to-Write-Guide-v10-2014.pdf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8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E0917-FD4E-4D41-FCB0-C96B513D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543" y="1371600"/>
            <a:ext cx="4034835" cy="1097280"/>
          </a:xfrm>
        </p:spPr>
        <p:txBody>
          <a:bodyPr>
            <a:normAutofit/>
          </a:bodyPr>
          <a:lstStyle/>
          <a:p>
            <a:r>
              <a:rPr lang="en-US" sz="3600"/>
              <a:t>Extra Info</a:t>
            </a:r>
          </a:p>
        </p:txBody>
      </p:sp>
      <p:pic>
        <p:nvPicPr>
          <p:cNvPr id="5" name="Content Placeholder 4" descr="A graph with red and blue squares&#10;&#10;AI-generated content may be incorrect.">
            <a:extLst>
              <a:ext uri="{FF2B5EF4-FFF2-40B4-BE49-F238E27FC236}">
                <a16:creationId xmlns:a16="http://schemas.microsoft.com/office/drawing/2014/main" id="{40A1CDAF-7C99-1C1E-255D-DC20FA44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1" y="643465"/>
            <a:ext cx="3350253" cy="5654439"/>
          </a:xfrm>
          <a:prstGeom prst="rect">
            <a:avLst/>
          </a:prstGeom>
        </p:spPr>
      </p:pic>
      <p:pic>
        <p:nvPicPr>
          <p:cNvPr id="7" name="Picture 6" descr="A graph of a person's job&#10;&#10;AI-generated content may be incorrect.">
            <a:extLst>
              <a:ext uri="{FF2B5EF4-FFF2-40B4-BE49-F238E27FC236}">
                <a16:creationId xmlns:a16="http://schemas.microsoft.com/office/drawing/2014/main" id="{E1293D02-1A01-095C-FBC2-2D725C48F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32" y="643465"/>
            <a:ext cx="1578386" cy="266394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1834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of a number of red and green lines&#10;&#10;AI-generated content may be incorrect.">
            <a:extLst>
              <a:ext uri="{FF2B5EF4-FFF2-40B4-BE49-F238E27FC236}">
                <a16:creationId xmlns:a16="http://schemas.microsoft.com/office/drawing/2014/main" id="{6397B312-BC7F-23F7-8EA3-C7382BB30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32" y="3633961"/>
            <a:ext cx="1578387" cy="266394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4B5DC23-4C55-B080-4526-9BEE17ABE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543" y="2636204"/>
            <a:ext cx="4026466" cy="3661713"/>
          </a:xfrm>
        </p:spPr>
        <p:txBody>
          <a:bodyPr>
            <a:normAutofit/>
          </a:bodyPr>
          <a:lstStyle/>
          <a:p>
            <a:r>
              <a:rPr lang="en-US" dirty="0"/>
              <a:t>Code and Output on Google Docs: </a:t>
            </a:r>
            <a:r>
              <a:rPr lang="en-US" dirty="0">
                <a:hlinkClick r:id="rId5"/>
              </a:rPr>
              <a:t>https://docs.google.com/document/d/1AtpCRoCoJZS_bCUiurpDEV3SKp6i4E5scR7JoD3ZBQo/edit?usp=sharing</a:t>
            </a:r>
            <a:r>
              <a:rPr lang="en-US" dirty="0"/>
              <a:t> </a:t>
            </a:r>
          </a:p>
          <a:p>
            <a:r>
              <a:rPr lang="en-US" dirty="0"/>
              <a:t>• Dataset Source:   </a:t>
            </a:r>
            <a:r>
              <a:rPr lang="en-US" dirty="0">
                <a:hlinkClick r:id="rId6"/>
              </a:rPr>
              <a:t>https://archive.ics.uci.edu/ml/datasets/Bank+Marketing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711554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772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Predicting Term Deposit Subscriptions Using Decision Trees and Naïve Bayes  By-Harsh Monga  Course: Data 101  I performed all programming, analysis, and visualization, and prepared this report independently. </vt:lpstr>
      <vt:lpstr>Abstract</vt:lpstr>
      <vt:lpstr>Introduction</vt:lpstr>
      <vt:lpstr>Materials and Methods</vt:lpstr>
      <vt:lpstr>Results (Part 1: Decision Tree)</vt:lpstr>
      <vt:lpstr>Results (Part 2: Naïve Bayes)</vt:lpstr>
      <vt:lpstr>Acknowledgments</vt:lpstr>
      <vt:lpstr>Literature Cited</vt:lpstr>
      <vt:lpstr>Extra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Monga</dc:creator>
  <cp:lastModifiedBy>Harsh Monga</cp:lastModifiedBy>
  <cp:revision>1</cp:revision>
  <dcterms:created xsi:type="dcterms:W3CDTF">2025-04-16T23:28:23Z</dcterms:created>
  <dcterms:modified xsi:type="dcterms:W3CDTF">2025-04-17T00:02:55Z</dcterms:modified>
</cp:coreProperties>
</file>