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23"/>
  </p:notesMasterIdLst>
  <p:sldIdLst>
    <p:sldId id="257" r:id="rId5"/>
    <p:sldId id="259" r:id="rId6"/>
    <p:sldId id="261" r:id="rId7"/>
    <p:sldId id="262" r:id="rId8"/>
    <p:sldId id="268" r:id="rId9"/>
    <p:sldId id="269" r:id="rId10"/>
    <p:sldId id="270" r:id="rId11"/>
    <p:sldId id="271" r:id="rId12"/>
    <p:sldId id="272" r:id="rId13"/>
    <p:sldId id="273" r:id="rId14"/>
    <p:sldId id="275" r:id="rId15"/>
    <p:sldId id="276" r:id="rId16"/>
    <p:sldId id="277" r:id="rId17"/>
    <p:sldId id="278" r:id="rId18"/>
    <p:sldId id="279" r:id="rId19"/>
    <p:sldId id="280" r:id="rId20"/>
    <p:sldId id="281"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4660"/>
  </p:normalViewPr>
  <p:slideViewPr>
    <p:cSldViewPr snapToGrid="0">
      <p:cViewPr>
        <p:scale>
          <a:sx n="71" d="100"/>
          <a:sy n="71" d="100"/>
        </p:scale>
        <p:origin x="7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FEBB58-CCB5-48F8-B713-AA5348748658}" type="datetimeFigureOut">
              <a:rPr lang="en-US" smtClean="0"/>
              <a:t>2/26/2025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4447DC-16C6-4C51-A408-E799E70AAC9A}" type="slidenum">
              <a:rPr lang="en-US" smtClean="0"/>
              <a:t>‹#›</a:t>
            </a:fld>
            <a:endParaRPr lang="en-US"/>
          </a:p>
        </p:txBody>
      </p:sp>
    </p:spTree>
    <p:extLst>
      <p:ext uri="{BB962C8B-B14F-4D97-AF65-F5344CB8AC3E}">
        <p14:creationId xmlns:p14="http://schemas.microsoft.com/office/powerpoint/2010/main" val="1314845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4447DC-16C6-4C51-A408-E799E70AAC9A}" type="slidenum">
              <a:rPr lang="en-US" smtClean="0"/>
              <a:t>2</a:t>
            </a:fld>
            <a:endParaRPr lang="en-US"/>
          </a:p>
        </p:txBody>
      </p:sp>
    </p:spTree>
    <p:extLst>
      <p:ext uri="{BB962C8B-B14F-4D97-AF65-F5344CB8AC3E}">
        <p14:creationId xmlns:p14="http://schemas.microsoft.com/office/powerpoint/2010/main" val="652765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2/26/2025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2/26/2025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2/26/2025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2/26/2025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2/26/2025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2/26/2025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2/26/2025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2/26/2025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2/26/2025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2/26/2025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2/26/2025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2/26/2025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espn.com/nba/columns/story?columnist=hollinger_john&amp;id=2850240" TargetMode="External"/><Relationship Id="rId3" Type="http://schemas.openxmlformats.org/officeDocument/2006/relationships/hyperlink" Target="https://www.espn.com/nba/story/_/id/41796364/nba-rank-2024-rankings-top-10-players-league" TargetMode="External"/><Relationship Id="rId7" Type="http://schemas.openxmlformats.org/officeDocument/2006/relationships/hyperlink" Target="https://hoopsking.com/blogs/default-blog/exploring-efg-what-is-effective-field-goal-percentage#:~:text=Key%20Takeaway:%20In%20the%20basketball,to%2" TargetMode="External"/><Relationship Id="rId2" Type="http://schemas.openxmlformats.org/officeDocument/2006/relationships/hyperlink" Target="https://www.basketball-reference.com/leaders/trb_per_g_career.html" TargetMode="External"/><Relationship Id="rId1" Type="http://schemas.openxmlformats.org/officeDocument/2006/relationships/slideLayout" Target="../slideLayouts/slideLayout2.xml"/><Relationship Id="rId6" Type="http://schemas.openxmlformats.org/officeDocument/2006/relationships/hyperlink" Target="https://www.nba.com/stats/help/faq" TargetMode="External"/><Relationship Id="rId5" Type="http://schemas.openxmlformats.org/officeDocument/2006/relationships/hyperlink" Target="https://jr.nba.com/basictraditional-stats-vs-advanced-stats/" TargetMode="External"/><Relationship Id="rId4" Type="http://schemas.openxmlformats.org/officeDocument/2006/relationships/hyperlink" Target="https://statathlon.com/four-factors-basketball-success/" TargetMode="External"/><Relationship Id="rId9" Type="http://schemas.openxmlformats.org/officeDocument/2006/relationships/hyperlink" Target="https://www.sportskeeda.com/basketball/news-how-all-nba-teams-selected-selection-process-details-explored"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ryanschubertds/all-nba-aba-players-bio-stats-accolad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dirty="0"/>
              <a:t>Are taller NBA players more successful?</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546155"/>
          </a:xfrm>
        </p:spPr>
        <p:txBody>
          <a:bodyPr>
            <a:noAutofit/>
          </a:bodyPr>
          <a:lstStyle/>
          <a:p>
            <a:r>
              <a:rPr lang="en-US" sz="2000" cap="none" dirty="0">
                <a:solidFill>
                  <a:schemeClr val="tx1">
                    <a:lumMod val="85000"/>
                    <a:lumOff val="15000"/>
                  </a:schemeClr>
                </a:solidFill>
              </a:rPr>
              <a:t>Heather Moore</a:t>
            </a:r>
          </a:p>
          <a:p>
            <a:r>
              <a:rPr lang="en-US" sz="2000" cap="none" dirty="0">
                <a:solidFill>
                  <a:schemeClr val="tx1">
                    <a:lumMod val="85000"/>
                    <a:lumOff val="15000"/>
                  </a:schemeClr>
                </a:solidFill>
              </a:rPr>
              <a:t>DSC 530</a:t>
            </a:r>
          </a:p>
          <a:p>
            <a:r>
              <a:rPr lang="en-US" sz="2000" cap="none" dirty="0">
                <a:solidFill>
                  <a:schemeClr val="tx1">
                    <a:lumMod val="85000"/>
                    <a:lumOff val="15000"/>
                  </a:schemeClr>
                </a:solidFill>
              </a:rPr>
              <a:t>Term Project</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4A8B144E-73EF-1F52-26BC-EC062E86B4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91"/>
          <a:stretch/>
        </p:blipFill>
        <p:spPr bwMode="auto">
          <a:xfrm>
            <a:off x="1" y="0"/>
            <a:ext cx="508298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7BB0-DDC0-9229-7588-6841DFB4FB10}"/>
              </a:ext>
            </a:extLst>
          </p:cNvPr>
          <p:cNvSpPr>
            <a:spLocks noGrp="1"/>
          </p:cNvSpPr>
          <p:nvPr>
            <p:ph type="title"/>
          </p:nvPr>
        </p:nvSpPr>
        <p:spPr/>
        <p:txBody>
          <a:bodyPr/>
          <a:lstStyle/>
          <a:p>
            <a:r>
              <a:rPr lang="en-US" dirty="0"/>
              <a:t>Average Points per Game with(out) a Championship</a:t>
            </a:r>
          </a:p>
        </p:txBody>
      </p:sp>
      <p:sp>
        <p:nvSpPr>
          <p:cNvPr id="8" name="Text Placeholder 7">
            <a:extLst>
              <a:ext uri="{FF2B5EF4-FFF2-40B4-BE49-F238E27FC236}">
                <a16:creationId xmlns:a16="http://schemas.microsoft.com/office/drawing/2014/main" id="{06AE8A66-F1B5-1CA3-18B6-005BD313BBFC}"/>
              </a:ext>
            </a:extLst>
          </p:cNvPr>
          <p:cNvSpPr>
            <a:spLocks noGrp="1"/>
          </p:cNvSpPr>
          <p:nvPr>
            <p:ph type="body" idx="1"/>
          </p:nvPr>
        </p:nvSpPr>
        <p:spPr>
          <a:xfrm>
            <a:off x="1066800" y="1949824"/>
            <a:ext cx="10058400" cy="1356627"/>
          </a:xfrm>
        </p:spPr>
        <p:txBody>
          <a:bodyPr>
            <a:normAutofit/>
          </a:bodyPr>
          <a:lstStyle/>
          <a:p>
            <a:pPr marL="342900" indent="-342900">
              <a:buFont typeface="Arial" panose="020B0604020202020204" pitchFamily="34" charset="0"/>
              <a:buChar char="•"/>
            </a:pPr>
            <a:r>
              <a:rPr lang="en-US" sz="1600" cap="none" dirty="0"/>
              <a:t>This graph is comparing players who have won a championship versus those who have not</a:t>
            </a:r>
          </a:p>
          <a:p>
            <a:pPr marL="342900" indent="-342900">
              <a:buFont typeface="Arial" panose="020B0604020202020204" pitchFamily="34" charset="0"/>
              <a:buChar char="•"/>
            </a:pPr>
            <a:r>
              <a:rPr lang="en-US" sz="1600" cap="none" dirty="0"/>
              <a:t>It looks like the two scenarios are following a similar pattern and championships do not influence average number of points per game for taller players. </a:t>
            </a:r>
          </a:p>
          <a:p>
            <a:pPr marL="342900" indent="-342900">
              <a:buFont typeface="Arial" panose="020B0604020202020204" pitchFamily="34" charset="0"/>
              <a:buChar char="•"/>
            </a:pPr>
            <a:endParaRPr lang="en-US" cap="none" dirty="0"/>
          </a:p>
        </p:txBody>
      </p:sp>
      <p:pic>
        <p:nvPicPr>
          <p:cNvPr id="12" name="Picture 11">
            <a:extLst>
              <a:ext uri="{FF2B5EF4-FFF2-40B4-BE49-F238E27FC236}">
                <a16:creationId xmlns:a16="http://schemas.microsoft.com/office/drawing/2014/main" id="{0605152C-3EAD-6D6D-8752-50F507D3333C}"/>
              </a:ext>
            </a:extLst>
          </p:cNvPr>
          <p:cNvPicPr>
            <a:picLocks noChangeAspect="1"/>
          </p:cNvPicPr>
          <p:nvPr/>
        </p:nvPicPr>
        <p:blipFill>
          <a:blip r:embed="rId2"/>
          <a:srcRect l="6413"/>
          <a:stretch/>
        </p:blipFill>
        <p:spPr>
          <a:xfrm>
            <a:off x="3357669" y="2874365"/>
            <a:ext cx="5476661" cy="3405412"/>
          </a:xfrm>
          <a:prstGeom prst="rect">
            <a:avLst/>
          </a:prstGeom>
        </p:spPr>
      </p:pic>
    </p:spTree>
    <p:extLst>
      <p:ext uri="{BB962C8B-B14F-4D97-AF65-F5344CB8AC3E}">
        <p14:creationId xmlns:p14="http://schemas.microsoft.com/office/powerpoint/2010/main" val="242439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9E89-DEF0-7157-70DA-9D1E2BFFC416}"/>
              </a:ext>
            </a:extLst>
          </p:cNvPr>
          <p:cNvSpPr>
            <a:spLocks noGrp="1"/>
          </p:cNvSpPr>
          <p:nvPr>
            <p:ph type="title"/>
          </p:nvPr>
        </p:nvSpPr>
        <p:spPr/>
        <p:txBody>
          <a:bodyPr/>
          <a:lstStyle/>
          <a:p>
            <a:r>
              <a:rPr lang="en-US" dirty="0"/>
              <a:t>CDF: Player per Minute Productivity </a:t>
            </a:r>
          </a:p>
        </p:txBody>
      </p:sp>
      <p:pic>
        <p:nvPicPr>
          <p:cNvPr id="6" name="Content Placeholder 5">
            <a:extLst>
              <a:ext uri="{FF2B5EF4-FFF2-40B4-BE49-F238E27FC236}">
                <a16:creationId xmlns:a16="http://schemas.microsoft.com/office/drawing/2014/main" id="{C27FEBD7-EC9D-13D8-E998-8ED73532B051}"/>
              </a:ext>
            </a:extLst>
          </p:cNvPr>
          <p:cNvPicPr>
            <a:picLocks noGrp="1" noChangeAspect="1"/>
          </p:cNvPicPr>
          <p:nvPr>
            <p:ph sz="half" idx="1"/>
          </p:nvPr>
        </p:nvPicPr>
        <p:blipFill>
          <a:blip r:embed="rId2"/>
          <a:srcRect l="5061"/>
          <a:stretch/>
        </p:blipFill>
        <p:spPr>
          <a:xfrm>
            <a:off x="893686" y="2120900"/>
            <a:ext cx="5345031" cy="3607547"/>
          </a:xfrm>
        </p:spPr>
      </p:pic>
      <p:sp>
        <p:nvSpPr>
          <p:cNvPr id="4" name="Content Placeholder 3">
            <a:extLst>
              <a:ext uri="{FF2B5EF4-FFF2-40B4-BE49-F238E27FC236}">
                <a16:creationId xmlns:a16="http://schemas.microsoft.com/office/drawing/2014/main" id="{7B1C13A1-62B3-5736-28A1-E24B0752DAE3}"/>
              </a:ext>
            </a:extLst>
          </p:cNvPr>
          <p:cNvSpPr>
            <a:spLocks noGrp="1"/>
          </p:cNvSpPr>
          <p:nvPr>
            <p:ph sz="half" idx="2"/>
          </p:nvPr>
        </p:nvSpPr>
        <p:spPr/>
        <p:txBody>
          <a:bodyPr>
            <a:normAutofit/>
          </a:bodyPr>
          <a:lstStyle/>
          <a:p>
            <a:pPr>
              <a:buFont typeface="Courier New" panose="02070309020205020404" pitchFamily="49" charset="0"/>
              <a:buChar char="o"/>
            </a:pPr>
            <a:r>
              <a:rPr lang="en-US" sz="1600" dirty="0"/>
              <a:t>A common  theme with the taller is players is that their careers tend to be pretty short. Which leads to less playing time and smaller per minute productivity. </a:t>
            </a:r>
          </a:p>
          <a:p>
            <a:pPr lvl="1">
              <a:buFont typeface="Courier New" panose="02070309020205020404" pitchFamily="49" charset="0"/>
              <a:buChar char="o"/>
            </a:pPr>
            <a:r>
              <a:rPr lang="en-US" sz="1600" dirty="0"/>
              <a:t>The average PER for most NBA players is 15. There is a sharp increase in the slope indicated that most of the taller players fall within the 0-20 score. </a:t>
            </a:r>
          </a:p>
          <a:p>
            <a:pPr lvl="1">
              <a:buFont typeface="Courier New" panose="02070309020205020404" pitchFamily="49" charset="0"/>
              <a:buChar char="o"/>
            </a:pPr>
            <a:r>
              <a:rPr lang="en-US" sz="1600" dirty="0"/>
              <a:t>The flat end of the graphs indicates that there are very few players with very high or very low PER. </a:t>
            </a:r>
          </a:p>
        </p:txBody>
      </p:sp>
    </p:spTree>
    <p:extLst>
      <p:ext uri="{BB962C8B-B14F-4D97-AF65-F5344CB8AC3E}">
        <p14:creationId xmlns:p14="http://schemas.microsoft.com/office/powerpoint/2010/main" val="1861119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A86D-C8AD-4FAB-64B7-AF9B0E164287}"/>
              </a:ext>
            </a:extLst>
          </p:cNvPr>
          <p:cNvSpPr>
            <a:spLocks noGrp="1"/>
          </p:cNvSpPr>
          <p:nvPr>
            <p:ph type="title"/>
          </p:nvPr>
        </p:nvSpPr>
        <p:spPr/>
        <p:txBody>
          <a:bodyPr/>
          <a:lstStyle/>
          <a:p>
            <a:r>
              <a:rPr lang="en-US" dirty="0"/>
              <a:t>Analytical Distribution on Total Career Rebounds</a:t>
            </a:r>
          </a:p>
        </p:txBody>
      </p:sp>
      <p:sp>
        <p:nvSpPr>
          <p:cNvPr id="3" name="Content Placeholder 2">
            <a:extLst>
              <a:ext uri="{FF2B5EF4-FFF2-40B4-BE49-F238E27FC236}">
                <a16:creationId xmlns:a16="http://schemas.microsoft.com/office/drawing/2014/main" id="{72E010A2-0AF0-4C01-9C5E-822C4CD2A504}"/>
              </a:ext>
            </a:extLst>
          </p:cNvPr>
          <p:cNvSpPr>
            <a:spLocks noGrp="1"/>
          </p:cNvSpPr>
          <p:nvPr>
            <p:ph sz="half" idx="1"/>
          </p:nvPr>
        </p:nvSpPr>
        <p:spPr/>
        <p:txBody>
          <a:bodyPr/>
          <a:lstStyle/>
          <a:p>
            <a:pPr>
              <a:buFont typeface="Courier New" panose="02070309020205020404" pitchFamily="49" charset="0"/>
              <a:buChar char="o"/>
            </a:pPr>
            <a:r>
              <a:rPr lang="en-US" dirty="0"/>
              <a:t>X-axis: Total Career Rebounds</a:t>
            </a:r>
          </a:p>
          <a:p>
            <a:pPr>
              <a:buFont typeface="Courier New" panose="02070309020205020404" pitchFamily="49" charset="0"/>
              <a:buChar char="o"/>
            </a:pPr>
            <a:r>
              <a:rPr lang="en-US" dirty="0"/>
              <a:t>The tails of this plot flair out which show that there may be more observations at the higher or lower end </a:t>
            </a:r>
          </a:p>
          <a:p>
            <a:pPr>
              <a:buFont typeface="Courier New" panose="02070309020205020404" pitchFamily="49" charset="0"/>
              <a:buChar char="o"/>
            </a:pPr>
            <a:r>
              <a:rPr lang="en-US" dirty="0"/>
              <a:t>In terms of the analysis, this means that the bulk of the taller NBA players tend to have a smaller number of rebounds</a:t>
            </a:r>
          </a:p>
          <a:p>
            <a:pPr>
              <a:buFont typeface="Courier New" panose="02070309020205020404" pitchFamily="49" charset="0"/>
              <a:buChar char="o"/>
            </a:pPr>
            <a:endParaRPr lang="en-US" dirty="0"/>
          </a:p>
        </p:txBody>
      </p:sp>
      <p:pic>
        <p:nvPicPr>
          <p:cNvPr id="6" name="Content Placeholder 5">
            <a:extLst>
              <a:ext uri="{FF2B5EF4-FFF2-40B4-BE49-F238E27FC236}">
                <a16:creationId xmlns:a16="http://schemas.microsoft.com/office/drawing/2014/main" id="{995C756A-D1D8-0987-37FA-527B1F792BBD}"/>
              </a:ext>
            </a:extLst>
          </p:cNvPr>
          <p:cNvPicPr>
            <a:picLocks noGrp="1" noChangeAspect="1"/>
          </p:cNvPicPr>
          <p:nvPr>
            <p:ph sz="half" idx="2"/>
          </p:nvPr>
        </p:nvPicPr>
        <p:blipFill>
          <a:blip r:embed="rId2"/>
          <a:stretch>
            <a:fillRect/>
          </a:stretch>
        </p:blipFill>
        <p:spPr>
          <a:xfrm>
            <a:off x="6245251" y="2120900"/>
            <a:ext cx="5476082" cy="3545871"/>
          </a:xfrm>
        </p:spPr>
      </p:pic>
    </p:spTree>
    <p:extLst>
      <p:ext uri="{BB962C8B-B14F-4D97-AF65-F5344CB8AC3E}">
        <p14:creationId xmlns:p14="http://schemas.microsoft.com/office/powerpoint/2010/main" val="2555497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6B3B-9EF1-1284-A007-31D8ED795461}"/>
              </a:ext>
            </a:extLst>
          </p:cNvPr>
          <p:cNvSpPr>
            <a:spLocks noGrp="1"/>
          </p:cNvSpPr>
          <p:nvPr>
            <p:ph type="title"/>
          </p:nvPr>
        </p:nvSpPr>
        <p:spPr/>
        <p:txBody>
          <a:bodyPr/>
          <a:lstStyle/>
          <a:p>
            <a:r>
              <a:rPr lang="en-US" dirty="0"/>
              <a:t>Scatter Plots: Average Points per Game vs PER</a:t>
            </a:r>
          </a:p>
        </p:txBody>
      </p:sp>
      <p:sp>
        <p:nvSpPr>
          <p:cNvPr id="4" name="Content Placeholder 3">
            <a:extLst>
              <a:ext uri="{FF2B5EF4-FFF2-40B4-BE49-F238E27FC236}">
                <a16:creationId xmlns:a16="http://schemas.microsoft.com/office/drawing/2014/main" id="{DF782C25-562E-586D-AD6C-4292AF2D6CB5}"/>
              </a:ext>
            </a:extLst>
          </p:cNvPr>
          <p:cNvSpPr>
            <a:spLocks noGrp="1"/>
          </p:cNvSpPr>
          <p:nvPr>
            <p:ph sz="half" idx="2"/>
          </p:nvPr>
        </p:nvSpPr>
        <p:spPr/>
        <p:txBody>
          <a:bodyPr>
            <a:normAutofit/>
          </a:bodyPr>
          <a:lstStyle/>
          <a:p>
            <a:pPr>
              <a:buFont typeface="Courier New" panose="02070309020205020404" pitchFamily="49" charset="0"/>
              <a:buChar char="o"/>
            </a:pPr>
            <a:r>
              <a:rPr lang="en-US" sz="1600" dirty="0"/>
              <a:t>Does the average number of points scored per game correlated with the player efficiency rating?</a:t>
            </a:r>
          </a:p>
          <a:p>
            <a:pPr lvl="1">
              <a:buFont typeface="Courier New" panose="02070309020205020404" pitchFamily="49" charset="0"/>
              <a:buChar char="o"/>
            </a:pPr>
            <a:r>
              <a:rPr lang="en-US" sz="1600" dirty="0"/>
              <a:t>According to the graph, there seems to be a slight positive correlation between the variables</a:t>
            </a:r>
          </a:p>
          <a:p>
            <a:pPr>
              <a:buFont typeface="Courier New" panose="02070309020205020404" pitchFamily="49" charset="0"/>
              <a:buChar char="o"/>
            </a:pPr>
            <a:r>
              <a:rPr lang="en-US" sz="1600" dirty="0"/>
              <a:t>Pearson Correlation: 0.528</a:t>
            </a:r>
          </a:p>
          <a:p>
            <a:pPr lvl="1">
              <a:buFont typeface="Courier New" panose="02070309020205020404" pitchFamily="49" charset="0"/>
              <a:buChar char="o"/>
            </a:pPr>
            <a:r>
              <a:rPr lang="en-US" sz="1600" dirty="0"/>
              <a:t>The Pearson Correlation just reiterates that there is a slight positive relationship between the variables </a:t>
            </a:r>
          </a:p>
          <a:p>
            <a:pPr lvl="1">
              <a:buFont typeface="Courier New" panose="02070309020205020404" pitchFamily="49" charset="0"/>
              <a:buChar char="o"/>
            </a:pPr>
            <a:r>
              <a:rPr lang="en-US" sz="1600" dirty="0"/>
              <a:t>Overall, the average number of points per game does not cause a big impact on a player efficiency rating to increase</a:t>
            </a:r>
          </a:p>
        </p:txBody>
      </p:sp>
      <p:pic>
        <p:nvPicPr>
          <p:cNvPr id="12" name="Content Placeholder 11">
            <a:extLst>
              <a:ext uri="{FF2B5EF4-FFF2-40B4-BE49-F238E27FC236}">
                <a16:creationId xmlns:a16="http://schemas.microsoft.com/office/drawing/2014/main" id="{D9BD41D0-678B-4B2E-0211-25C5A9CEEF9D}"/>
              </a:ext>
            </a:extLst>
          </p:cNvPr>
          <p:cNvPicPr>
            <a:picLocks noGrp="1" noChangeAspect="1"/>
          </p:cNvPicPr>
          <p:nvPr>
            <p:ph sz="half" idx="1"/>
          </p:nvPr>
        </p:nvPicPr>
        <p:blipFill>
          <a:blip r:embed="rId2"/>
          <a:stretch>
            <a:fillRect/>
          </a:stretch>
        </p:blipFill>
        <p:spPr>
          <a:xfrm>
            <a:off x="1097280" y="2121100"/>
            <a:ext cx="5316877" cy="3630706"/>
          </a:xfrm>
        </p:spPr>
      </p:pic>
    </p:spTree>
    <p:extLst>
      <p:ext uri="{BB962C8B-B14F-4D97-AF65-F5344CB8AC3E}">
        <p14:creationId xmlns:p14="http://schemas.microsoft.com/office/powerpoint/2010/main" val="3232124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E996C-BE13-9910-B205-F7C5024496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2DD4A4-EE03-846C-B3D7-117D5CF4AC32}"/>
              </a:ext>
            </a:extLst>
          </p:cNvPr>
          <p:cNvSpPr>
            <a:spLocks noGrp="1"/>
          </p:cNvSpPr>
          <p:nvPr>
            <p:ph type="title"/>
          </p:nvPr>
        </p:nvSpPr>
        <p:spPr/>
        <p:txBody>
          <a:bodyPr/>
          <a:lstStyle/>
          <a:p>
            <a:r>
              <a:rPr lang="en-US" dirty="0"/>
              <a:t>Scatter Plot: Height vs Career Length</a:t>
            </a:r>
          </a:p>
        </p:txBody>
      </p:sp>
      <p:sp>
        <p:nvSpPr>
          <p:cNvPr id="3" name="Content Placeholder 2">
            <a:extLst>
              <a:ext uri="{FF2B5EF4-FFF2-40B4-BE49-F238E27FC236}">
                <a16:creationId xmlns:a16="http://schemas.microsoft.com/office/drawing/2014/main" id="{DA3EFCC8-6A98-007E-9646-E90F5F20945D}"/>
              </a:ext>
            </a:extLst>
          </p:cNvPr>
          <p:cNvSpPr>
            <a:spLocks noGrp="1"/>
          </p:cNvSpPr>
          <p:nvPr>
            <p:ph sz="half" idx="1"/>
          </p:nvPr>
        </p:nvSpPr>
        <p:spPr/>
        <p:txBody>
          <a:bodyPr>
            <a:normAutofit/>
          </a:bodyPr>
          <a:lstStyle/>
          <a:p>
            <a:pPr>
              <a:buFont typeface="Courier New" panose="02070309020205020404" pitchFamily="49" charset="0"/>
              <a:buChar char="o"/>
            </a:pPr>
            <a:r>
              <a:rPr lang="en-US" sz="1600" dirty="0"/>
              <a:t>Does the height of the player increase the length of their career?</a:t>
            </a:r>
          </a:p>
          <a:p>
            <a:pPr lvl="1">
              <a:buFont typeface="Courier New" panose="02070309020205020404" pitchFamily="49" charset="0"/>
              <a:buChar char="o"/>
            </a:pPr>
            <a:r>
              <a:rPr lang="en-US" sz="1600" dirty="0"/>
              <a:t>This graph looks like there would be a negative relationship but, I believe there is no very obvious relationship. The lack of dots are just multiple observations on top of each other. </a:t>
            </a:r>
          </a:p>
          <a:p>
            <a:pPr lvl="1">
              <a:buFont typeface="Courier New" panose="02070309020205020404" pitchFamily="49" charset="0"/>
              <a:buChar char="o"/>
            </a:pPr>
            <a:r>
              <a:rPr lang="en-US" sz="1600" dirty="0"/>
              <a:t>Pearson Correlation: -0.0256</a:t>
            </a:r>
          </a:p>
          <a:p>
            <a:pPr lvl="2">
              <a:buFont typeface="Courier New" panose="02070309020205020404" pitchFamily="49" charset="0"/>
              <a:buChar char="o"/>
            </a:pPr>
            <a:r>
              <a:rPr lang="en-US" sz="1600" dirty="0"/>
              <a:t>According to the Pearson Correlation, it shows that there is very little correlation between the variables.</a:t>
            </a:r>
          </a:p>
          <a:p>
            <a:pPr lvl="2">
              <a:buFont typeface="Courier New" panose="02070309020205020404" pitchFamily="49" charset="0"/>
              <a:buChar char="o"/>
            </a:pPr>
            <a:r>
              <a:rPr lang="en-US" sz="1600" dirty="0"/>
              <a:t>With the Pearson Correlation, we could say that there is little to no linear relationship between these two variables </a:t>
            </a:r>
          </a:p>
        </p:txBody>
      </p:sp>
      <p:pic>
        <p:nvPicPr>
          <p:cNvPr id="6" name="Content Placeholder 5">
            <a:extLst>
              <a:ext uri="{FF2B5EF4-FFF2-40B4-BE49-F238E27FC236}">
                <a16:creationId xmlns:a16="http://schemas.microsoft.com/office/drawing/2014/main" id="{73569D0C-A553-F276-041B-215D6C14340A}"/>
              </a:ext>
            </a:extLst>
          </p:cNvPr>
          <p:cNvPicPr>
            <a:picLocks noGrp="1" noChangeAspect="1"/>
          </p:cNvPicPr>
          <p:nvPr>
            <p:ph sz="half" idx="2"/>
          </p:nvPr>
        </p:nvPicPr>
        <p:blipFill>
          <a:blip r:embed="rId2"/>
          <a:stretch>
            <a:fillRect/>
          </a:stretch>
        </p:blipFill>
        <p:spPr>
          <a:xfrm>
            <a:off x="6096000" y="2120901"/>
            <a:ext cx="5475133" cy="3540312"/>
          </a:xfrm>
        </p:spPr>
      </p:pic>
    </p:spTree>
    <p:extLst>
      <p:ext uri="{BB962C8B-B14F-4D97-AF65-F5344CB8AC3E}">
        <p14:creationId xmlns:p14="http://schemas.microsoft.com/office/powerpoint/2010/main" val="329493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A7B20-CAB9-255C-145A-88D4C76140C0}"/>
              </a:ext>
            </a:extLst>
          </p:cNvPr>
          <p:cNvSpPr>
            <a:spLocks noGrp="1"/>
          </p:cNvSpPr>
          <p:nvPr>
            <p:ph type="title"/>
          </p:nvPr>
        </p:nvSpPr>
        <p:spPr/>
        <p:txBody>
          <a:bodyPr/>
          <a:lstStyle/>
          <a:p>
            <a:r>
              <a:rPr lang="en-US" dirty="0"/>
              <a:t>Hypothesis Test: Points by Position</a:t>
            </a:r>
          </a:p>
        </p:txBody>
      </p:sp>
      <p:sp>
        <p:nvSpPr>
          <p:cNvPr id="3" name="Content Placeholder 2">
            <a:extLst>
              <a:ext uri="{FF2B5EF4-FFF2-40B4-BE49-F238E27FC236}">
                <a16:creationId xmlns:a16="http://schemas.microsoft.com/office/drawing/2014/main" id="{9A246B87-5CA6-656D-E077-76AE0E7B8E20}"/>
              </a:ext>
            </a:extLst>
          </p:cNvPr>
          <p:cNvSpPr>
            <a:spLocks noGrp="1"/>
          </p:cNvSpPr>
          <p:nvPr>
            <p:ph idx="1"/>
          </p:nvPr>
        </p:nvSpPr>
        <p:spPr/>
        <p:txBody>
          <a:bodyPr>
            <a:normAutofit/>
          </a:bodyPr>
          <a:lstStyle/>
          <a:p>
            <a:pPr>
              <a:buFont typeface="Courier New" panose="02070309020205020404" pitchFamily="49" charset="0"/>
              <a:buChar char="o"/>
            </a:pPr>
            <a:r>
              <a:rPr lang="en-US" sz="1600" dirty="0"/>
              <a:t>For the hypothesis test, I conducted the permutation test to see the relationship between positions : </a:t>
            </a:r>
          </a:p>
          <a:p>
            <a:pPr lvl="1">
              <a:buFont typeface="Courier New" panose="02070309020205020404" pitchFamily="49" charset="0"/>
              <a:buChar char="o"/>
            </a:pPr>
            <a:r>
              <a:rPr lang="en-US" sz="1600" dirty="0"/>
              <a:t>Groups</a:t>
            </a:r>
          </a:p>
          <a:p>
            <a:pPr lvl="2">
              <a:buFont typeface="Courier New" panose="02070309020205020404" pitchFamily="49" charset="0"/>
              <a:buChar char="o"/>
            </a:pPr>
            <a:r>
              <a:rPr lang="en-US" sz="1600" dirty="0"/>
              <a:t>Group 1: Center</a:t>
            </a:r>
          </a:p>
          <a:p>
            <a:pPr lvl="3">
              <a:buFont typeface="Courier New" panose="02070309020205020404" pitchFamily="49" charset="0"/>
              <a:buChar char="o"/>
            </a:pPr>
            <a:r>
              <a:rPr lang="en-US" sz="1600" dirty="0"/>
              <a:t>Null-hypothesis: Centers tend to score more points than Forwards</a:t>
            </a:r>
          </a:p>
          <a:p>
            <a:pPr lvl="2">
              <a:buFont typeface="Courier New" panose="02070309020205020404" pitchFamily="49" charset="0"/>
              <a:buChar char="o"/>
            </a:pPr>
            <a:r>
              <a:rPr lang="en-US" sz="1600" dirty="0"/>
              <a:t>Group 2: Forward</a:t>
            </a:r>
          </a:p>
          <a:p>
            <a:pPr lvl="3">
              <a:buFont typeface="Courier New" panose="02070309020205020404" pitchFamily="49" charset="0"/>
              <a:buChar char="o"/>
            </a:pPr>
            <a:r>
              <a:rPr lang="en-US" sz="1600" dirty="0"/>
              <a:t>Alternative hypothesis: Centers do not score more points than Forwards</a:t>
            </a:r>
          </a:p>
          <a:p>
            <a:pPr lvl="1">
              <a:buFont typeface="Courier New" panose="02070309020205020404" pitchFamily="49" charset="0"/>
              <a:buChar char="o"/>
            </a:pPr>
            <a:r>
              <a:rPr lang="en-US" sz="1600" dirty="0"/>
              <a:t>Calculated the observed difference: -0.5174</a:t>
            </a:r>
          </a:p>
          <a:p>
            <a:pPr lvl="1">
              <a:buFont typeface="Courier New" panose="02070309020205020404" pitchFamily="49" charset="0"/>
              <a:buChar char="o"/>
            </a:pPr>
            <a:r>
              <a:rPr lang="en-US" sz="1600" dirty="0"/>
              <a:t>Permutation:1000</a:t>
            </a:r>
          </a:p>
          <a:p>
            <a:pPr lvl="1">
              <a:buFont typeface="Courier New" panose="02070309020205020404" pitchFamily="49" charset="0"/>
              <a:buChar char="o"/>
            </a:pPr>
            <a:r>
              <a:rPr lang="en-US" sz="1600" dirty="0"/>
              <a:t>Calculate the p-value : 0.1527</a:t>
            </a:r>
          </a:p>
          <a:p>
            <a:pPr>
              <a:buFont typeface="Courier New" panose="02070309020205020404" pitchFamily="49" charset="0"/>
              <a:buChar char="o"/>
            </a:pPr>
            <a:r>
              <a:rPr lang="en-US" sz="1600" dirty="0"/>
              <a:t>Since the p-value is above the Threshold of 0.05, the relationship is not significant and we shouldn’t reject the null hypothesis. </a:t>
            </a:r>
          </a:p>
        </p:txBody>
      </p:sp>
    </p:spTree>
    <p:extLst>
      <p:ext uri="{BB962C8B-B14F-4D97-AF65-F5344CB8AC3E}">
        <p14:creationId xmlns:p14="http://schemas.microsoft.com/office/powerpoint/2010/main" val="338935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8498C-F0B2-80B2-36EF-303B1A69F1A1}"/>
              </a:ext>
            </a:extLst>
          </p:cNvPr>
          <p:cNvSpPr>
            <a:spLocks noGrp="1"/>
          </p:cNvSpPr>
          <p:nvPr>
            <p:ph type="title"/>
          </p:nvPr>
        </p:nvSpPr>
        <p:spPr/>
        <p:txBody>
          <a:bodyPr/>
          <a:lstStyle/>
          <a:p>
            <a:r>
              <a:rPr lang="en-US" dirty="0"/>
              <a:t>Regression Analysis</a:t>
            </a:r>
          </a:p>
        </p:txBody>
      </p:sp>
      <p:sp>
        <p:nvSpPr>
          <p:cNvPr id="3" name="Content Placeholder 2">
            <a:extLst>
              <a:ext uri="{FF2B5EF4-FFF2-40B4-BE49-F238E27FC236}">
                <a16:creationId xmlns:a16="http://schemas.microsoft.com/office/drawing/2014/main" id="{FC44FC21-5358-3399-CA45-B29696E750A2}"/>
              </a:ext>
            </a:extLst>
          </p:cNvPr>
          <p:cNvSpPr>
            <a:spLocks noGrp="1"/>
          </p:cNvSpPr>
          <p:nvPr>
            <p:ph idx="1"/>
          </p:nvPr>
        </p:nvSpPr>
        <p:spPr>
          <a:xfrm>
            <a:off x="1097280" y="1963271"/>
            <a:ext cx="4998720" cy="4318278"/>
          </a:xfrm>
        </p:spPr>
        <p:txBody>
          <a:bodyPr>
            <a:normAutofit lnSpcReduction="10000"/>
          </a:bodyPr>
          <a:lstStyle/>
          <a:p>
            <a:pPr>
              <a:buFont typeface="Courier New" panose="02070309020205020404" pitchFamily="49" charset="0"/>
              <a:buChar char="o"/>
            </a:pPr>
            <a:r>
              <a:rPr lang="en-US" sz="1600" dirty="0"/>
              <a:t>Variables:</a:t>
            </a:r>
          </a:p>
          <a:p>
            <a:pPr lvl="1">
              <a:buFont typeface="Courier New" panose="02070309020205020404" pitchFamily="49" charset="0"/>
              <a:buChar char="o"/>
            </a:pPr>
            <a:r>
              <a:rPr lang="en-US" sz="1600" dirty="0"/>
              <a:t>Y= career average effective field goal percentage </a:t>
            </a:r>
          </a:p>
          <a:p>
            <a:pPr lvl="1">
              <a:buFont typeface="Courier New" panose="02070309020205020404" pitchFamily="49" charset="0"/>
              <a:buChar char="o"/>
            </a:pPr>
            <a:r>
              <a:rPr lang="en-US" sz="1600" dirty="0" err="1"/>
              <a:t>Xs</a:t>
            </a:r>
            <a:r>
              <a:rPr lang="en-US" sz="1600" dirty="0"/>
              <a:t>:</a:t>
            </a:r>
          </a:p>
          <a:p>
            <a:pPr lvl="2">
              <a:buFont typeface="Courier New" panose="02070309020205020404" pitchFamily="49" charset="0"/>
              <a:buChar char="o"/>
            </a:pPr>
            <a:r>
              <a:rPr lang="en-US" sz="1600" dirty="0"/>
              <a:t>Career Average Points per Game</a:t>
            </a:r>
          </a:p>
          <a:p>
            <a:pPr lvl="2">
              <a:buFont typeface="Courier New" panose="02070309020205020404" pitchFamily="49" charset="0"/>
              <a:buChar char="o"/>
            </a:pPr>
            <a:r>
              <a:rPr lang="en-US" sz="1600" dirty="0"/>
              <a:t>Total Career Rebounds</a:t>
            </a:r>
          </a:p>
          <a:p>
            <a:pPr lvl="2">
              <a:buFont typeface="Courier New" panose="02070309020205020404" pitchFamily="49" charset="0"/>
              <a:buChar char="o"/>
            </a:pPr>
            <a:r>
              <a:rPr lang="en-US" sz="1600" dirty="0"/>
              <a:t>Player Efficiency Rating (PER)</a:t>
            </a:r>
          </a:p>
          <a:p>
            <a:pPr lvl="1">
              <a:buFont typeface="Courier New" panose="02070309020205020404" pitchFamily="49" charset="0"/>
              <a:buChar char="o"/>
            </a:pPr>
            <a:r>
              <a:rPr lang="en-US" sz="1600" dirty="0"/>
              <a:t>Results</a:t>
            </a:r>
          </a:p>
          <a:p>
            <a:pPr lvl="2">
              <a:buFont typeface="Courier New" panose="02070309020205020404" pitchFamily="49" charset="0"/>
              <a:buChar char="o"/>
            </a:pPr>
            <a:r>
              <a:rPr lang="en-US" sz="1600" dirty="0"/>
              <a:t>The Pseudo R^2: 0.13</a:t>
            </a:r>
          </a:p>
          <a:p>
            <a:pPr lvl="3">
              <a:buFont typeface="Courier New" panose="02070309020205020404" pitchFamily="49" charset="0"/>
              <a:buChar char="o"/>
            </a:pPr>
            <a:r>
              <a:rPr lang="en-US" sz="1600" dirty="0"/>
              <a:t>This indicates that model only explains only a small portion of the variance and is not a great fit for the data</a:t>
            </a:r>
          </a:p>
          <a:p>
            <a:pPr lvl="2">
              <a:buFont typeface="Courier New" panose="02070309020205020404" pitchFamily="49" charset="0"/>
              <a:buChar char="o"/>
            </a:pPr>
            <a:r>
              <a:rPr lang="en-US" sz="1600" dirty="0"/>
              <a:t>The p-values do show that total rebounds, and player efficiency rating would be considered significant to the model. Their coefficients are not very influential. </a:t>
            </a:r>
          </a:p>
          <a:p>
            <a:pPr marL="0" indent="0">
              <a:buNone/>
            </a:pPr>
            <a:endParaRPr lang="en-US" dirty="0"/>
          </a:p>
        </p:txBody>
      </p:sp>
      <p:pic>
        <p:nvPicPr>
          <p:cNvPr id="5" name="Picture 4">
            <a:extLst>
              <a:ext uri="{FF2B5EF4-FFF2-40B4-BE49-F238E27FC236}">
                <a16:creationId xmlns:a16="http://schemas.microsoft.com/office/drawing/2014/main" id="{4D342CB2-F26C-D7FE-D048-3E82F7B8ABE2}"/>
              </a:ext>
            </a:extLst>
          </p:cNvPr>
          <p:cNvPicPr>
            <a:picLocks noChangeAspect="1"/>
          </p:cNvPicPr>
          <p:nvPr/>
        </p:nvPicPr>
        <p:blipFill>
          <a:blip r:embed="rId2"/>
          <a:stretch>
            <a:fillRect/>
          </a:stretch>
        </p:blipFill>
        <p:spPr>
          <a:xfrm>
            <a:off x="6347286" y="2108200"/>
            <a:ext cx="4998720" cy="4173349"/>
          </a:xfrm>
          <a:prstGeom prst="rect">
            <a:avLst/>
          </a:prstGeom>
        </p:spPr>
      </p:pic>
    </p:spTree>
    <p:extLst>
      <p:ext uri="{BB962C8B-B14F-4D97-AF65-F5344CB8AC3E}">
        <p14:creationId xmlns:p14="http://schemas.microsoft.com/office/powerpoint/2010/main" val="52882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F82F3-50FB-8F4E-129E-62479DE05CC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980E2B3-A924-AD44-73AC-0000A3409E36}"/>
              </a:ext>
            </a:extLst>
          </p:cNvPr>
          <p:cNvSpPr>
            <a:spLocks noGrp="1"/>
          </p:cNvSpPr>
          <p:nvPr>
            <p:ph idx="1"/>
          </p:nvPr>
        </p:nvSpPr>
        <p:spPr/>
        <p:txBody>
          <a:bodyPr/>
          <a:lstStyle/>
          <a:p>
            <a:pPr>
              <a:buFont typeface="Courier New" panose="02070309020205020404" pitchFamily="49" charset="0"/>
              <a:buChar char="o"/>
            </a:pPr>
            <a:r>
              <a:rPr lang="en-US" dirty="0"/>
              <a:t>The goal of this analysis was to see if taller NBA players are more successful. My findings would indicate that taller NBA players do not have more successful. </a:t>
            </a:r>
          </a:p>
          <a:p>
            <a:pPr>
              <a:buFont typeface="Courier New" panose="02070309020205020404" pitchFamily="49" charset="0"/>
              <a:buChar char="o"/>
            </a:pPr>
            <a:r>
              <a:rPr lang="en-US" dirty="0"/>
              <a:t>In the analysis that was ran, the taller players were either on par or fell below the league average which means that their height has little effect on the success of their career when compared to league standards as well as relationship with other variables that dictate success. </a:t>
            </a:r>
          </a:p>
        </p:txBody>
      </p:sp>
      <p:pic>
        <p:nvPicPr>
          <p:cNvPr id="2054" name="Picture 6">
            <a:extLst>
              <a:ext uri="{FF2B5EF4-FFF2-40B4-BE49-F238E27FC236}">
                <a16:creationId xmlns:a16="http://schemas.microsoft.com/office/drawing/2014/main" id="{EDFE2BC7-77C3-EACC-BAA3-1F385A9F2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171" y="3926209"/>
            <a:ext cx="4224618" cy="2816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678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AC95-4C56-8A34-46A8-E3F5177B218D}"/>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41640B1C-C1F4-D4CF-0CED-D86B5EE01481}"/>
              </a:ext>
            </a:extLst>
          </p:cNvPr>
          <p:cNvSpPr>
            <a:spLocks noGrp="1"/>
          </p:cNvSpPr>
          <p:nvPr>
            <p:ph idx="1"/>
          </p:nvPr>
        </p:nvSpPr>
        <p:spPr>
          <a:xfrm>
            <a:off x="1097280" y="2108201"/>
            <a:ext cx="10058400" cy="4185023"/>
          </a:xfrm>
        </p:spPr>
        <p:txBody>
          <a:bodyPr>
            <a:normAutofit fontScale="92500" lnSpcReduction="20000"/>
          </a:bodyPr>
          <a:lstStyle/>
          <a:p>
            <a:pPr algn="just">
              <a:buFont typeface="Courier New" panose="02070309020205020404" pitchFamily="49" charset="0"/>
              <a:buChar char="o"/>
            </a:pPr>
            <a:r>
              <a:rPr lang="en-US" sz="17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https://www.basketball-reference.com/leaders/trb_per_g_career.html</a:t>
            </a:r>
            <a:endParaRPr lang="en-US" sz="17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Courier New" panose="02070309020205020404" pitchFamily="49" charset="0"/>
              <a:buChar char="o"/>
            </a:pPr>
            <a:r>
              <a:rPr lang="en-US" sz="17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https://www.espn.com/nba/story/_/id/41796364/nba-rank-2024-rankings-top-10-players-league</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p>
          <a:p>
            <a:pPr algn="just">
              <a:buFont typeface="Courier New" panose="02070309020205020404" pitchFamily="49" charset="0"/>
              <a:buChar char="o"/>
            </a:pPr>
            <a:r>
              <a:rPr lang="en-US" sz="17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https://statathlon.com/four-factors-basketball-success/</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p>
          <a:p>
            <a:pPr algn="just">
              <a:buFont typeface="Courier New" panose="02070309020205020404" pitchFamily="49" charset="0"/>
              <a:buChar char="o"/>
            </a:pPr>
            <a:r>
              <a:rPr lang="en-US" sz="17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https://jr.nba.com/basictraditional-stats-vs-advanced-stats/</a:t>
            </a:r>
            <a:endParaRPr lang="en-US" sz="17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Courier New" panose="02070309020205020404" pitchFamily="49" charset="0"/>
              <a:buChar char="o"/>
            </a:pPr>
            <a:r>
              <a:rPr lang="en-US" sz="17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https://www.nba.com/stats/help/faq</a:t>
            </a: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p>
          <a:p>
            <a:pPr algn="just">
              <a:buFont typeface="Courier New" panose="02070309020205020404" pitchFamily="49" charset="0"/>
              <a:buChar char="o"/>
            </a:pPr>
            <a:r>
              <a:rPr lang="en-US" sz="17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7"/>
              </a:rPr>
              <a:t>https://hoopsking.com/blogs/default-blog/exploring-efg-what-is-effective-field-goal-percentage#:~:text=Key%20Takeaway:%20In%20the%20basketball,to%2</a:t>
            </a:r>
            <a:endParaRPr lang="en-US" sz="17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algn="just">
              <a:buFont typeface="Courier New" panose="02070309020205020404" pitchFamily="49" charset="0"/>
              <a:buChar char="o"/>
            </a:pPr>
            <a:r>
              <a:rPr lang="en-US" sz="17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https://www.espn.com/nba/columns/story?columnist=hollinger_john&amp;id=2850240</a:t>
            </a:r>
            <a:endParaRPr lang="en-US" sz="17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Courier New" panose="02070309020205020404" pitchFamily="49" charset="0"/>
              <a:buChar char="o"/>
            </a:pPr>
            <a:r>
              <a:rPr lang="en-US" sz="17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9"/>
              </a:rPr>
              <a:t>https://www.sportskeeda.com/basketball/news-how-all-nba-teams-selected-selection-process-details-explored</a:t>
            </a:r>
            <a:endParaRPr lang="en-US" sz="17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Courier New" panose="02070309020205020404" pitchFamily="49" charset="0"/>
              <a:buChar char="o"/>
            </a:pPr>
            <a:r>
              <a:rPr lang="en-US" sz="1700" dirty="0">
                <a:solidFill>
                  <a:schemeClr val="tx1"/>
                </a:solidFill>
                <a:latin typeface="Calibri" panose="020F0502020204030204" pitchFamily="34" charset="0"/>
                <a:ea typeface="Calibri" panose="020F0502020204030204" pitchFamily="34" charset="0"/>
                <a:cs typeface="Times New Roman" panose="02020603050405020304" pitchFamily="18" charset="0"/>
              </a:rPr>
              <a:t>Photos</a:t>
            </a:r>
          </a:p>
          <a:p>
            <a:pPr lvl="1" algn="just">
              <a:buFont typeface="Courier New" panose="02070309020205020404" pitchFamily="49" charset="0"/>
              <a:buChar char="o"/>
            </a:pPr>
            <a:r>
              <a:rPr lang="en-US" sz="15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http://nytimes.com/athletic/3269879/2022/04/29/aprils-best-nba-photos/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Courier New" panose="02070309020205020404" pitchFamily="49" charset="0"/>
              <a:buChar char="o"/>
            </a:pPr>
            <a:endPar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731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F7F8-1DAF-D2A1-0988-F07EB99E623C}"/>
              </a:ext>
            </a:extLst>
          </p:cNvPr>
          <p:cNvSpPr>
            <a:spLocks noGrp="1"/>
          </p:cNvSpPr>
          <p:nvPr>
            <p:ph type="title"/>
          </p:nvPr>
        </p:nvSpPr>
        <p:spPr/>
        <p:txBody>
          <a:bodyPr/>
          <a:lstStyle/>
          <a:p>
            <a:r>
              <a:rPr lang="en-US" dirty="0"/>
              <a:t>The Dataset</a:t>
            </a:r>
          </a:p>
        </p:txBody>
      </p:sp>
      <p:sp>
        <p:nvSpPr>
          <p:cNvPr id="3" name="Content Placeholder 2">
            <a:extLst>
              <a:ext uri="{FF2B5EF4-FFF2-40B4-BE49-F238E27FC236}">
                <a16:creationId xmlns:a16="http://schemas.microsoft.com/office/drawing/2014/main" id="{8C931BD3-3BEB-5202-C737-C3516AC4827F}"/>
              </a:ext>
            </a:extLst>
          </p:cNvPr>
          <p:cNvSpPr>
            <a:spLocks noGrp="1"/>
          </p:cNvSpPr>
          <p:nvPr>
            <p:ph idx="1"/>
          </p:nvPr>
        </p:nvSpPr>
        <p:spPr>
          <a:xfrm>
            <a:off x="1097280" y="2027519"/>
            <a:ext cx="10058400" cy="3760891"/>
          </a:xfrm>
        </p:spPr>
        <p:txBody>
          <a:bodyPr>
            <a:normAutofit/>
          </a:bodyPr>
          <a:lstStyle/>
          <a:p>
            <a:r>
              <a:rPr lang="en-US" sz="2000" dirty="0"/>
              <a:t>Data:  All NBA &amp; ABA Players Bio, Stats, &amp; Accolades by </a:t>
            </a:r>
            <a:r>
              <a:rPr lang="en-US" sz="2000" b="0" i="0" dirty="0">
                <a:solidFill>
                  <a:srgbClr val="202124"/>
                </a:solidFill>
                <a:effectLst/>
                <a:latin typeface="Inter"/>
              </a:rPr>
              <a:t>Ryan Schubert</a:t>
            </a:r>
          </a:p>
          <a:p>
            <a:pPr lvl="1"/>
            <a:r>
              <a:rPr lang="en-US" sz="2000" dirty="0">
                <a:hlinkClick r:id="rId3"/>
              </a:rPr>
              <a:t>https://www.kaggle.com/datasets/ryanschubertds/all-nba-aba-players-bio-stats-accolades</a:t>
            </a:r>
            <a:r>
              <a:rPr lang="en-US" sz="2000" dirty="0">
                <a:solidFill>
                  <a:srgbClr val="202124"/>
                </a:solidFill>
                <a:latin typeface="Inter"/>
              </a:rPr>
              <a:t> </a:t>
            </a:r>
          </a:p>
          <a:p>
            <a:pPr lvl="2"/>
            <a:r>
              <a:rPr lang="en-US" sz="2000" dirty="0">
                <a:solidFill>
                  <a:srgbClr val="202124"/>
                </a:solidFill>
                <a:latin typeface="Inter"/>
              </a:rPr>
              <a:t>Contains data from all NBA and ABA players stats from 1946 to 2022</a:t>
            </a:r>
          </a:p>
          <a:p>
            <a:pPr lvl="2"/>
            <a:r>
              <a:rPr lang="en-US" sz="2000" dirty="0">
                <a:solidFill>
                  <a:srgbClr val="202124"/>
                </a:solidFill>
                <a:latin typeface="Inter"/>
              </a:rPr>
              <a:t>Columns 39, Rows: 5023</a:t>
            </a:r>
          </a:p>
          <a:p>
            <a:pPr lvl="2"/>
            <a:r>
              <a:rPr lang="en-US" sz="2000" dirty="0">
                <a:solidFill>
                  <a:srgbClr val="202124"/>
                </a:solidFill>
                <a:latin typeface="Inter"/>
              </a:rPr>
              <a:t>Data is pulled from  basketball-reference.com</a:t>
            </a:r>
          </a:p>
          <a:p>
            <a:pPr lvl="2"/>
            <a:r>
              <a:rPr lang="en-US" sz="2000" dirty="0">
                <a:solidFill>
                  <a:srgbClr val="202124"/>
                </a:solidFill>
                <a:latin typeface="Inter"/>
              </a:rPr>
              <a:t>Current of June 29</a:t>
            </a:r>
            <a:r>
              <a:rPr lang="en-US" sz="2000" baseline="30000" dirty="0">
                <a:solidFill>
                  <a:srgbClr val="202124"/>
                </a:solidFill>
                <a:latin typeface="Inter"/>
              </a:rPr>
              <a:t>th</a:t>
            </a:r>
            <a:r>
              <a:rPr lang="en-US" sz="2000" dirty="0">
                <a:solidFill>
                  <a:srgbClr val="202124"/>
                </a:solidFill>
                <a:latin typeface="Inter"/>
              </a:rPr>
              <a:t>, 2022</a:t>
            </a:r>
            <a:endParaRPr lang="en-US" sz="2000" dirty="0"/>
          </a:p>
        </p:txBody>
      </p:sp>
    </p:spTree>
    <p:extLst>
      <p:ext uri="{BB962C8B-B14F-4D97-AF65-F5344CB8AC3E}">
        <p14:creationId xmlns:p14="http://schemas.microsoft.com/office/powerpoint/2010/main" val="2797402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96C06-5F9C-4A08-FBD8-C89A5D336E54}"/>
              </a:ext>
            </a:extLst>
          </p:cNvPr>
          <p:cNvSpPr>
            <a:spLocks noGrp="1"/>
          </p:cNvSpPr>
          <p:nvPr>
            <p:ph type="title"/>
          </p:nvPr>
        </p:nvSpPr>
        <p:spPr/>
        <p:txBody>
          <a:bodyPr/>
          <a:lstStyle/>
          <a:p>
            <a:r>
              <a:rPr lang="en-US" dirty="0"/>
              <a:t>Variable</a:t>
            </a:r>
          </a:p>
        </p:txBody>
      </p:sp>
      <p:sp>
        <p:nvSpPr>
          <p:cNvPr id="3" name="Content Placeholder 2">
            <a:extLst>
              <a:ext uri="{FF2B5EF4-FFF2-40B4-BE49-F238E27FC236}">
                <a16:creationId xmlns:a16="http://schemas.microsoft.com/office/drawing/2014/main" id="{F6C21D5A-B197-1A3F-B9C3-5B18F2E16566}"/>
              </a:ext>
            </a:extLst>
          </p:cNvPr>
          <p:cNvSpPr>
            <a:spLocks noGrp="1"/>
          </p:cNvSpPr>
          <p:nvPr>
            <p:ph sz="half" idx="1"/>
          </p:nvPr>
        </p:nvSpPr>
        <p:spPr>
          <a:xfrm>
            <a:off x="1097280" y="1866477"/>
            <a:ext cx="4639736" cy="4257040"/>
          </a:xfrm>
        </p:spPr>
        <p:txBody>
          <a:bodyPr>
            <a:normAutofit fontScale="92500" lnSpcReduction="20000"/>
          </a:bodyPr>
          <a:lstStyle/>
          <a:p>
            <a:pPr>
              <a:buFont typeface="Arial" panose="020B0604020202020204" pitchFamily="34" charset="0"/>
              <a:buChar char="•"/>
            </a:pPr>
            <a:r>
              <a:rPr lang="en-US" dirty="0"/>
              <a:t> Player: Player Name</a:t>
            </a:r>
          </a:p>
          <a:p>
            <a:pPr>
              <a:buFont typeface="Arial" panose="020B0604020202020204" pitchFamily="34" charset="0"/>
              <a:buChar char="•"/>
            </a:pPr>
            <a:r>
              <a:rPr lang="en-US" dirty="0"/>
              <a:t>From: Year that the player made their debut</a:t>
            </a:r>
          </a:p>
          <a:p>
            <a:pPr>
              <a:buFont typeface="Arial" panose="020B0604020202020204" pitchFamily="34" charset="0"/>
              <a:buChar char="•"/>
            </a:pPr>
            <a:r>
              <a:rPr lang="en-US" dirty="0"/>
              <a:t>To: Final year of player’s career</a:t>
            </a:r>
          </a:p>
          <a:p>
            <a:pPr>
              <a:buFont typeface="Arial" panose="020B0604020202020204" pitchFamily="34" charset="0"/>
              <a:buChar char="•"/>
            </a:pPr>
            <a:r>
              <a:rPr lang="en-US" dirty="0"/>
              <a:t>Years: Total number of years played</a:t>
            </a:r>
          </a:p>
          <a:p>
            <a:pPr>
              <a:buFont typeface="Arial" panose="020B0604020202020204" pitchFamily="34" charset="0"/>
              <a:buChar char="•"/>
            </a:pPr>
            <a:r>
              <a:rPr lang="en-US" dirty="0"/>
              <a:t>Pos: Position played</a:t>
            </a:r>
          </a:p>
          <a:p>
            <a:pPr>
              <a:buFont typeface="Arial" panose="020B0604020202020204" pitchFamily="34" charset="0"/>
              <a:buChar char="•"/>
            </a:pPr>
            <a:r>
              <a:rPr lang="en-US" dirty="0" err="1"/>
              <a:t>Ht</a:t>
            </a:r>
            <a:r>
              <a:rPr lang="en-US" dirty="0"/>
              <a:t>: Height(feet-inches</a:t>
            </a:r>
          </a:p>
          <a:p>
            <a:r>
              <a:rPr lang="en-US" dirty="0" err="1"/>
              <a:t>Wt</a:t>
            </a:r>
            <a:r>
              <a:rPr lang="en-US" dirty="0"/>
              <a:t>: Weight (</a:t>
            </a:r>
            <a:r>
              <a:rPr lang="en-US" dirty="0" err="1"/>
              <a:t>lbs</a:t>
            </a:r>
            <a:r>
              <a:rPr lang="en-US" dirty="0"/>
              <a:t>)</a:t>
            </a:r>
          </a:p>
          <a:p>
            <a:r>
              <a:rPr lang="en-US" dirty="0"/>
              <a:t>G: Total number of games played</a:t>
            </a:r>
          </a:p>
          <a:p>
            <a:r>
              <a:rPr lang="en-US" dirty="0"/>
              <a:t>Pts: Career average points per game</a:t>
            </a:r>
          </a:p>
          <a:p>
            <a:r>
              <a:rPr lang="en-US" dirty="0"/>
              <a:t>All Star: All Start Appearances</a:t>
            </a:r>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43FCB155-4A3C-F996-6396-A023B4B616EE}"/>
              </a:ext>
            </a:extLst>
          </p:cNvPr>
          <p:cNvSpPr>
            <a:spLocks noGrp="1"/>
          </p:cNvSpPr>
          <p:nvPr>
            <p:ph sz="half" idx="2"/>
          </p:nvPr>
        </p:nvSpPr>
        <p:spPr>
          <a:xfrm>
            <a:off x="6454986" y="1866476"/>
            <a:ext cx="4639736" cy="4257039"/>
          </a:xfrm>
        </p:spPr>
        <p:txBody>
          <a:bodyPr>
            <a:normAutofit fontScale="92500" lnSpcReduction="20000"/>
          </a:bodyPr>
          <a:lstStyle/>
          <a:p>
            <a:r>
              <a:rPr lang="en-US" dirty="0"/>
              <a:t>TRB: Career average total rebounds(offensive/defensive) per game</a:t>
            </a:r>
          </a:p>
          <a:p>
            <a:r>
              <a:rPr lang="en-US" dirty="0"/>
              <a:t>AST: Career average assists per game</a:t>
            </a:r>
          </a:p>
          <a:p>
            <a:r>
              <a:rPr lang="en-US" dirty="0"/>
              <a:t>FG%: Career average field goal percentage</a:t>
            </a:r>
          </a:p>
          <a:p>
            <a:r>
              <a:rPr lang="en-US" dirty="0"/>
              <a:t>FG3%: Career Average 3-point field goal percentages</a:t>
            </a:r>
          </a:p>
          <a:p>
            <a:r>
              <a:rPr lang="en-US" dirty="0"/>
              <a:t>FT%: Career average free throw percentage</a:t>
            </a:r>
          </a:p>
          <a:p>
            <a:r>
              <a:rPr lang="en-US" dirty="0" err="1"/>
              <a:t>eFG</a:t>
            </a:r>
            <a:r>
              <a:rPr lang="en-US" dirty="0"/>
              <a:t>%: Career average effective field goal percentage </a:t>
            </a:r>
          </a:p>
          <a:p>
            <a:r>
              <a:rPr lang="en-US" dirty="0"/>
              <a:t>PER: Career Average player efficiency rating</a:t>
            </a:r>
          </a:p>
          <a:p>
            <a:r>
              <a:rPr lang="en-US" dirty="0"/>
              <a:t>WS: Total Career Wins</a:t>
            </a:r>
          </a:p>
        </p:txBody>
      </p:sp>
    </p:spTree>
    <p:extLst>
      <p:ext uri="{BB962C8B-B14F-4D97-AF65-F5344CB8AC3E}">
        <p14:creationId xmlns:p14="http://schemas.microsoft.com/office/powerpoint/2010/main" val="224602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958E8-9B73-4373-519F-AE3B65DE00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C34D90-F56A-55CC-D037-11BA30D8BF4A}"/>
              </a:ext>
            </a:extLst>
          </p:cNvPr>
          <p:cNvSpPr>
            <a:spLocks noGrp="1"/>
          </p:cNvSpPr>
          <p:nvPr>
            <p:ph type="title"/>
          </p:nvPr>
        </p:nvSpPr>
        <p:spPr>
          <a:xfrm>
            <a:off x="1097278" y="415719"/>
            <a:ext cx="10058400" cy="1450757"/>
          </a:xfrm>
        </p:spPr>
        <p:txBody>
          <a:bodyPr/>
          <a:lstStyle/>
          <a:p>
            <a:r>
              <a:rPr lang="en-US" dirty="0"/>
              <a:t>Variable cont.</a:t>
            </a:r>
          </a:p>
        </p:txBody>
      </p:sp>
      <p:sp>
        <p:nvSpPr>
          <p:cNvPr id="3" name="Content Placeholder 2">
            <a:extLst>
              <a:ext uri="{FF2B5EF4-FFF2-40B4-BE49-F238E27FC236}">
                <a16:creationId xmlns:a16="http://schemas.microsoft.com/office/drawing/2014/main" id="{3C61C68E-9827-290B-C2D2-1CFFDD75B65C}"/>
              </a:ext>
            </a:extLst>
          </p:cNvPr>
          <p:cNvSpPr>
            <a:spLocks noGrp="1"/>
          </p:cNvSpPr>
          <p:nvPr>
            <p:ph sz="half" idx="1"/>
          </p:nvPr>
        </p:nvSpPr>
        <p:spPr>
          <a:xfrm>
            <a:off x="1097280" y="1866476"/>
            <a:ext cx="4639736" cy="4740063"/>
          </a:xfrm>
        </p:spPr>
        <p:txBody>
          <a:bodyPr>
            <a:normAutofit fontScale="85000" lnSpcReduction="20000"/>
          </a:bodyPr>
          <a:lstStyle/>
          <a:p>
            <a:pPr>
              <a:buFont typeface="Arial" panose="020B0604020202020204" pitchFamily="34" charset="0"/>
              <a:buChar char="•"/>
            </a:pPr>
            <a:r>
              <a:rPr lang="en-US" dirty="0"/>
              <a:t> All NBA: All NBA team appearances</a:t>
            </a:r>
          </a:p>
          <a:p>
            <a:pPr>
              <a:buFont typeface="Arial" panose="020B0604020202020204" pitchFamily="34" charset="0"/>
              <a:buChar char="•"/>
            </a:pPr>
            <a:r>
              <a:rPr lang="en-US" dirty="0"/>
              <a:t>All ABA: All ABA team appearances</a:t>
            </a:r>
          </a:p>
          <a:p>
            <a:pPr>
              <a:buFont typeface="Arial" panose="020B0604020202020204" pitchFamily="34" charset="0"/>
              <a:buChar char="•"/>
            </a:pPr>
            <a:r>
              <a:rPr lang="en-US" dirty="0"/>
              <a:t>All Rookie: All Rookie team appearance </a:t>
            </a:r>
          </a:p>
          <a:p>
            <a:pPr>
              <a:buFont typeface="Arial" panose="020B0604020202020204" pitchFamily="34" charset="0"/>
              <a:buChar char="•"/>
            </a:pPr>
            <a:r>
              <a:rPr lang="en-US" dirty="0"/>
              <a:t>All Defensive: All defensive</a:t>
            </a:r>
          </a:p>
          <a:p>
            <a:pPr>
              <a:buFont typeface="Arial" panose="020B0604020202020204" pitchFamily="34" charset="0"/>
              <a:buChar char="•"/>
            </a:pPr>
            <a:r>
              <a:rPr lang="en-US" dirty="0"/>
              <a:t>BLK Champ: Times led the league in blocks</a:t>
            </a:r>
          </a:p>
          <a:p>
            <a:pPr>
              <a:buFont typeface="Arial" panose="020B0604020202020204" pitchFamily="34" charset="0"/>
              <a:buChar char="•"/>
            </a:pPr>
            <a:r>
              <a:rPr lang="en-US" dirty="0"/>
              <a:t>STL Champ: Times led the league in steals</a:t>
            </a:r>
          </a:p>
          <a:p>
            <a:pPr>
              <a:buFont typeface="Arial" panose="020B0604020202020204" pitchFamily="34" charset="0"/>
              <a:buChar char="•"/>
            </a:pPr>
            <a:r>
              <a:rPr lang="en-US" dirty="0"/>
              <a:t>TRB Champ: Times led the league in rebounds</a:t>
            </a:r>
          </a:p>
          <a:p>
            <a:pPr>
              <a:buFont typeface="Arial" panose="020B0604020202020204" pitchFamily="34" charset="0"/>
              <a:buChar char="•"/>
            </a:pPr>
            <a:r>
              <a:rPr lang="en-US" dirty="0"/>
              <a:t>AST Champ: Times led the league in assist</a:t>
            </a:r>
          </a:p>
          <a:p>
            <a:pPr>
              <a:buFont typeface="Arial" panose="020B0604020202020204" pitchFamily="34" charset="0"/>
              <a:buChar char="•"/>
            </a:pPr>
            <a:r>
              <a:rPr lang="en-US" dirty="0"/>
              <a:t>Finals MVP: Times won a finals MVP award</a:t>
            </a:r>
          </a:p>
          <a:p>
            <a:pPr>
              <a:buFont typeface="Arial" panose="020B0604020202020204" pitchFamily="34" charset="0"/>
              <a:buChar char="•"/>
            </a:pPr>
            <a:r>
              <a:rPr lang="en-US" dirty="0"/>
              <a:t>MVP: Times won the MVP awards</a:t>
            </a:r>
          </a:p>
          <a:p>
            <a:pPr marL="0" indent="0">
              <a:buNone/>
            </a:pPr>
            <a:r>
              <a:rPr lang="en-US" dirty="0"/>
              <a:t>NBA 75 Team: if player was included on NBA 75</a:t>
            </a:r>
            <a:r>
              <a:rPr lang="en-US" baseline="30000" dirty="0"/>
              <a:t>th</a:t>
            </a:r>
            <a:r>
              <a:rPr lang="en-US" dirty="0"/>
              <a:t> anniversary team</a:t>
            </a:r>
          </a:p>
          <a:p>
            <a:pPr>
              <a:buFont typeface="Arial" panose="020B0604020202020204" pitchFamily="34" charset="0"/>
              <a:buChar char="•"/>
            </a:pPr>
            <a:endParaRPr lang="en-US" dirty="0"/>
          </a:p>
          <a:p>
            <a:endParaRPr lang="en-US" dirty="0"/>
          </a:p>
          <a:p>
            <a:endParaRPr lang="en-US" dirty="0"/>
          </a:p>
        </p:txBody>
      </p:sp>
      <p:sp>
        <p:nvSpPr>
          <p:cNvPr id="4" name="Content Placeholder 3">
            <a:extLst>
              <a:ext uri="{FF2B5EF4-FFF2-40B4-BE49-F238E27FC236}">
                <a16:creationId xmlns:a16="http://schemas.microsoft.com/office/drawing/2014/main" id="{C16E55A4-29EF-AC17-EC32-41FDF91E6EEE}"/>
              </a:ext>
            </a:extLst>
          </p:cNvPr>
          <p:cNvSpPr>
            <a:spLocks noGrp="1"/>
          </p:cNvSpPr>
          <p:nvPr>
            <p:ph sz="half" idx="2"/>
          </p:nvPr>
        </p:nvSpPr>
        <p:spPr>
          <a:xfrm>
            <a:off x="6454986" y="1866476"/>
            <a:ext cx="4639736" cy="4575805"/>
          </a:xfrm>
        </p:spPr>
        <p:txBody>
          <a:bodyPr>
            <a:normAutofit fontScale="85000" lnSpcReduction="20000"/>
          </a:bodyPr>
          <a:lstStyle/>
          <a:p>
            <a:r>
              <a:rPr lang="en-US" dirty="0"/>
              <a:t>Scoring Champ: Times led the league in scoring</a:t>
            </a:r>
          </a:p>
          <a:p>
            <a:r>
              <a:rPr lang="en-US" dirty="0"/>
              <a:t>Most Improved: Times won the Most Improved Player awards </a:t>
            </a:r>
          </a:p>
          <a:p>
            <a:r>
              <a:rPr lang="en-US" dirty="0"/>
              <a:t>Sixth Man: Times won the Sixth Man of the Year award</a:t>
            </a:r>
          </a:p>
          <a:p>
            <a:r>
              <a:rPr lang="en-US" dirty="0"/>
              <a:t>DPOY: Times won the Defensive Player of the Year award</a:t>
            </a:r>
          </a:p>
          <a:p>
            <a:r>
              <a:rPr lang="en-US" dirty="0"/>
              <a:t>ROY: Times won the Rookie of the Year award</a:t>
            </a:r>
          </a:p>
          <a:p>
            <a:r>
              <a:rPr lang="en-US" dirty="0"/>
              <a:t>As MVP: Times won the All-Star game MVP award</a:t>
            </a:r>
          </a:p>
          <a:p>
            <a:r>
              <a:rPr lang="en-US" dirty="0"/>
              <a:t>CF MVP: Times won a conference MVP award</a:t>
            </a:r>
          </a:p>
          <a:p>
            <a:r>
              <a:rPr lang="en-US" dirty="0"/>
              <a:t>Championships: Number of champions won</a:t>
            </a:r>
          </a:p>
          <a:p>
            <a:r>
              <a:rPr lang="en-US" dirty="0"/>
              <a:t>ABA All Time Team: If player was included on the ABA All Time team</a:t>
            </a:r>
          </a:p>
        </p:txBody>
      </p:sp>
    </p:spTree>
    <p:extLst>
      <p:ext uri="{BB962C8B-B14F-4D97-AF65-F5344CB8AC3E}">
        <p14:creationId xmlns:p14="http://schemas.microsoft.com/office/powerpoint/2010/main" val="18063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232A-3F0F-D28C-71A5-97C8AA21D804}"/>
              </a:ext>
            </a:extLst>
          </p:cNvPr>
          <p:cNvSpPr>
            <a:spLocks noGrp="1"/>
          </p:cNvSpPr>
          <p:nvPr>
            <p:ph type="title"/>
          </p:nvPr>
        </p:nvSpPr>
        <p:spPr/>
        <p:txBody>
          <a:bodyPr/>
          <a:lstStyle/>
          <a:p>
            <a:r>
              <a:rPr lang="en-US" dirty="0"/>
              <a:t>Histogram: </a:t>
            </a:r>
            <a:r>
              <a:rPr lang="en-US" dirty="0" err="1"/>
              <a:t>eFG</a:t>
            </a:r>
            <a:r>
              <a:rPr lang="en-US" dirty="0"/>
              <a:t>% Career Average Effective Goal Percentage</a:t>
            </a:r>
          </a:p>
        </p:txBody>
      </p:sp>
      <p:sp>
        <p:nvSpPr>
          <p:cNvPr id="4" name="Content Placeholder 3">
            <a:extLst>
              <a:ext uri="{FF2B5EF4-FFF2-40B4-BE49-F238E27FC236}">
                <a16:creationId xmlns:a16="http://schemas.microsoft.com/office/drawing/2014/main" id="{A9EB3ABC-ED63-DAA6-3E04-109156AAA0E1}"/>
              </a:ext>
            </a:extLst>
          </p:cNvPr>
          <p:cNvSpPr>
            <a:spLocks noGrp="1"/>
          </p:cNvSpPr>
          <p:nvPr>
            <p:ph sz="half" idx="2"/>
          </p:nvPr>
        </p:nvSpPr>
        <p:spPr>
          <a:xfrm>
            <a:off x="6515944" y="1896211"/>
            <a:ext cx="5676056" cy="2541317"/>
          </a:xfrm>
        </p:spPr>
        <p:txBody>
          <a:bodyPr>
            <a:normAutofit fontScale="85000" lnSpcReduction="20000"/>
          </a:bodyPr>
          <a:lstStyle/>
          <a:p>
            <a:pPr>
              <a:buFont typeface="Courier New" panose="02070309020205020404" pitchFamily="49" charset="0"/>
              <a:buChar char="o"/>
            </a:pPr>
            <a:r>
              <a:rPr lang="en-US" dirty="0"/>
              <a:t>The effective goal percentage is the number of shots made divided by shots attempted</a:t>
            </a:r>
          </a:p>
          <a:p>
            <a:pPr lvl="1">
              <a:buFont typeface="Courier New" panose="02070309020205020404" pitchFamily="49" charset="0"/>
              <a:buChar char="o"/>
            </a:pPr>
            <a:r>
              <a:rPr lang="en-US" sz="1900" dirty="0"/>
              <a:t>3-point shots are given added value since they are more difficult</a:t>
            </a:r>
          </a:p>
          <a:p>
            <a:pPr>
              <a:buFont typeface="Courier New" panose="02070309020205020404" pitchFamily="49" charset="0"/>
              <a:buChar char="o"/>
            </a:pPr>
            <a:r>
              <a:rPr lang="en-US" dirty="0"/>
              <a:t>The average </a:t>
            </a:r>
            <a:r>
              <a:rPr lang="en-US" dirty="0" err="1"/>
              <a:t>eFG</a:t>
            </a:r>
            <a:r>
              <a:rPr lang="en-US" dirty="0"/>
              <a:t>% for all players is 40-50%. The taller players are considered average in their field goal percentage. </a:t>
            </a:r>
          </a:p>
          <a:p>
            <a:pPr>
              <a:buFont typeface="Courier New" panose="02070309020205020404" pitchFamily="49" charset="0"/>
              <a:buChar char="o"/>
            </a:pPr>
            <a:r>
              <a:rPr lang="en-US" dirty="0"/>
              <a:t>Outliers: Players who have only taken very few shots and made them or missed them. Usually, players who had short careers and no playing time. </a:t>
            </a:r>
          </a:p>
          <a:p>
            <a:pPr lvl="1"/>
            <a:endParaRPr lang="en-US" dirty="0"/>
          </a:p>
        </p:txBody>
      </p:sp>
      <p:pic>
        <p:nvPicPr>
          <p:cNvPr id="6" name="Picture 5">
            <a:extLst>
              <a:ext uri="{FF2B5EF4-FFF2-40B4-BE49-F238E27FC236}">
                <a16:creationId xmlns:a16="http://schemas.microsoft.com/office/drawing/2014/main" id="{FF22128E-75BC-22AB-659E-880343092C83}"/>
              </a:ext>
            </a:extLst>
          </p:cNvPr>
          <p:cNvPicPr>
            <a:picLocks noChangeAspect="1"/>
          </p:cNvPicPr>
          <p:nvPr/>
        </p:nvPicPr>
        <p:blipFill>
          <a:blip r:embed="rId2"/>
          <a:srcRect t="9491"/>
          <a:stretch/>
        </p:blipFill>
        <p:spPr>
          <a:xfrm>
            <a:off x="641592" y="2053664"/>
            <a:ext cx="5874352" cy="3536223"/>
          </a:xfrm>
          <a:prstGeom prst="rect">
            <a:avLst/>
          </a:prstGeom>
        </p:spPr>
      </p:pic>
      <p:pic>
        <p:nvPicPr>
          <p:cNvPr id="8" name="Picture 7">
            <a:extLst>
              <a:ext uri="{FF2B5EF4-FFF2-40B4-BE49-F238E27FC236}">
                <a16:creationId xmlns:a16="http://schemas.microsoft.com/office/drawing/2014/main" id="{3CB939D0-B79F-0F55-6E8F-94383DD46894}"/>
              </a:ext>
            </a:extLst>
          </p:cNvPr>
          <p:cNvPicPr>
            <a:picLocks noChangeAspect="1"/>
          </p:cNvPicPr>
          <p:nvPr/>
        </p:nvPicPr>
        <p:blipFill>
          <a:blip r:embed="rId3"/>
          <a:stretch>
            <a:fillRect/>
          </a:stretch>
        </p:blipFill>
        <p:spPr>
          <a:xfrm>
            <a:off x="7627007" y="4333862"/>
            <a:ext cx="2417610" cy="1982139"/>
          </a:xfrm>
          <a:prstGeom prst="rect">
            <a:avLst/>
          </a:prstGeom>
        </p:spPr>
      </p:pic>
    </p:spTree>
    <p:extLst>
      <p:ext uri="{BB962C8B-B14F-4D97-AF65-F5344CB8AC3E}">
        <p14:creationId xmlns:p14="http://schemas.microsoft.com/office/powerpoint/2010/main" val="1919962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1A7C6-E74E-D37F-54A8-3AD76EA2C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F9F099-396C-95F9-25A2-98F318FDD943}"/>
              </a:ext>
            </a:extLst>
          </p:cNvPr>
          <p:cNvSpPr>
            <a:spLocks noGrp="1"/>
          </p:cNvSpPr>
          <p:nvPr>
            <p:ph type="title"/>
          </p:nvPr>
        </p:nvSpPr>
        <p:spPr/>
        <p:txBody>
          <a:bodyPr/>
          <a:lstStyle/>
          <a:p>
            <a:r>
              <a:rPr lang="en-US" dirty="0"/>
              <a:t>Career Average Points Per Game</a:t>
            </a:r>
          </a:p>
        </p:txBody>
      </p:sp>
      <p:sp>
        <p:nvSpPr>
          <p:cNvPr id="4" name="Content Placeholder 3">
            <a:extLst>
              <a:ext uri="{FF2B5EF4-FFF2-40B4-BE49-F238E27FC236}">
                <a16:creationId xmlns:a16="http://schemas.microsoft.com/office/drawing/2014/main" id="{02E0AC48-9FED-5412-8F17-7569AA847D21}"/>
              </a:ext>
            </a:extLst>
          </p:cNvPr>
          <p:cNvSpPr>
            <a:spLocks noGrp="1"/>
          </p:cNvSpPr>
          <p:nvPr>
            <p:ph sz="half" idx="2"/>
          </p:nvPr>
        </p:nvSpPr>
        <p:spPr>
          <a:xfrm>
            <a:off x="6515944" y="1896211"/>
            <a:ext cx="4639736" cy="2541317"/>
          </a:xfrm>
        </p:spPr>
        <p:txBody>
          <a:bodyPr>
            <a:normAutofit/>
          </a:bodyPr>
          <a:lstStyle/>
          <a:p>
            <a:pPr lvl="1"/>
            <a:r>
              <a:rPr lang="en-US" sz="1600" dirty="0"/>
              <a:t>Measure the average number of points scored in a game over their career</a:t>
            </a:r>
          </a:p>
          <a:p>
            <a:pPr lvl="1"/>
            <a:r>
              <a:rPr lang="en-US" sz="1600" dirty="0"/>
              <a:t>Most NBA players score about 10 points per game on average. Here we see the taller players score less on than the NBA average.</a:t>
            </a:r>
          </a:p>
          <a:p>
            <a:pPr lvl="1"/>
            <a:r>
              <a:rPr lang="en-US" sz="1600" dirty="0"/>
              <a:t>Outliers: There are a lot of players who had short careers and no playing time. Thus, making their points per game average very low</a:t>
            </a:r>
          </a:p>
          <a:p>
            <a:pPr lvl="1"/>
            <a:endParaRPr lang="en-US" dirty="0"/>
          </a:p>
        </p:txBody>
      </p:sp>
      <p:pic>
        <p:nvPicPr>
          <p:cNvPr id="5" name="Picture 4">
            <a:extLst>
              <a:ext uri="{FF2B5EF4-FFF2-40B4-BE49-F238E27FC236}">
                <a16:creationId xmlns:a16="http://schemas.microsoft.com/office/drawing/2014/main" id="{C0C40D7D-0C18-E9EF-299D-8DFB8B0BE768}"/>
              </a:ext>
            </a:extLst>
          </p:cNvPr>
          <p:cNvPicPr>
            <a:picLocks noChangeAspect="1"/>
          </p:cNvPicPr>
          <p:nvPr/>
        </p:nvPicPr>
        <p:blipFill>
          <a:blip r:embed="rId2"/>
          <a:stretch>
            <a:fillRect/>
          </a:stretch>
        </p:blipFill>
        <p:spPr>
          <a:xfrm>
            <a:off x="748608" y="2220840"/>
            <a:ext cx="5767336" cy="3695865"/>
          </a:xfrm>
          <a:prstGeom prst="rect">
            <a:avLst/>
          </a:prstGeom>
        </p:spPr>
      </p:pic>
      <p:pic>
        <p:nvPicPr>
          <p:cNvPr id="9" name="Picture 8">
            <a:extLst>
              <a:ext uri="{FF2B5EF4-FFF2-40B4-BE49-F238E27FC236}">
                <a16:creationId xmlns:a16="http://schemas.microsoft.com/office/drawing/2014/main" id="{450D1593-66FE-007F-D5A0-C02B9CEAB085}"/>
              </a:ext>
            </a:extLst>
          </p:cNvPr>
          <p:cNvPicPr>
            <a:picLocks noChangeAspect="1"/>
          </p:cNvPicPr>
          <p:nvPr/>
        </p:nvPicPr>
        <p:blipFill>
          <a:blip r:embed="rId3"/>
          <a:stretch>
            <a:fillRect/>
          </a:stretch>
        </p:blipFill>
        <p:spPr>
          <a:xfrm>
            <a:off x="7616619" y="4326820"/>
            <a:ext cx="2438385" cy="1996427"/>
          </a:xfrm>
          <a:prstGeom prst="rect">
            <a:avLst/>
          </a:prstGeom>
        </p:spPr>
      </p:pic>
    </p:spTree>
    <p:extLst>
      <p:ext uri="{BB962C8B-B14F-4D97-AF65-F5344CB8AC3E}">
        <p14:creationId xmlns:p14="http://schemas.microsoft.com/office/powerpoint/2010/main" val="1633633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739E4-9C46-C332-7D2A-F47FED1479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757F9A-D604-5B1C-C32C-F6E513C600F8}"/>
              </a:ext>
            </a:extLst>
          </p:cNvPr>
          <p:cNvSpPr>
            <a:spLocks noGrp="1"/>
          </p:cNvSpPr>
          <p:nvPr>
            <p:ph type="title"/>
          </p:nvPr>
        </p:nvSpPr>
        <p:spPr/>
        <p:txBody>
          <a:bodyPr/>
          <a:lstStyle/>
          <a:p>
            <a:r>
              <a:rPr lang="en-US" dirty="0"/>
              <a:t>Career Average Rebounds Per Game</a:t>
            </a:r>
          </a:p>
        </p:txBody>
      </p:sp>
      <p:sp>
        <p:nvSpPr>
          <p:cNvPr id="4" name="Content Placeholder 3">
            <a:extLst>
              <a:ext uri="{FF2B5EF4-FFF2-40B4-BE49-F238E27FC236}">
                <a16:creationId xmlns:a16="http://schemas.microsoft.com/office/drawing/2014/main" id="{FF0FAB34-2ADA-B898-52D4-F6650908CAD3}"/>
              </a:ext>
            </a:extLst>
          </p:cNvPr>
          <p:cNvSpPr>
            <a:spLocks noGrp="1"/>
          </p:cNvSpPr>
          <p:nvPr>
            <p:ph sz="half" idx="2"/>
          </p:nvPr>
        </p:nvSpPr>
        <p:spPr>
          <a:xfrm>
            <a:off x="1239197" y="2003177"/>
            <a:ext cx="4639736" cy="2541317"/>
          </a:xfrm>
        </p:spPr>
        <p:txBody>
          <a:bodyPr>
            <a:normAutofit/>
          </a:bodyPr>
          <a:lstStyle/>
          <a:p>
            <a:pPr lvl="1"/>
            <a:r>
              <a:rPr lang="en-US" sz="1600" dirty="0"/>
              <a:t>Measure the average number of rebounds in a game over their career</a:t>
            </a:r>
          </a:p>
          <a:p>
            <a:pPr lvl="1"/>
            <a:r>
              <a:rPr lang="en-US" sz="1600" dirty="0"/>
              <a:t>The rebound average for the league is around 8 per game. In the histogram and summary statistics, taller NBA player are below the league average.</a:t>
            </a:r>
          </a:p>
          <a:p>
            <a:pPr lvl="1"/>
            <a:r>
              <a:rPr lang="en-US" sz="1600" dirty="0"/>
              <a:t>Outliers: There are not outliers here</a:t>
            </a:r>
          </a:p>
          <a:p>
            <a:pPr lvl="1"/>
            <a:endParaRPr lang="en-US" dirty="0"/>
          </a:p>
        </p:txBody>
      </p:sp>
      <p:pic>
        <p:nvPicPr>
          <p:cNvPr id="6" name="Picture 5">
            <a:extLst>
              <a:ext uri="{FF2B5EF4-FFF2-40B4-BE49-F238E27FC236}">
                <a16:creationId xmlns:a16="http://schemas.microsoft.com/office/drawing/2014/main" id="{1DABEE57-7728-261B-B13D-45914267F16E}"/>
              </a:ext>
            </a:extLst>
          </p:cNvPr>
          <p:cNvPicPr>
            <a:picLocks noChangeAspect="1"/>
          </p:cNvPicPr>
          <p:nvPr/>
        </p:nvPicPr>
        <p:blipFill>
          <a:blip r:embed="rId2"/>
          <a:srcRect t="1460"/>
          <a:stretch/>
        </p:blipFill>
        <p:spPr>
          <a:xfrm>
            <a:off x="5878933" y="2480466"/>
            <a:ext cx="5475406" cy="3370504"/>
          </a:xfrm>
          <a:prstGeom prst="rect">
            <a:avLst/>
          </a:prstGeom>
        </p:spPr>
      </p:pic>
      <p:pic>
        <p:nvPicPr>
          <p:cNvPr id="8" name="Picture 7">
            <a:extLst>
              <a:ext uri="{FF2B5EF4-FFF2-40B4-BE49-F238E27FC236}">
                <a16:creationId xmlns:a16="http://schemas.microsoft.com/office/drawing/2014/main" id="{27088566-D02D-833E-4CE8-EF0336873CBA}"/>
              </a:ext>
            </a:extLst>
          </p:cNvPr>
          <p:cNvPicPr>
            <a:picLocks noChangeAspect="1"/>
          </p:cNvPicPr>
          <p:nvPr/>
        </p:nvPicPr>
        <p:blipFill>
          <a:blip r:embed="rId3"/>
          <a:stretch>
            <a:fillRect/>
          </a:stretch>
        </p:blipFill>
        <p:spPr>
          <a:xfrm>
            <a:off x="2113868" y="3915083"/>
            <a:ext cx="2896670" cy="2444588"/>
          </a:xfrm>
          <a:prstGeom prst="rect">
            <a:avLst/>
          </a:prstGeom>
        </p:spPr>
      </p:pic>
    </p:spTree>
    <p:extLst>
      <p:ext uri="{BB962C8B-B14F-4D97-AF65-F5344CB8AC3E}">
        <p14:creationId xmlns:p14="http://schemas.microsoft.com/office/powerpoint/2010/main" val="3496294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A7D50-7055-CAC6-5D62-EA0EF0B019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0C0E2C-302C-DEA4-69D9-26076AE4A1D7}"/>
              </a:ext>
            </a:extLst>
          </p:cNvPr>
          <p:cNvSpPr>
            <a:spLocks noGrp="1"/>
          </p:cNvSpPr>
          <p:nvPr>
            <p:ph type="title"/>
          </p:nvPr>
        </p:nvSpPr>
        <p:spPr/>
        <p:txBody>
          <a:bodyPr/>
          <a:lstStyle/>
          <a:p>
            <a:r>
              <a:rPr lang="en-US" dirty="0"/>
              <a:t>All-Star Team Appearances</a:t>
            </a:r>
          </a:p>
        </p:txBody>
      </p:sp>
      <p:pic>
        <p:nvPicPr>
          <p:cNvPr id="5" name="Picture 4">
            <a:extLst>
              <a:ext uri="{FF2B5EF4-FFF2-40B4-BE49-F238E27FC236}">
                <a16:creationId xmlns:a16="http://schemas.microsoft.com/office/drawing/2014/main" id="{43F48AB8-5A66-B3E4-A8EF-D3F8F2C250E9}"/>
              </a:ext>
            </a:extLst>
          </p:cNvPr>
          <p:cNvPicPr>
            <a:picLocks noChangeAspect="1"/>
          </p:cNvPicPr>
          <p:nvPr/>
        </p:nvPicPr>
        <p:blipFill>
          <a:blip r:embed="rId2"/>
          <a:srcRect l="5749"/>
          <a:stretch/>
        </p:blipFill>
        <p:spPr>
          <a:xfrm>
            <a:off x="923277" y="1979184"/>
            <a:ext cx="5985313" cy="3795148"/>
          </a:xfrm>
          <a:prstGeom prst="rect">
            <a:avLst/>
          </a:prstGeom>
        </p:spPr>
      </p:pic>
      <p:sp>
        <p:nvSpPr>
          <p:cNvPr id="10" name="Content Placeholder 3">
            <a:extLst>
              <a:ext uri="{FF2B5EF4-FFF2-40B4-BE49-F238E27FC236}">
                <a16:creationId xmlns:a16="http://schemas.microsoft.com/office/drawing/2014/main" id="{CBD56BB3-0F3B-A420-A3B0-47F0F2D1B5A0}"/>
              </a:ext>
            </a:extLst>
          </p:cNvPr>
          <p:cNvSpPr txBox="1">
            <a:spLocks/>
          </p:cNvSpPr>
          <p:nvPr/>
        </p:nvSpPr>
        <p:spPr>
          <a:xfrm>
            <a:off x="6736109" y="1964375"/>
            <a:ext cx="4639736" cy="2541317"/>
          </a:xfrm>
          <a:prstGeom prst="rect">
            <a:avLst/>
          </a:prstGeom>
        </p:spPr>
        <p:txBody>
          <a:bodyPr vert="horz" lIns="0" tIns="45720" rIns="0" bIns="45720" rtlCol="0">
            <a:normAutofit fontScale="925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sz="1800" dirty="0">
                <a:latin typeface="Calibri" panose="020F0502020204030204" pitchFamily="34" charset="0"/>
                <a:ea typeface="Calibri" panose="020F0502020204030204" pitchFamily="34" charset="0"/>
                <a:cs typeface="Times New Roman" panose="02020603050405020304" pitchFamily="18" charset="0"/>
              </a:rPr>
              <a:t>Players are considered for the team when they have had an amazing season performance </a:t>
            </a:r>
          </a:p>
          <a:p>
            <a:pPr lvl="1"/>
            <a:r>
              <a:rPr lang="en-US" sz="1800" dirty="0">
                <a:latin typeface="Calibri" panose="020F0502020204030204" pitchFamily="34" charset="0"/>
                <a:ea typeface="Calibri" panose="020F0502020204030204" pitchFamily="34" charset="0"/>
                <a:cs typeface="Times New Roman" panose="02020603050405020304" pitchFamily="18" charset="0"/>
              </a:rPr>
              <a:t>Being chosen for an All-Start is a </a:t>
            </a:r>
            <a:r>
              <a:rPr lang="en-US" sz="1800" dirty="0" err="1">
                <a:latin typeface="Calibri" panose="020F0502020204030204" pitchFamily="34" charset="0"/>
                <a:ea typeface="Calibri" panose="020F0502020204030204" pitchFamily="34" charset="0"/>
                <a:cs typeface="Times New Roman" panose="02020603050405020304" pitchFamily="18" charset="0"/>
              </a:rPr>
              <a:t>priviage</a:t>
            </a:r>
            <a:r>
              <a:rPr lang="en-US" sz="1800" dirty="0">
                <a:latin typeface="Calibri" panose="020F0502020204030204" pitchFamily="34" charset="0"/>
                <a:ea typeface="Calibri" panose="020F0502020204030204" pitchFamily="34" charset="0"/>
                <a:cs typeface="Times New Roman" panose="02020603050405020304" pitchFamily="18" charset="0"/>
              </a:rPr>
              <a:t> based on the best performers of the year. Going more than one time is considered to be an honor.</a:t>
            </a:r>
          </a:p>
          <a:p>
            <a:pPr lvl="1"/>
            <a:r>
              <a:rPr lang="en-US" dirty="0"/>
              <a:t>Outliers: The outlier in this performance is Lebron James who has appeared in 18 all-start games since 2022. Usually, the very well-known player are chosen for this game</a:t>
            </a:r>
          </a:p>
        </p:txBody>
      </p:sp>
      <p:pic>
        <p:nvPicPr>
          <p:cNvPr id="11" name="Picture 10">
            <a:extLst>
              <a:ext uri="{FF2B5EF4-FFF2-40B4-BE49-F238E27FC236}">
                <a16:creationId xmlns:a16="http://schemas.microsoft.com/office/drawing/2014/main" id="{ACA4E231-BAE0-0D4E-8783-33EA43187BED}"/>
              </a:ext>
            </a:extLst>
          </p:cNvPr>
          <p:cNvPicPr>
            <a:picLocks noChangeAspect="1"/>
          </p:cNvPicPr>
          <p:nvPr/>
        </p:nvPicPr>
        <p:blipFill>
          <a:blip r:embed="rId3"/>
          <a:stretch>
            <a:fillRect/>
          </a:stretch>
        </p:blipFill>
        <p:spPr>
          <a:xfrm>
            <a:off x="9321784" y="4222376"/>
            <a:ext cx="2515199" cy="2045492"/>
          </a:xfrm>
          <a:prstGeom prst="rect">
            <a:avLst/>
          </a:prstGeom>
        </p:spPr>
      </p:pic>
    </p:spTree>
    <p:extLst>
      <p:ext uri="{BB962C8B-B14F-4D97-AF65-F5344CB8AC3E}">
        <p14:creationId xmlns:p14="http://schemas.microsoft.com/office/powerpoint/2010/main" val="3041260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81EE1-D7B2-782F-B90F-2F77FA31F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89A940-C111-ACA4-323A-8312E37AE1BB}"/>
              </a:ext>
            </a:extLst>
          </p:cNvPr>
          <p:cNvSpPr>
            <a:spLocks noGrp="1"/>
          </p:cNvSpPr>
          <p:nvPr>
            <p:ph type="title"/>
          </p:nvPr>
        </p:nvSpPr>
        <p:spPr/>
        <p:txBody>
          <a:bodyPr/>
          <a:lstStyle/>
          <a:p>
            <a:r>
              <a:rPr lang="en-US" dirty="0"/>
              <a:t>Player Efficiency Rating</a:t>
            </a:r>
          </a:p>
        </p:txBody>
      </p:sp>
      <p:sp>
        <p:nvSpPr>
          <p:cNvPr id="4" name="Content Placeholder 3">
            <a:extLst>
              <a:ext uri="{FF2B5EF4-FFF2-40B4-BE49-F238E27FC236}">
                <a16:creationId xmlns:a16="http://schemas.microsoft.com/office/drawing/2014/main" id="{4750B190-690E-188C-EADE-37A8CFCE8C36}"/>
              </a:ext>
            </a:extLst>
          </p:cNvPr>
          <p:cNvSpPr>
            <a:spLocks noGrp="1"/>
          </p:cNvSpPr>
          <p:nvPr>
            <p:ph sz="half" idx="2"/>
          </p:nvPr>
        </p:nvSpPr>
        <p:spPr>
          <a:xfrm>
            <a:off x="1242296" y="1949824"/>
            <a:ext cx="4639736" cy="2540882"/>
          </a:xfrm>
        </p:spPr>
        <p:txBody>
          <a:bodyPr>
            <a:normAutofit fontScale="92500" lnSpcReduction="20000"/>
          </a:bodyPr>
          <a:lstStyle/>
          <a:p>
            <a:pPr lvl="1"/>
            <a:r>
              <a:rPr lang="en-US" dirty="0"/>
              <a:t>Rating of a players per minute productivity in a game with their specific team; summarizes a player’s statistical accomplishments into a single number</a:t>
            </a:r>
          </a:p>
          <a:p>
            <a:pPr lvl="1"/>
            <a:r>
              <a:rPr lang="en-US" dirty="0"/>
              <a:t>The average PER for all players 15. The taller players do fall below the league average. Only the top 75% of these players are considered average</a:t>
            </a:r>
          </a:p>
          <a:p>
            <a:pPr lvl="1"/>
            <a:r>
              <a:rPr lang="en-US" dirty="0"/>
              <a:t>Outliers: The min and the max for this variable comes from two individuals that played for one year with very little playing time. It depends on how many minutes were played and points scored</a:t>
            </a:r>
          </a:p>
        </p:txBody>
      </p:sp>
      <p:pic>
        <p:nvPicPr>
          <p:cNvPr id="5" name="Picture 4">
            <a:extLst>
              <a:ext uri="{FF2B5EF4-FFF2-40B4-BE49-F238E27FC236}">
                <a16:creationId xmlns:a16="http://schemas.microsoft.com/office/drawing/2014/main" id="{8E11F08A-D953-95D4-E6A5-3BEEAFCD5309}"/>
              </a:ext>
            </a:extLst>
          </p:cNvPr>
          <p:cNvPicPr>
            <a:picLocks noChangeAspect="1"/>
          </p:cNvPicPr>
          <p:nvPr/>
        </p:nvPicPr>
        <p:blipFill>
          <a:blip r:embed="rId2"/>
          <a:srcRect l="4073" t="8552"/>
          <a:stretch/>
        </p:blipFill>
        <p:spPr>
          <a:xfrm>
            <a:off x="6126480" y="2457381"/>
            <a:ext cx="5113500" cy="3297960"/>
          </a:xfrm>
          <a:prstGeom prst="rect">
            <a:avLst/>
          </a:prstGeom>
        </p:spPr>
      </p:pic>
      <p:pic>
        <p:nvPicPr>
          <p:cNvPr id="9" name="Picture 8">
            <a:extLst>
              <a:ext uri="{FF2B5EF4-FFF2-40B4-BE49-F238E27FC236}">
                <a16:creationId xmlns:a16="http://schemas.microsoft.com/office/drawing/2014/main" id="{FA91F500-9DD2-C069-3862-6A39C7F08778}"/>
              </a:ext>
            </a:extLst>
          </p:cNvPr>
          <p:cNvPicPr>
            <a:picLocks noChangeAspect="1"/>
          </p:cNvPicPr>
          <p:nvPr/>
        </p:nvPicPr>
        <p:blipFill>
          <a:blip r:embed="rId3"/>
          <a:stretch>
            <a:fillRect/>
          </a:stretch>
        </p:blipFill>
        <p:spPr>
          <a:xfrm>
            <a:off x="2369895" y="4369682"/>
            <a:ext cx="2384538" cy="1882587"/>
          </a:xfrm>
          <a:prstGeom prst="rect">
            <a:avLst/>
          </a:prstGeom>
        </p:spPr>
      </p:pic>
    </p:spTree>
    <p:extLst>
      <p:ext uri="{BB962C8B-B14F-4D97-AF65-F5344CB8AC3E}">
        <p14:creationId xmlns:p14="http://schemas.microsoft.com/office/powerpoint/2010/main" val="3703761356"/>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{1E04240D-4A94-4E51-AD63-B57C92029C27}tf56160789_win32</Template>
  <TotalTime>475</TotalTime>
  <Words>1541</Words>
  <Application>Microsoft Office PowerPoint</Application>
  <PresentationFormat>Widescreen</PresentationFormat>
  <Paragraphs>134</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Courier New</vt:lpstr>
      <vt:lpstr>Franklin Gothic Book</vt:lpstr>
      <vt:lpstr>Inter</vt:lpstr>
      <vt:lpstr>Custom</vt:lpstr>
      <vt:lpstr>Are taller NBA players more successful?</vt:lpstr>
      <vt:lpstr>The Dataset</vt:lpstr>
      <vt:lpstr>Variable</vt:lpstr>
      <vt:lpstr>Variable cont.</vt:lpstr>
      <vt:lpstr>Histogram: eFG% Career Average Effective Goal Percentage</vt:lpstr>
      <vt:lpstr>Career Average Points Per Game</vt:lpstr>
      <vt:lpstr>Career Average Rebounds Per Game</vt:lpstr>
      <vt:lpstr>All-Star Team Appearances</vt:lpstr>
      <vt:lpstr>Player Efficiency Rating</vt:lpstr>
      <vt:lpstr>Average Points per Game with(out) a Championship</vt:lpstr>
      <vt:lpstr>CDF: Player per Minute Productivity </vt:lpstr>
      <vt:lpstr>Analytical Distribution on Total Career Rebounds</vt:lpstr>
      <vt:lpstr>Scatter Plots: Average Points per Game vs PER</vt:lpstr>
      <vt:lpstr>Scatter Plot: Height vs Career Length</vt:lpstr>
      <vt:lpstr>Hypothesis Test: Points by Position</vt:lpstr>
      <vt:lpstr>Regression Analysis</vt:lpstr>
      <vt:lpstr>Conclusion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Heather Moore</dc:creator>
  <cp:lastModifiedBy>Heather Moore</cp:lastModifiedBy>
  <cp:revision>27</cp:revision>
  <dcterms:created xsi:type="dcterms:W3CDTF">2025-02-24T19:28:47Z</dcterms:created>
  <dcterms:modified xsi:type="dcterms:W3CDTF">2025-02-27T01:47:39Z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