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23"/>
  </p:notesMasterIdLst>
  <p:sldIdLst>
    <p:sldId id="256" r:id="rId2"/>
    <p:sldId id="396" r:id="rId3"/>
    <p:sldId id="397" r:id="rId4"/>
    <p:sldId id="398" r:id="rId5"/>
    <p:sldId id="400" r:id="rId6"/>
    <p:sldId id="402" r:id="rId7"/>
    <p:sldId id="404" r:id="rId8"/>
    <p:sldId id="405" r:id="rId9"/>
    <p:sldId id="406" r:id="rId10"/>
    <p:sldId id="408" r:id="rId11"/>
    <p:sldId id="409" r:id="rId12"/>
    <p:sldId id="410" r:id="rId13"/>
    <p:sldId id="411" r:id="rId14"/>
    <p:sldId id="412" r:id="rId15"/>
    <p:sldId id="414" r:id="rId16"/>
    <p:sldId id="417" r:id="rId17"/>
    <p:sldId id="418" r:id="rId18"/>
    <p:sldId id="419" r:id="rId19"/>
    <p:sldId id="401" r:id="rId20"/>
    <p:sldId id="415" r:id="rId21"/>
    <p:sldId id="4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L" initials="LL" lastIdx="7" clrIdx="0">
    <p:extLst>
      <p:ext uri="{19B8F6BF-5375-455C-9EA6-DF929625EA0E}">
        <p15:presenceInfo xmlns:p15="http://schemas.microsoft.com/office/powerpoint/2012/main" userId="92a7caf4c2137e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 autoAdjust="0"/>
    <p:restoredTop sz="94353" autoAdjust="0"/>
  </p:normalViewPr>
  <p:slideViewPr>
    <p:cSldViewPr snapToGrid="0">
      <p:cViewPr varScale="1">
        <p:scale>
          <a:sx n="65" d="100"/>
          <a:sy n="65" d="100"/>
        </p:scale>
        <p:origin x="648" y="78"/>
      </p:cViewPr>
      <p:guideLst>
        <p:guide orient="horz" pos="686"/>
        <p:guide pos="3840"/>
        <p:guide pos="18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organ" userId="a1561e388ab695c9" providerId="LiveId" clId="{5CDB8A3D-E137-44F0-BA57-8F410ECD4523}"/>
    <pc:docChg chg="undo redo custSel addSld delSld modSld sldOrd">
      <pc:chgData name="Henry Morgan" userId="a1561e388ab695c9" providerId="LiveId" clId="{5CDB8A3D-E137-44F0-BA57-8F410ECD4523}" dt="2021-04-25T16:06:27.151" v="1356" actId="20577"/>
      <pc:docMkLst>
        <pc:docMk/>
      </pc:docMkLst>
      <pc:sldChg chg="modSp mod">
        <pc:chgData name="Henry Morgan" userId="a1561e388ab695c9" providerId="LiveId" clId="{5CDB8A3D-E137-44F0-BA57-8F410ECD4523}" dt="2021-04-25T15:26:21.838" v="1349" actId="20577"/>
        <pc:sldMkLst>
          <pc:docMk/>
          <pc:sldMk cId="33517210" sldId="402"/>
        </pc:sldMkLst>
        <pc:spChg chg="mod">
          <ac:chgData name="Henry Morgan" userId="a1561e388ab695c9" providerId="LiveId" clId="{5CDB8A3D-E137-44F0-BA57-8F410ECD4523}" dt="2021-04-25T15:26:21.838" v="1349" actId="20577"/>
          <ac:spMkLst>
            <pc:docMk/>
            <pc:sldMk cId="33517210" sldId="402"/>
            <ac:spMk id="11" creationId="{EA9E5223-D015-44DB-A637-1407C90B3A69}"/>
          </ac:spMkLst>
        </pc:spChg>
      </pc:sldChg>
      <pc:sldChg chg="modSp mod">
        <pc:chgData name="Henry Morgan" userId="a1561e388ab695c9" providerId="LiveId" clId="{5CDB8A3D-E137-44F0-BA57-8F410ECD4523}" dt="2021-04-25T16:06:27.151" v="1356" actId="20577"/>
        <pc:sldMkLst>
          <pc:docMk/>
          <pc:sldMk cId="4263310457" sldId="412"/>
        </pc:sldMkLst>
        <pc:spChg chg="mod">
          <ac:chgData name="Henry Morgan" userId="a1561e388ab695c9" providerId="LiveId" clId="{5CDB8A3D-E137-44F0-BA57-8F410ECD4523}" dt="2021-04-25T16:06:27.151" v="1356" actId="20577"/>
          <ac:spMkLst>
            <pc:docMk/>
            <pc:sldMk cId="4263310457" sldId="412"/>
            <ac:spMk id="10" creationId="{091AD506-98A7-4C62-BF9A-3F88F7574D50}"/>
          </ac:spMkLst>
        </pc:spChg>
      </pc:sldChg>
      <pc:sldChg chg="new del">
        <pc:chgData name="Henry Morgan" userId="a1561e388ab695c9" providerId="LiveId" clId="{5CDB8A3D-E137-44F0-BA57-8F410ECD4523}" dt="2021-04-24T16:28:45.218" v="1" actId="47"/>
        <pc:sldMkLst>
          <pc:docMk/>
          <pc:sldMk cId="2514404718" sldId="417"/>
        </pc:sldMkLst>
      </pc:sldChg>
      <pc:sldChg chg="modSp add mod ord">
        <pc:chgData name="Henry Morgan" userId="a1561e388ab695c9" providerId="LiveId" clId="{5CDB8A3D-E137-44F0-BA57-8F410ECD4523}" dt="2021-04-25T15:55:05.775" v="1351"/>
        <pc:sldMkLst>
          <pc:docMk/>
          <pc:sldMk cId="2929637704" sldId="417"/>
        </pc:sldMkLst>
        <pc:spChg chg="mod">
          <ac:chgData name="Henry Morgan" userId="a1561e388ab695c9" providerId="LiveId" clId="{5CDB8A3D-E137-44F0-BA57-8F410ECD4523}" dt="2021-04-24T16:59:08.560" v="530" actId="20577"/>
          <ac:spMkLst>
            <pc:docMk/>
            <pc:sldMk cId="2929637704" sldId="417"/>
            <ac:spMk id="10" creationId="{D04DD686-BC64-41F9-B1C7-2B062FF6E5D9}"/>
          </ac:spMkLst>
        </pc:spChg>
        <pc:spChg chg="mod">
          <ac:chgData name="Henry Morgan" userId="a1561e388ab695c9" providerId="LiveId" clId="{5CDB8A3D-E137-44F0-BA57-8F410ECD4523}" dt="2021-04-24T16:30:30.021" v="20" actId="20577"/>
          <ac:spMkLst>
            <pc:docMk/>
            <pc:sldMk cId="2929637704" sldId="417"/>
            <ac:spMk id="70" creationId="{00000000-0000-0000-0000-000000000000}"/>
          </ac:spMkLst>
        </pc:spChg>
      </pc:sldChg>
      <pc:sldChg chg="addSp modSp add mod ord">
        <pc:chgData name="Henry Morgan" userId="a1561e388ab695c9" providerId="LiveId" clId="{5CDB8A3D-E137-44F0-BA57-8F410ECD4523}" dt="2021-04-25T15:55:05.775" v="1351"/>
        <pc:sldMkLst>
          <pc:docMk/>
          <pc:sldMk cId="1147984415" sldId="418"/>
        </pc:sldMkLst>
        <pc:spChg chg="mod">
          <ac:chgData name="Henry Morgan" userId="a1561e388ab695c9" providerId="LiveId" clId="{5CDB8A3D-E137-44F0-BA57-8F410ECD4523}" dt="2021-04-25T09:55:35.093" v="765"/>
          <ac:spMkLst>
            <pc:docMk/>
            <pc:sldMk cId="1147984415" sldId="418"/>
            <ac:spMk id="9" creationId="{1E6BF898-EE5E-46F4-8081-7B07579C9684}"/>
          </ac:spMkLst>
        </pc:spChg>
        <pc:spChg chg="mod">
          <ac:chgData name="Henry Morgan" userId="a1561e388ab695c9" providerId="LiveId" clId="{5CDB8A3D-E137-44F0-BA57-8F410ECD4523}" dt="2021-04-25T09:58:47.304" v="1000" actId="12"/>
          <ac:spMkLst>
            <pc:docMk/>
            <pc:sldMk cId="1147984415" sldId="418"/>
            <ac:spMk id="10" creationId="{D04DD686-BC64-41F9-B1C7-2B062FF6E5D9}"/>
          </ac:spMkLst>
        </pc:spChg>
        <pc:picChg chg="add mod ord">
          <ac:chgData name="Henry Morgan" userId="a1561e388ab695c9" providerId="LiveId" clId="{5CDB8A3D-E137-44F0-BA57-8F410ECD4523}" dt="2021-04-25T09:56:25.970" v="802" actId="14100"/>
          <ac:picMkLst>
            <pc:docMk/>
            <pc:sldMk cId="1147984415" sldId="418"/>
            <ac:picMk id="4" creationId="{5BB87A19-CE09-4354-8776-7D3155FBD0DD}"/>
          </ac:picMkLst>
        </pc:picChg>
      </pc:sldChg>
      <pc:sldChg chg="addSp delSp modSp add mod ord">
        <pc:chgData name="Henry Morgan" userId="a1561e388ab695c9" providerId="LiveId" clId="{5CDB8A3D-E137-44F0-BA57-8F410ECD4523}" dt="2021-04-25T15:55:05.775" v="1351"/>
        <pc:sldMkLst>
          <pc:docMk/>
          <pc:sldMk cId="4027045928" sldId="419"/>
        </pc:sldMkLst>
        <pc:spChg chg="del mod">
          <ac:chgData name="Henry Morgan" userId="a1561e388ab695c9" providerId="LiveId" clId="{5CDB8A3D-E137-44F0-BA57-8F410ECD4523}" dt="2021-04-25T09:56:46.398" v="806" actId="478"/>
          <ac:spMkLst>
            <pc:docMk/>
            <pc:sldMk cId="4027045928" sldId="419"/>
            <ac:spMk id="10" creationId="{D04DD686-BC64-41F9-B1C7-2B062FF6E5D9}"/>
          </ac:spMkLst>
        </pc:spChg>
        <pc:spChg chg="add mod">
          <ac:chgData name="Henry Morgan" userId="a1561e388ab695c9" providerId="LiveId" clId="{5CDB8A3D-E137-44F0-BA57-8F410ECD4523}" dt="2021-04-25T10:17:46.725" v="1342" actId="13926"/>
          <ac:spMkLst>
            <pc:docMk/>
            <pc:sldMk cId="4027045928" sldId="419"/>
            <ac:spMk id="11" creationId="{93A5F137-E7A1-4D59-B53A-5B53E61C6206}"/>
          </ac:spMkLst>
        </pc:spChg>
        <pc:picChg chg="del">
          <ac:chgData name="Henry Morgan" userId="a1561e388ab695c9" providerId="LiveId" clId="{5CDB8A3D-E137-44F0-BA57-8F410ECD4523}" dt="2021-04-25T09:56:40.326" v="804" actId="478"/>
          <ac:picMkLst>
            <pc:docMk/>
            <pc:sldMk cId="4027045928" sldId="419"/>
            <ac:picMk id="4" creationId="{5BB87A19-CE09-4354-8776-7D3155FBD0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37A6B-0097-4FEA-A7B9-B5666827F680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34D0-5842-47BD-856C-9200EC384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3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bfd8c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8bfd8ca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a8bfd8ca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0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1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66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30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04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18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01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59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bfd8ca6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a8bfd8ca6f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6" name="Google Shape;66;ga8bfd8ca6f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574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90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68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bfd8ca6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a8bfd8ca6f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6" name="Google Shape;66;ga8bfd8ca6f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1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0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1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86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6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FB26-5CDB-4D6E-BA81-6D647105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BB8C1-FD7C-4288-B500-D03F337C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14C0-C061-4B00-81E3-A1A9537A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ACF9-B43B-4F1E-B309-F884B4F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C14A-DD7B-436B-A5DB-FE49727A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A2D3-64C8-47E6-917C-13BD97F7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DC73-4AC3-4673-B191-0739E913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F130-82D1-41C6-9322-144E1A31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F38C-1BEA-4794-B9F9-1956AD3E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A802-645B-4EE9-8E5A-B9D1CDE8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1297C-E1F7-4811-AC0B-E5DFCAD35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098A-1E24-4815-81EB-19C73978B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35A4-E1F3-41D1-B010-50E7034E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C136-6E54-4CA2-A9D1-B9006B3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D615-EB18-4C0D-B633-E835817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9C05-F40E-4C0B-9B02-7D73801F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EFC4-94A5-4159-8085-A64BD29A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D815-28F3-44FC-8B8A-1453A80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F3A-1AC1-4DD0-BCFA-7AD19F7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BF25-CEFD-4862-9617-12B1C91E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DDB6-885F-45BE-B40F-C63316E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9978-A7D4-459A-A31C-32146073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8107-DD35-46C9-A04A-5B2678AF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AAB3-A51A-48EA-9CDA-C02D6EF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DC2F-0291-4A84-909E-BF38741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D4D2-EF8F-446F-A526-86EBE93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75CE-E213-44D2-B001-1454EF5F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B976-3B53-4393-A88F-0041C3CF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C65A-4DFA-40B6-A4F1-49A80FB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6EE2-72F9-4620-910D-A2002F2D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99DA-8758-4D16-95ED-5C5EAB2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94C4-F015-4B37-A5D4-2828CC92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7E97-1D3B-45D1-843E-DFA3F963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B37A-B2E8-4F01-839C-86C8450F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72FBB-5751-4C33-8756-107348AC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CEEF9-8A90-4C6A-AAEB-BB197F9F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1E845-E36D-4C88-A1A5-846A017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E6CC7-32B6-418B-9336-D7A7095B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4EEAE-AF03-42E9-97E5-AB7B8585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F4D-1B39-42BD-8653-AEC9B1DA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127BC-8DE7-462E-8FEB-5DAEEB5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613F1-CC51-4915-B41A-904F00ED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5BCA-744F-4A26-B69E-58C1AEE4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24EEE-8801-4398-B393-65B06239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89FC0-A790-46F6-A569-ED57A8C8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2716-4F17-4A15-9A94-09FCA409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6A3-1834-4593-8909-C7767E1F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2A6-EE9B-4DF0-8102-7C77762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1B79-4171-4159-B576-78F4EDBB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DF9C-21AD-4727-92B9-A6EBEA3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40D4-F206-436D-B3ED-160019E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3316-E398-4ED0-BAF0-DAF531A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FCE-C0A7-495E-9BD9-4C91649F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72F35-7A8F-4134-AF41-FEDE5B1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B171-336A-45C3-AFE9-D671A908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1B53-6429-4ABB-A978-911D637C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393C-BCFC-4EB3-BBAA-470F91E1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E394-9B8A-4248-A0E9-575FC0BE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CD93D-2D7A-4607-A310-9DD152E2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12F3-B46C-4818-B19C-631AFEEF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89A8-5249-4EFB-A53A-4B4E64ED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7DA8-3EF2-4B8E-ADD7-7D16678D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68B9-63D0-4CB5-9937-A5E00DDD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7677435" y="38101"/>
            <a:ext cx="5727700" cy="57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705099" y="2102833"/>
            <a:ext cx="8782000" cy="20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GB" sz="4400" b="1" cap="small" dirty="0">
                <a:latin typeface="Calibri"/>
                <a:ea typeface="Calibri"/>
                <a:cs typeface="Calibri"/>
                <a:sym typeface="Calibri"/>
              </a:rPr>
              <a:t>I-K-MEANS -+ : an iterative clustering algorithm based on an enhanced version of the k-means</a:t>
            </a:r>
            <a:endParaRPr sz="3200"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255520" y="4572089"/>
            <a:ext cx="7672252" cy="94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Henry Morgan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76201" y="76200"/>
            <a:ext cx="800923" cy="80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2579BF-E7AB-4914-9571-FF06116711A3}"/>
              </a:ext>
            </a:extLst>
          </p:cNvPr>
          <p:cNvSpPr txBox="1"/>
          <p:nvPr/>
        </p:nvSpPr>
        <p:spPr>
          <a:xfrm>
            <a:off x="5289755" y="4118077"/>
            <a:ext cx="42344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i="1" dirty="0" err="1">
                <a:solidFill>
                  <a:srgbClr val="000000"/>
                </a:solidFill>
                <a:ea typeface="+mn-lt"/>
                <a:cs typeface="+mn-lt"/>
              </a:rPr>
              <a:t>Ismkahn</a:t>
            </a:r>
            <a:r>
              <a:rPr lang="fr-FR" sz="2000" i="1" dirty="0">
                <a:solidFill>
                  <a:srgbClr val="000000"/>
                </a:solidFill>
                <a:ea typeface="+mn-lt"/>
                <a:cs typeface="+mn-lt"/>
              </a:rPr>
              <a:t> (2018)</a:t>
            </a:r>
          </a:p>
          <a:p>
            <a:pPr algn="l"/>
            <a:endParaRPr lang="fr-FR" sz="2000" i="1" dirty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947738" cy="2961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Adjacency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 cluster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k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with center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k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adjacent to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with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iff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there is P in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s.t.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the second nearest center of P is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k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(note: not reciprocal)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Strong Adjacency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 cluster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k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strongly adjacent to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iff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k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adjacent to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and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adjacent to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k</a:t>
            </a: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512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 5">
            <a:extLst>
              <a:ext uri="{FF2B5EF4-FFF2-40B4-BE49-F238E27FC236}">
                <a16:creationId xmlns:a16="http://schemas.microsoft.com/office/drawing/2014/main" id="{FEE2F4FC-2E51-4A52-B2FF-9C6A177F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73" y="1572309"/>
            <a:ext cx="6922037" cy="40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4857308" cy="579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4572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Heuristic 1: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A pair of clusters,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can be considered for the minus-plus phase,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for dividing, and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for removing, if Gain(S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 &gt; Cost(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Heuristic 2: 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If a cluster is produced by dividing another cluster in the current minus-plus phase, it and its strong adjacent clusters cannot be removed in the next iterations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Heuristic 3: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If a cluster is removed in the current minus-plus phase, its strong adjacent clusters cannot be divided in the next iterations</a:t>
            </a: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617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re-clustering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0" name="ZoneTexte 26">
            <a:extLst>
              <a:ext uri="{FF2B5EF4-FFF2-40B4-BE49-F238E27FC236}">
                <a16:creationId xmlns:a16="http://schemas.microsoft.com/office/drawing/2014/main" id="{D04DD686-BC64-41F9-B1C7-2B062FF6E5D9}"/>
              </a:ext>
            </a:extLst>
          </p:cNvPr>
          <p:cNvSpPr txBox="1"/>
          <p:nvPr/>
        </p:nvSpPr>
        <p:spPr>
          <a:xfrm>
            <a:off x="348873" y="1106509"/>
            <a:ext cx="10947738" cy="2296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Necessary to re-apply K-Means following cluster removal and splitting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Significant cost in computation time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Is there a better algorithm?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140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re-clustering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0" name="ZoneTexte 26">
            <a:extLst>
              <a:ext uri="{FF2B5EF4-FFF2-40B4-BE49-F238E27FC236}">
                <a16:creationId xmlns:a16="http://schemas.microsoft.com/office/drawing/2014/main" id="{D04DD686-BC64-41F9-B1C7-2B062FF6E5D9}"/>
              </a:ext>
            </a:extLst>
          </p:cNvPr>
          <p:cNvSpPr txBox="1"/>
          <p:nvPr/>
        </p:nvSpPr>
        <p:spPr>
          <a:xfrm>
            <a:off x="348873" y="1106509"/>
            <a:ext cx="10947738" cy="4215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Necessary to re-apply K-Means following cluster removal and splitting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Significant cost in computation time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Is there a better algorithm?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Topical K-Means (T-K-means):</a:t>
            </a:r>
          </a:p>
          <a:p>
            <a:pPr marL="8001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After the -/+ phase, only a part of the initial solution has been changed</a:t>
            </a:r>
          </a:p>
          <a:p>
            <a:pPr marL="1257300" lvl="3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Global re-clustering is unnecessary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Algorithm could only consider points affected by the prior +/- changes</a:t>
            </a:r>
          </a:p>
          <a:p>
            <a:pPr marL="8001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Definition: in solution S, point P is an affected point of center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iff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the first or second nearest center of P is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900113" lvl="2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90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Means Simplified – Towards AI — The Best of Tech, Science, and Engineering">
            <a:extLst>
              <a:ext uri="{FF2B5EF4-FFF2-40B4-BE49-F238E27FC236}">
                <a16:creationId xmlns:a16="http://schemas.microsoft.com/office/drawing/2014/main" id="{7F2EB139-075B-4570-9B91-BDD864A6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T-K-means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Image: https://towardsai.net/p/machine-learning/k-means-simplified</a:t>
            </a:r>
          </a:p>
        </p:txBody>
      </p:sp>
      <p:sp>
        <p:nvSpPr>
          <p:cNvPr id="10" name="ZoneTexte 26">
            <a:extLst>
              <a:ext uri="{FF2B5EF4-FFF2-40B4-BE49-F238E27FC236}">
                <a16:creationId xmlns:a16="http://schemas.microsoft.com/office/drawing/2014/main" id="{091AD506-98A7-4C62-BF9A-3F88F7574D50}"/>
              </a:ext>
            </a:extLst>
          </p:cNvPr>
          <p:cNvSpPr txBox="1"/>
          <p:nvPr/>
        </p:nvSpPr>
        <p:spPr>
          <a:xfrm>
            <a:off x="348873" y="1106509"/>
            <a:ext cx="10858283" cy="5857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As applied to a set where the center C</a:t>
            </a:r>
            <a:r>
              <a:rPr lang="en-US" sz="2400" baseline="-25000" dirty="0">
                <a:cs typeface="Calibri"/>
              </a:rPr>
              <a:t>J</a:t>
            </a:r>
            <a:r>
              <a:rPr lang="en-US" sz="2400" dirty="0">
                <a:cs typeface="Calibri"/>
              </a:rPr>
              <a:t> of cluster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is changed to be a random point in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which has center C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(i.e.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has been deleted and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has been split)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Phase 1: initialization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AC (active centers) as a list of centers, holding only C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j</a:t>
            </a:r>
            <a:endParaRPr lang="en-US" sz="2400" baseline="-25000" dirty="0">
              <a:cs typeface="Calibri"/>
            </a:endParaRP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AC-Adjacent as the adjacent centers of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before removal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AP (affected points) as the affected points of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before removal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Phase 2: identification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AC is empty, go to end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Add all adjacent centers of centers held in AC to AC-Adjacent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Potential-AC as an empty list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Add all affected points of centers in AC to AP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331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Means Simplified – Towards AI — The Best of Tech, Science, and Engineering">
            <a:extLst>
              <a:ext uri="{FF2B5EF4-FFF2-40B4-BE49-F238E27FC236}">
                <a16:creationId xmlns:a16="http://schemas.microsoft.com/office/drawing/2014/main" id="{7F2EB139-075B-4570-9B91-BDD864A6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T-K-means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26">
            <a:extLst>
              <a:ext uri="{FF2B5EF4-FFF2-40B4-BE49-F238E27FC236}">
                <a16:creationId xmlns:a16="http://schemas.microsoft.com/office/drawing/2014/main" id="{091AD506-98A7-4C62-BF9A-3F88F7574D50}"/>
              </a:ext>
            </a:extLst>
          </p:cNvPr>
          <p:cNvSpPr txBox="1"/>
          <p:nvPr/>
        </p:nvSpPr>
        <p:spPr>
          <a:xfrm>
            <a:off x="348873" y="1106509"/>
            <a:ext cx="10858283" cy="4298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Phase 3: updating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For each point P in AP:</a:t>
            </a:r>
          </a:p>
          <a:p>
            <a:pPr lvl="3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Update the first and second closest centers of P, considering as candidates centers held in AC and AC-Adjacent</a:t>
            </a:r>
          </a:p>
          <a:p>
            <a:pPr lvl="3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P’s closest center changes from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x</a:t>
            </a:r>
            <a:r>
              <a:rPr lang="en-US" sz="2400" dirty="0">
                <a:cs typeface="Calibri"/>
              </a:rPr>
              <a:t> to C</a:t>
            </a:r>
            <a:r>
              <a:rPr lang="en-US" sz="2400" baseline="-25000" dirty="0">
                <a:cs typeface="Calibri"/>
              </a:rPr>
              <a:t>y</a:t>
            </a:r>
            <a:r>
              <a:rPr lang="en-US" sz="2400" dirty="0">
                <a:cs typeface="Calibri"/>
              </a:rPr>
              <a:t>, add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x</a:t>
            </a:r>
            <a:r>
              <a:rPr lang="en-US" sz="2400" dirty="0">
                <a:cs typeface="Calibri"/>
              </a:rPr>
              <a:t> and C</a:t>
            </a:r>
            <a:r>
              <a:rPr lang="en-US" sz="2400" baseline="-25000" dirty="0">
                <a:cs typeface="Calibri"/>
              </a:rPr>
              <a:t>y</a:t>
            </a:r>
            <a:r>
              <a:rPr lang="en-US" sz="2400" dirty="0">
                <a:cs typeface="Calibri"/>
              </a:rPr>
              <a:t> to Potential-AC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Update all centers (re-calculate centroid of clusters)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AC as Potential-AC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AC is not empty, return to Phase 2, else end</a:t>
            </a:r>
          </a:p>
          <a:p>
            <a:pPr marL="457200" lvl="2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</a:rPr>
              <a:t>The algorithm is run until no affected point changes its closest center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BA21E-ECB1-4910-AE53-465C44DFADE2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Image: https://towardsai.net/p/machine-learning/k-means-simplified</a:t>
            </a:r>
          </a:p>
        </p:txBody>
      </p:sp>
    </p:spTree>
    <p:extLst>
      <p:ext uri="{BB962C8B-B14F-4D97-AF65-F5344CB8AC3E}">
        <p14:creationId xmlns:p14="http://schemas.microsoft.com/office/powerpoint/2010/main" val="903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initialization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26">
                <a:extLst>
                  <a:ext uri="{FF2B5EF4-FFF2-40B4-BE49-F238E27FC236}">
                    <a16:creationId xmlns:a16="http://schemas.microsoft.com/office/drawing/2014/main" id="{D04DD686-BC64-41F9-B1C7-2B062FF6E5D9}"/>
                  </a:ext>
                </a:extLst>
              </p:cNvPr>
              <p:cNvSpPr txBox="1"/>
              <p:nvPr/>
            </p:nvSpPr>
            <p:spPr>
              <a:xfrm>
                <a:off x="348873" y="1106509"/>
                <a:ext cx="10947738" cy="367966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lvl="1">
                  <a:lnSpc>
                    <a:spcPct val="90000"/>
                  </a:lnSpc>
                  <a:spcBef>
                    <a:spcPts val="500"/>
                  </a:spcBef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Starting point needed for algorithm </a:t>
                </a:r>
              </a:p>
              <a:p>
                <a:pPr marL="800100" lvl="2" indent="-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Random initialization is suboptimal in SSEDM</a:t>
                </a:r>
              </a:p>
              <a:p>
                <a:pPr marL="800100" lvl="2" indent="-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K-Means++ initialization possible:</a:t>
                </a:r>
              </a:p>
              <a:p>
                <a:pPr marL="1257300" lvl="3" indent="-3429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Choose first center randomly</a:t>
                </a:r>
              </a:p>
              <a:p>
                <a:pPr marL="1257300" lvl="3" indent="-3429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Choose data point x </a:t>
                </a:r>
                <a14:m>
                  <m:oMath xmlns:m="http://schemas.openxmlformats.org/officeDocument/2006/math">
                    <m:r>
                      <a:rPr lang="en-US" sz="2400"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 X as the </a:t>
                </a:r>
                <a:r>
                  <a:rPr lang="en-US" sz="2400" dirty="0" err="1">
                    <a:cs typeface="Calibri"/>
                    <a:sym typeface="Wingdings" panose="05000000000000000000" pitchFamily="2" charset="2"/>
                  </a:rPr>
                  <a:t>i-th</a:t>
                </a: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 center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∈</m:t>
                            </m:r>
                            <m:r>
                              <a:rPr lang="en-US" sz="2400">
                                <a:sym typeface="Wingdings" panose="05000000000000000000" pitchFamily="2" charset="2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sym typeface="Wingdings" panose="05000000000000000000" pitchFamily="2" charset="2"/>
                                  </a:rPr>
                                  <m:t>𝐷</m:t>
                                </m:r>
                                <m:r>
                                  <a:rPr lang="en-US" sz="2400"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2400"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  <m:r>
                                  <a:rPr lang="en-US" sz="2400"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, where D(X) is the shortest distance from a data point to the closest existing center</a:t>
                </a:r>
              </a:p>
              <a:p>
                <a:pPr marL="800100" lvl="2" indent="-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182563" algn="l"/>
                  </a:tabLst>
                </a:pPr>
                <a:endParaRPr lang="en-US" sz="2400" dirty="0">
                  <a:cs typeface="Calibri"/>
                  <a:sym typeface="Wingdings" panose="05000000000000000000" pitchFamily="2" charset="2"/>
                </a:endParaRPr>
              </a:p>
              <a:p>
                <a:pPr marL="800100" lvl="2" indent="-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182563" algn="l"/>
                  </a:tabLst>
                </a:pPr>
                <a:r>
                  <a:rPr lang="en-US" sz="2400" dirty="0" err="1">
                    <a:cs typeface="Calibri"/>
                    <a:sym typeface="Wingdings" panose="05000000000000000000" pitchFamily="2" charset="2"/>
                  </a:rPr>
                  <a:t>Ismkahn</a:t>
                </a: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 (2017) useful nearest center K-means initialization improves this</a:t>
                </a:r>
              </a:p>
              <a:p>
                <a:pPr marL="0" lvl="1">
                  <a:lnSpc>
                    <a:spcPct val="90000"/>
                  </a:lnSpc>
                  <a:spcBef>
                    <a:spcPts val="500"/>
                  </a:spcBef>
                  <a:tabLst>
                    <a:tab pos="182563" algn="l"/>
                  </a:tabLst>
                </a:pPr>
                <a:endParaRPr lang="en-US" sz="2400" baseline="-25000" dirty="0">
                  <a:cs typeface="Calibri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ZoneTexte 26">
                <a:extLst>
                  <a:ext uri="{FF2B5EF4-FFF2-40B4-BE49-F238E27FC236}">
                    <a16:creationId xmlns:a16="http://schemas.microsoft.com/office/drawing/2014/main" id="{D04DD686-BC64-41F9-B1C7-2B062FF6E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3" y="1106509"/>
                <a:ext cx="10947738" cy="3679662"/>
              </a:xfrm>
              <a:prstGeom prst="rect">
                <a:avLst/>
              </a:prstGeom>
              <a:blipFill>
                <a:blip r:embed="rId5"/>
                <a:stretch>
                  <a:fillRect l="-835" t="-2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3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87A19-CE09-4354-8776-7D3155FB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57679"/>
            <a:ext cx="5932210" cy="3208370"/>
          </a:xfrm>
          <a:prstGeom prst="rect">
            <a:avLst/>
          </a:prstGeom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initialization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https://www.researchgate.net/publication/316859416_An_initialization_method_for_the_k-means_using_the_concept_of_useful_nearest_centers</a:t>
            </a:r>
          </a:p>
        </p:txBody>
      </p:sp>
      <p:sp>
        <p:nvSpPr>
          <p:cNvPr id="10" name="ZoneTexte 26">
            <a:extLst>
              <a:ext uri="{FF2B5EF4-FFF2-40B4-BE49-F238E27FC236}">
                <a16:creationId xmlns:a16="http://schemas.microsoft.com/office/drawing/2014/main" id="{D04DD686-BC64-41F9-B1C7-2B062FF6E5D9}"/>
              </a:ext>
            </a:extLst>
          </p:cNvPr>
          <p:cNvSpPr txBox="1"/>
          <p:nvPr/>
        </p:nvSpPr>
        <p:spPr>
          <a:xfrm>
            <a:off x="348873" y="1106509"/>
            <a:ext cx="5314508" cy="4150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UNC-KM initialization: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Definition 1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 a center C is useless for point P, if for a center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C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x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 </a:t>
            </a:r>
          </a:p>
          <a:p>
            <a:pPr marL="342900"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dis(P,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C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x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&lt; dis(P, C) </a:t>
            </a:r>
          </a:p>
          <a:p>
            <a:pPr marL="342900"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dis(C,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C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x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&lt; dis(P, C)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b="1" dirty="0">
                <a:cs typeface="Calibri"/>
                <a:sym typeface="Wingdings" panose="05000000000000000000" pitchFamily="2" charset="2"/>
              </a:rPr>
              <a:t>Definition 2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 a center C is useful for point P if it is not useless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baseline="-250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798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initialization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https://www.researchgate.net/publication/316859416_An_initialization_method_for_the_k-means_using_the_concept_of_useful_nearest_centers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26">
                <a:extLst>
                  <a:ext uri="{FF2B5EF4-FFF2-40B4-BE49-F238E27FC236}">
                    <a16:creationId xmlns:a16="http://schemas.microsoft.com/office/drawing/2014/main" id="{93A5F137-E7A1-4D59-B53A-5B53E61C6206}"/>
                  </a:ext>
                </a:extLst>
              </p:cNvPr>
              <p:cNvSpPr txBox="1"/>
              <p:nvPr/>
            </p:nvSpPr>
            <p:spPr>
              <a:xfrm>
                <a:off x="348873" y="1106509"/>
                <a:ext cx="10947738" cy="460337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lvl="1">
                  <a:lnSpc>
                    <a:spcPct val="90000"/>
                  </a:lnSpc>
                  <a:spcBef>
                    <a:spcPts val="500"/>
                  </a:spcBef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UNC-KM initialization:</a:t>
                </a:r>
              </a:p>
              <a:p>
                <a:pPr lvl="2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Select the first center as the point with the smallest value on the first axis</a:t>
                </a:r>
              </a:p>
              <a:p>
                <a:pPr lvl="2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endParaRPr lang="en-US" sz="2400" dirty="0">
                  <a:cs typeface="Calibri"/>
                  <a:sym typeface="Wingdings" panose="05000000000000000000" pitchFamily="2" charset="2"/>
                </a:endParaRPr>
              </a:p>
              <a:p>
                <a:pPr lvl="2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Choose as the next center point P with the largest value of:</a:t>
                </a:r>
              </a:p>
              <a:p>
                <a:pPr lvl="3" indent="-4572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tabLst>
                    <a:tab pos="182563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𝑎𝑣𝑔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  <m:t>𝑢𝑛𝑐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𝑑𝑖𝑠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  <m:t>𝑢𝑛𝑐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𝑑𝑖𝑠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∗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𝑢𝑛𝑐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𝑝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𝑑𝑖𝑠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 </a:t>
                </a:r>
              </a:p>
              <a:p>
                <a:pPr lvl="3" indent="-4572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With </a:t>
                </a:r>
                <a:r>
                  <a:rPr lang="en-US" sz="2400" dirty="0" err="1">
                    <a:cs typeface="Calibri"/>
                    <a:sym typeface="Wingdings" panose="05000000000000000000" pitchFamily="2" charset="2"/>
                  </a:rPr>
                  <a:t>unc</a:t>
                </a:r>
                <a:r>
                  <a:rPr lang="en-US" sz="2400" baseline="-25000" dirty="0" err="1">
                    <a:cs typeface="Calibri"/>
                    <a:sym typeface="Wingdings" panose="05000000000000000000" pitchFamily="2" charset="2"/>
                  </a:rPr>
                  <a:t>p</a:t>
                </a: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 as the set of useful nearest centers of P</a:t>
                </a:r>
              </a:p>
              <a:p>
                <a:pPr lvl="3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WHY LN???????????????????</a:t>
                </a:r>
              </a:p>
              <a:p>
                <a:pPr lvl="2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endParaRPr lang="en-US" sz="2400" dirty="0">
                  <a:cs typeface="Calibri"/>
                  <a:sym typeface="Wingdings" panose="05000000000000000000" pitchFamily="2" charset="2"/>
                </a:endParaRPr>
              </a:p>
              <a:p>
                <a:pPr lvl="2" indent="-457200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Continue until enough centers are chosen</a:t>
                </a:r>
              </a:p>
              <a:p>
                <a:pPr lvl="3" indent="-457200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tabLst>
                    <a:tab pos="182563" algn="l"/>
                  </a:tabLst>
                </a:pPr>
                <a:r>
                  <a:rPr lang="en-US" sz="2400" dirty="0">
                    <a:cs typeface="Calibri"/>
                    <a:sym typeface="Wingdings" panose="05000000000000000000" pitchFamily="2" charset="2"/>
                  </a:rPr>
                  <a:t>Note: </a:t>
                </a:r>
                <a:r>
                  <a:rPr lang="en-US" sz="2400" dirty="0">
                    <a:highlight>
                      <a:srgbClr val="FFFF00"/>
                    </a:highlight>
                    <a:cs typeface="Calibri"/>
                    <a:sym typeface="Wingdings" panose="05000000000000000000" pitchFamily="2" charset="2"/>
                  </a:rPr>
                  <a:t>if a new center C</a:t>
                </a:r>
                <a:r>
                  <a:rPr lang="en-US" sz="2400" baseline="-25000" dirty="0">
                    <a:highlight>
                      <a:srgbClr val="FFFF00"/>
                    </a:highlight>
                    <a:cs typeface="Calibri"/>
                    <a:sym typeface="Wingdings" panose="05000000000000000000" pitchFamily="2" charset="2"/>
                  </a:rPr>
                  <a:t>i-1</a:t>
                </a:r>
                <a:r>
                  <a:rPr lang="en-US" sz="2400" dirty="0">
                    <a:highlight>
                      <a:srgbClr val="FFFF00"/>
                    </a:highlight>
                    <a:cs typeface="Calibri"/>
                    <a:sym typeface="Wingdings" panose="05000000000000000000" pitchFamily="2" charset="2"/>
                  </a:rPr>
                  <a:t> is useless for P, do not include it in </a:t>
                </a:r>
                <a:r>
                  <a:rPr lang="en-US" sz="2400" dirty="0" err="1">
                    <a:highlight>
                      <a:srgbClr val="FFFF00"/>
                    </a:highlight>
                    <a:cs typeface="Calibri"/>
                    <a:sym typeface="Wingdings" panose="05000000000000000000" pitchFamily="2" charset="2"/>
                  </a:rPr>
                  <a:t>unc</a:t>
                </a:r>
                <a:r>
                  <a:rPr lang="en-US" sz="2400" baseline="-25000" dirty="0" err="1">
                    <a:highlight>
                      <a:srgbClr val="FFFF00"/>
                    </a:highlight>
                    <a:cs typeface="Calibri"/>
                    <a:sym typeface="Wingdings" panose="05000000000000000000" pitchFamily="2" charset="2"/>
                  </a:rPr>
                  <a:t>p</a:t>
                </a:r>
                <a:endParaRPr lang="en-US" sz="2400" dirty="0">
                  <a:highlight>
                    <a:srgbClr val="FFFF00"/>
                  </a:highlight>
                  <a:cs typeface="Calibri"/>
                  <a:sym typeface="Wingdings" panose="05000000000000000000" pitchFamily="2" charset="2"/>
                </a:endParaRPr>
              </a:p>
              <a:p>
                <a:pPr marL="0" lvl="1">
                  <a:lnSpc>
                    <a:spcPct val="90000"/>
                  </a:lnSpc>
                  <a:spcBef>
                    <a:spcPts val="500"/>
                  </a:spcBef>
                  <a:tabLst>
                    <a:tab pos="182563" algn="l"/>
                  </a:tabLst>
                </a:pPr>
                <a:endParaRPr lang="en-US" sz="2400" baseline="-25000" dirty="0">
                  <a:cs typeface="Calibri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1" name="ZoneTexte 26">
                <a:extLst>
                  <a:ext uri="{FF2B5EF4-FFF2-40B4-BE49-F238E27FC236}">
                    <a16:creationId xmlns:a16="http://schemas.microsoft.com/office/drawing/2014/main" id="{93A5F137-E7A1-4D59-B53A-5B53E61C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3" y="1106509"/>
                <a:ext cx="10947738" cy="4603376"/>
              </a:xfrm>
              <a:prstGeom prst="rect">
                <a:avLst/>
              </a:prstGeom>
              <a:blipFill>
                <a:blip r:embed="rId5"/>
                <a:stretch>
                  <a:fillRect l="-835" t="-18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4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K-Means Simplified – Towards AI — The Best of Tech, Science, and Engineering">
            <a:extLst>
              <a:ext uri="{FF2B5EF4-FFF2-40B4-BE49-F238E27FC236}">
                <a16:creationId xmlns:a16="http://schemas.microsoft.com/office/drawing/2014/main" id="{314C17F3-12A4-4E33-94A7-74C89328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858283" cy="4899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All concepts and the T-K-means are then tied together to give us the I-K-means -/+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Apply the K-means (</a:t>
            </a:r>
            <a:r>
              <a:rPr lang="en-US" sz="2400" dirty="0">
                <a:highlight>
                  <a:srgbClr val="FF0000"/>
                </a:highlight>
                <a:cs typeface="Calibri"/>
              </a:rPr>
              <a:t>with initialization method XXXXX</a:t>
            </a:r>
            <a:r>
              <a:rPr lang="en-US" sz="2400" dirty="0">
                <a:cs typeface="Calibri"/>
              </a:rPr>
              <a:t>) to produce solution S with clusters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(1 &lt;= </a:t>
            </a:r>
            <a:r>
              <a:rPr lang="en-US" sz="2400" dirty="0" err="1">
                <a:cs typeface="Calibri"/>
              </a:rPr>
              <a:t>i</a:t>
            </a:r>
            <a:r>
              <a:rPr lang="en-US" sz="2400" dirty="0">
                <a:cs typeface="Calibri"/>
              </a:rPr>
              <a:t> &lt;= k)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Define the variable success as 0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Choose the cluster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with the largest estimated gain among clusters not marked as indivisible (if there is no such cluster, go to the end)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Check all clusters - if k/2 clusters have a gain larger than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, go to the end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This implies there are k/2 indivisible clusters with a larger SSEDM, meaning that dividing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cannot be reasonable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Choose a cluster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with the smallest estimated cost among clusters satisfying the following conditions (if none, go to the end)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0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K-means clustering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7381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Image: https://www.kaggle.com/heeraldedhia/kmeans-clustering-for-customer-data</a:t>
            </a:r>
          </a:p>
        </p:txBody>
      </p:sp>
      <p:pic>
        <p:nvPicPr>
          <p:cNvPr id="1026" name="Picture 2" descr="KMeans Clustering for Customer Data | Kaggle">
            <a:extLst>
              <a:ext uri="{FF2B5EF4-FFF2-40B4-BE49-F238E27FC236}">
                <a16:creationId xmlns:a16="http://schemas.microsoft.com/office/drawing/2014/main" id="{54013F56-1CE1-4811-A0BD-B3B97AA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47" y="2663831"/>
            <a:ext cx="5367817" cy="27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4" y="1106509"/>
            <a:ext cx="10825094" cy="4704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Create K clusters where each observation is in the cluster with the nearest centroid/mean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/>
              <a:t>Take an initial set of K centroids/means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/>
              <a:t>Assign each observation to the closest centroid/mean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/>
              <a:t>Re-compute centroid/mean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/>
              <a:t>Repeat until convergence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/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Objective: minimize SSEDM over all clusters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(</a:t>
            </a:r>
            <a:r>
              <a:rPr lang="en-US" sz="2400" i="1" dirty="0"/>
              <a:t>sum of squared Euclidean distances to the mean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5E05-FAA0-41A7-818D-2A522792D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165" y="4928933"/>
            <a:ext cx="348663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K-Means Simplified – Towards AI — The Best of Tech, Science, and Engineering">
            <a:extLst>
              <a:ext uri="{FF2B5EF4-FFF2-40B4-BE49-F238E27FC236}">
                <a16:creationId xmlns:a16="http://schemas.microsoft.com/office/drawing/2014/main" id="{314C17F3-12A4-4E33-94A7-74C89328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858283" cy="4594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5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Choose a cluster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with the smallest estimated cost among clusters satisfying the following conditions (if none, go to the end)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is not S</a:t>
            </a:r>
            <a:r>
              <a:rPr lang="en-US" sz="2400" baseline="-25000" dirty="0">
                <a:cs typeface="Calibri"/>
              </a:rPr>
              <a:t>i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is not marked as irremovable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and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should not be marked as an unmatchable pair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Cost(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) &lt; Gain(S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)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is not an adjacent of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and vice versa (they are not strongly adjacent)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5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Either: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there are k/2 </a:t>
            </a:r>
            <a:r>
              <a:rPr lang="en-US" sz="2400" dirty="0">
                <a:highlight>
                  <a:srgbClr val="FF0000"/>
                </a:highlight>
                <a:cs typeface="Calibri"/>
              </a:rPr>
              <a:t>irremovable</a:t>
            </a:r>
            <a:r>
              <a:rPr lang="en-US" sz="2400" dirty="0">
                <a:cs typeface="Calibri"/>
              </a:rPr>
              <a:t> clusters with cost smaller than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and which otherwise satisfy the above conditions, go to the end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there are k/2 clusters that have cost smaller than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, then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cannot be paired with any other cluster so mark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as indivisible and return to step 3</a:t>
            </a:r>
          </a:p>
        </p:txBody>
      </p:sp>
    </p:spTree>
    <p:extLst>
      <p:ext uri="{BB962C8B-B14F-4D97-AF65-F5344CB8AC3E}">
        <p14:creationId xmlns:p14="http://schemas.microsoft.com/office/powerpoint/2010/main" val="36322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K-Means Simplified – Towards AI — The Best of Tech, Science, and Engineering">
            <a:extLst>
              <a:ext uri="{FF2B5EF4-FFF2-40B4-BE49-F238E27FC236}">
                <a16:creationId xmlns:a16="http://schemas.microsoft.com/office/drawing/2014/main" id="{314C17F3-12A4-4E33-94A7-74C89328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858283" cy="5118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7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T-K-means: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Create a new solution variable S’ = S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In S’, set the coordinates of cluster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 err="1">
                <a:cs typeface="Calibri"/>
              </a:rPr>
              <a:t>’s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to a random data point from S</a:t>
            </a:r>
            <a:r>
              <a:rPr lang="en-US" sz="2400" baseline="-25000" dirty="0">
                <a:cs typeface="Calibri"/>
              </a:rPr>
              <a:t>i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Update S’ with the T-K-Means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7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SSEDM(S’) &gt; SSEDM(S), solution not improved -&gt; mark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as unmatchable Else: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Mark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as irremovable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Mark previous strong adjacent clusters of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as indivisible</a:t>
            </a:r>
            <a:endParaRPr lang="en-US" sz="2400" baseline="-25000" dirty="0">
              <a:cs typeface="Calibri"/>
            </a:endParaRP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Set S to S’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Mark the new strong adjacent clusters of S</a:t>
            </a:r>
            <a:r>
              <a:rPr lang="en-US" sz="2400" baseline="-2500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S</a:t>
            </a:r>
            <a:r>
              <a:rPr lang="en-US" sz="2400" baseline="-25000" dirty="0" err="1">
                <a:cs typeface="Calibri"/>
              </a:rPr>
              <a:t>j</a:t>
            </a:r>
            <a:r>
              <a:rPr lang="en-US" sz="2400" dirty="0">
                <a:cs typeface="Calibri"/>
              </a:rPr>
              <a:t> as irremovable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Add 1 to the success variable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7"/>
              <a:tabLst>
                <a:tab pos="182563" algn="l"/>
              </a:tabLst>
            </a:pPr>
            <a:r>
              <a:rPr lang="en-US" sz="2400" dirty="0">
                <a:cs typeface="Calibri"/>
              </a:rPr>
              <a:t>If success &gt; k/2, finish the algorithm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15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K-means clustering: the issue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https://www.researchgate.net/publication/256090350_DIMK-means_Distance-based_Initialization_Method_for_K-means_Clustering_Algorithm#pf4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13F56-1CE1-4811-A0BD-B3B97AA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8714" y="1936866"/>
            <a:ext cx="5498901" cy="33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4" y="1106509"/>
            <a:ext cx="5747126" cy="5830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The discovered clusters are </a:t>
            </a:r>
            <a:r>
              <a:rPr lang="en-US" sz="2400" b="1" dirty="0"/>
              <a:t>highly dependent on the initially selected centroids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/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Solution: cluster initialization methods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/>
              <a:t>Select optimal K initial points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tabLst>
                <a:tab pos="182563" algn="l"/>
              </a:tabLst>
            </a:pPr>
            <a:r>
              <a:rPr lang="en-US" sz="2400" dirty="0" err="1"/>
              <a:t>Maxmin</a:t>
            </a:r>
            <a:endParaRPr lang="en-US" sz="2400" dirty="0"/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tabLst>
                <a:tab pos="182563" algn="l"/>
              </a:tabLst>
            </a:pPr>
            <a:r>
              <a:rPr lang="en-US" sz="2400" dirty="0"/>
              <a:t>Minmax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tabLst>
                <a:tab pos="182563" algn="l"/>
              </a:tabLst>
            </a:pPr>
            <a:r>
              <a:rPr lang="en-US" sz="2400" dirty="0"/>
              <a:t>K-means ++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tabLst>
                <a:tab pos="182563" algn="l"/>
              </a:tabLst>
            </a:pPr>
            <a:r>
              <a:rPr lang="en-US" sz="2400" dirty="0"/>
              <a:t>Global K-means</a:t>
            </a:r>
          </a:p>
          <a:p>
            <a:pPr lvl="2" indent="-457200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tabLst>
                <a:tab pos="182563" algn="l"/>
              </a:tabLst>
            </a:pPr>
            <a:endParaRPr lang="en-US" sz="2400" dirty="0"/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/>
              <a:t>As K increases, accuracy </a:t>
            </a:r>
            <a:r>
              <a:rPr lang="en-US" sz="2400" b="1" dirty="0"/>
              <a:t>still decreases</a:t>
            </a:r>
          </a:p>
          <a:p>
            <a:pPr marL="800100" lvl="1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0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 clustering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858283" cy="4059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Algorithm developed by Hassan </a:t>
            </a:r>
            <a:r>
              <a:rPr lang="en-US" sz="2400" dirty="0" err="1"/>
              <a:t>Ismkahn</a:t>
            </a:r>
            <a:r>
              <a:rPr lang="en-US" sz="2400" dirty="0"/>
              <a:t> of the University of </a:t>
            </a:r>
            <a:r>
              <a:rPr lang="en-US" sz="2400" dirty="0" err="1"/>
              <a:t>Bonab</a:t>
            </a:r>
            <a:r>
              <a:rPr lang="en-US" sz="2400" dirty="0"/>
              <a:t> which t</a:t>
            </a:r>
            <a:r>
              <a:rPr lang="en-US" sz="2400" dirty="0">
                <a:cs typeface="Calibri"/>
              </a:rPr>
              <a:t>argets the K-means initialization issue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sz="2400" dirty="0">
                <a:sym typeface="Wingdings" panose="05000000000000000000" pitchFamily="2" charset="2"/>
              </a:rPr>
              <a:t>Paper targets iteration; algorithm at its simplest: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Removes one cluster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Splits another cluster into two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Re-clusters</a:t>
            </a:r>
          </a:p>
          <a:p>
            <a:pPr marL="900113" lvl="1" indent="-449263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Iterative K-Means - +</a:t>
            </a:r>
          </a:p>
          <a:p>
            <a:pPr marL="450850" lvl="1">
              <a:spcBef>
                <a:spcPts val="500"/>
              </a:spcBef>
            </a:pP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18B487-D60B-4CB8-9EB8-6477844469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9379" y="3465513"/>
            <a:ext cx="10531044" cy="30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the trick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858283" cy="3690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/>
              <a:t>The issue with I K means - +: computational time required for iterations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/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sym typeface="Wingdings" panose="05000000000000000000" pitchFamily="2" charset="2"/>
              </a:rPr>
              <a:t>Methods added to:</a:t>
            </a:r>
          </a:p>
          <a:p>
            <a:pPr marL="900113" lvl="1" indent="-449263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Identify best cluster for removal</a:t>
            </a:r>
          </a:p>
          <a:p>
            <a:pPr marL="900113" lvl="1" indent="-449263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Identify best cluster for splitting</a:t>
            </a:r>
          </a:p>
          <a:p>
            <a:pPr marL="900113" lvl="1" indent="-449263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Accelerate re-clustering</a:t>
            </a:r>
          </a:p>
          <a:p>
            <a:pPr marL="450850" lvl="1">
              <a:spcBef>
                <a:spcPts val="500"/>
              </a:spcBef>
            </a:pP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36057-2B17-443A-95DA-0D6EEBF1C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50" y="1866887"/>
            <a:ext cx="5084317" cy="41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947738" cy="3929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Before division, estimation of the best cluster to remove and to split allows avoidance of trial-and-error procedures</a:t>
            </a: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Metric: sum of squared Euclidean distances to the mean/center (per group), SSEDM</a:t>
            </a: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For a cluster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:</a:t>
            </a: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3275-1901-445F-BF2D-F96FA7751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462" y="3279983"/>
            <a:ext cx="61063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947738" cy="30080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Approximate Cost(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), the cost of removing the cluster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, as the increase in the total SSEDM over all clusters, SSEDM(S), after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removed:</a:t>
            </a: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Value removed from SSEDM(S) is simply SSEDM(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before removal of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endParaRPr lang="en-US" sz="2400" baseline="-250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Value added to SSEDM(S) can be approximated with the sum of the squared distance of each point in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from the second nearest center 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CC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p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below), which can be found at the same time as initial K-Means center assignment</a:t>
            </a: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2C77-3E79-4E9D-9C3B-BBAB16BFF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054" y="4069507"/>
            <a:ext cx="7750356" cy="6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6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947738" cy="380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Approximate Gain(S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), the gain from splitting the cluster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, as the decrease in the total SSEDM(S’) over all clusters, after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split in two:</a:t>
            </a: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Value removed from SSEDM(S’) is simply SSEDM(S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before removal of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</a:p>
          <a:p>
            <a:pPr marL="811213" lvl="1" indent="-3683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Value added to SSEDM(S’) is SSEDM(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S’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+ SSEDM(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S’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), the SSEDM of the two new clusters 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We do not know this before splitting and re-clustering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Distance approximation with ½ the current average distance of data in 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from C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under the assumption that the amount of data in S’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&amp; 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S’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 is |S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|/2</a:t>
            </a:r>
          </a:p>
          <a:p>
            <a:pPr marL="900113" lvl="2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50CE4-2F23-4037-9331-02872FA70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32" y="4638279"/>
            <a:ext cx="3604987" cy="47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853AA-B101-4E2A-A7E1-372A042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674" y="5181533"/>
            <a:ext cx="6155549" cy="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0" name="Google Shape;70;p14"/>
          <p:cNvSpPr txBox="1"/>
          <p:nvPr/>
        </p:nvSpPr>
        <p:spPr>
          <a:xfrm>
            <a:off x="217096" y="43907"/>
            <a:ext cx="108582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733" b="1" cap="smal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K-means -/+: cluster identification</a:t>
            </a:r>
            <a:endParaRPr lang="en-US" sz="3733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15685" y="668725"/>
            <a:ext cx="108582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59;p13">
            <a:extLst>
              <a:ext uri="{FF2B5EF4-FFF2-40B4-BE49-F238E27FC236}">
                <a16:creationId xmlns:a16="http://schemas.microsoft.com/office/drawing/2014/main" id="{5B96BB93-2F3A-49C7-A584-05C2EEE76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499" y="6752453"/>
            <a:ext cx="12306300" cy="16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8;p13">
            <a:extLst>
              <a:ext uri="{FF2B5EF4-FFF2-40B4-BE49-F238E27FC236}">
                <a16:creationId xmlns:a16="http://schemas.microsoft.com/office/drawing/2014/main" id="{90160E7C-42EC-452A-A29E-6D8BFDC789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9270"/>
          <a:stretch/>
        </p:blipFill>
        <p:spPr>
          <a:xfrm>
            <a:off x="11296611" y="88145"/>
            <a:ext cx="800923" cy="8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BF898-EE5E-46F4-8081-7B07579C9684}"/>
              </a:ext>
            </a:extLst>
          </p:cNvPr>
          <p:cNvSpPr txBox="1"/>
          <p:nvPr/>
        </p:nvSpPr>
        <p:spPr>
          <a:xfrm>
            <a:off x="348874" y="6430356"/>
            <a:ext cx="1072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&lt;figure&gt;</a:t>
            </a:r>
          </a:p>
        </p:txBody>
      </p:sp>
      <p:sp>
        <p:nvSpPr>
          <p:cNvPr id="11" name="ZoneTexte 26">
            <a:extLst>
              <a:ext uri="{FF2B5EF4-FFF2-40B4-BE49-F238E27FC236}">
                <a16:creationId xmlns:a16="http://schemas.microsoft.com/office/drawing/2014/main" id="{EA9E5223-D015-44DB-A637-1407C90B3A69}"/>
              </a:ext>
            </a:extLst>
          </p:cNvPr>
          <p:cNvSpPr txBox="1"/>
          <p:nvPr/>
        </p:nvSpPr>
        <p:spPr>
          <a:xfrm>
            <a:off x="348873" y="1106509"/>
            <a:ext cx="10947738" cy="545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001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 startAt="2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Value added to SSEDM(S’) is SSEDM(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S’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+ SSEDM(</a:t>
            </a:r>
            <a:r>
              <a:rPr lang="en-US" sz="2400" dirty="0" err="1">
                <a:cs typeface="Calibri"/>
                <a:sym typeface="Wingdings" panose="05000000000000000000" pitchFamily="2" charset="2"/>
              </a:rPr>
              <a:t>S’</a:t>
            </a:r>
            <a:r>
              <a:rPr lang="en-US" sz="2400" baseline="-25000" dirty="0" err="1">
                <a:cs typeface="Calibri"/>
                <a:sym typeface="Wingdings" panose="05000000000000000000" pitchFamily="2" charset="2"/>
              </a:rPr>
              <a:t>j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), the SSEDM of the two new clusters 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Further approximating SSEDM(S</a:t>
            </a:r>
            <a:r>
              <a:rPr lang="en-US" sz="2400" baseline="-25000" dirty="0">
                <a:cs typeface="Calibri"/>
                <a:sym typeface="Wingdings" panose="05000000000000000000" pitchFamily="2" charset="2"/>
              </a:rPr>
              <a:t>i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) with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We can reach:</a:t>
            </a: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  <a:p>
            <a:pPr marL="1268413" lvl="2" indent="-3683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en-US" sz="2400" dirty="0">
                <a:cs typeface="Calibri"/>
                <a:sym typeface="Wingdings" panose="05000000000000000000" pitchFamily="2" charset="2"/>
              </a:rPr>
              <a:t>i.e. the gain from splitting a cluster can be approximated with ¾ of the SSEDM of that cluster pre-split</a:t>
            </a:r>
          </a:p>
          <a:p>
            <a:pPr marL="900113" lvl="2">
              <a:lnSpc>
                <a:spcPct val="90000"/>
              </a:lnSpc>
              <a:spcBef>
                <a:spcPts val="500"/>
              </a:spcBef>
              <a:tabLst>
                <a:tab pos="182563" algn="l"/>
              </a:tabLst>
            </a:pPr>
            <a:endParaRPr lang="en-US" sz="2400" dirty="0"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41846-BC94-4497-9FDF-FD3A78298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35" y="2478555"/>
            <a:ext cx="3129732" cy="31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6ECA5-5FCB-4D8E-8A64-D830ADF91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478" y="3609766"/>
            <a:ext cx="5269043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23743</TotalTime>
  <Words>1808</Words>
  <Application>Microsoft Office PowerPoint</Application>
  <PresentationFormat>Widescreen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I-K-MEANS -+ : an iterative clustering algorithm based on an enhanced version of the 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Morgan</dc:creator>
  <cp:lastModifiedBy>Henry Morgan</cp:lastModifiedBy>
  <cp:revision>105</cp:revision>
  <dcterms:created xsi:type="dcterms:W3CDTF">2020-11-20T15:15:32Z</dcterms:created>
  <dcterms:modified xsi:type="dcterms:W3CDTF">2021-04-25T19:58:35Z</dcterms:modified>
</cp:coreProperties>
</file>