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7"/>
    <p:restoredTop sz="96137"/>
  </p:normalViewPr>
  <p:slideViewPr>
    <p:cSldViewPr snapToGrid="0" snapToObjects="1">
      <p:cViewPr varScale="1">
        <p:scale>
          <a:sx n="88" d="100"/>
          <a:sy n="88" d="100"/>
        </p:scale>
        <p:origin x="200"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12/18/22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12/18/22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ED2E-3B15-3329-4487-8998524164BC}"/>
              </a:ext>
            </a:extLst>
          </p:cNvPr>
          <p:cNvSpPr>
            <a:spLocks noGrp="1"/>
          </p:cNvSpPr>
          <p:nvPr>
            <p:ph type="ctrTitle"/>
          </p:nvPr>
        </p:nvSpPr>
        <p:spPr/>
        <p:txBody>
          <a:bodyPr/>
          <a:lstStyle/>
          <a:p>
            <a:r>
              <a:rPr lang="en-US" dirty="0"/>
              <a:t>ACME Co. </a:t>
            </a:r>
            <a:br>
              <a:rPr lang="en-US" dirty="0"/>
            </a:br>
            <a:r>
              <a:rPr lang="en-US" dirty="0"/>
              <a:t>Network Evaluation</a:t>
            </a:r>
          </a:p>
        </p:txBody>
      </p:sp>
      <p:sp>
        <p:nvSpPr>
          <p:cNvPr id="3" name="Subtitle 2">
            <a:extLst>
              <a:ext uri="{FF2B5EF4-FFF2-40B4-BE49-F238E27FC236}">
                <a16:creationId xmlns:a16="http://schemas.microsoft.com/office/drawing/2014/main" id="{6EACF906-3B3B-AB42-4277-64C217ED2A93}"/>
              </a:ext>
            </a:extLst>
          </p:cNvPr>
          <p:cNvSpPr>
            <a:spLocks noGrp="1"/>
          </p:cNvSpPr>
          <p:nvPr>
            <p:ph type="subTitle" idx="1"/>
          </p:nvPr>
        </p:nvSpPr>
        <p:spPr/>
        <p:txBody>
          <a:bodyPr/>
          <a:lstStyle/>
          <a:p>
            <a:r>
              <a:rPr lang="en-US" dirty="0"/>
              <a:t>Created by: </a:t>
            </a:r>
          </a:p>
          <a:p>
            <a:r>
              <a:rPr lang="en-US" dirty="0"/>
              <a:t>h. Morgan </a:t>
            </a:r>
            <a:r>
              <a:rPr lang="en-US" dirty="0" err="1"/>
              <a:t>jordan</a:t>
            </a:r>
            <a:endParaRPr lang="en-US" dirty="0"/>
          </a:p>
        </p:txBody>
      </p:sp>
    </p:spTree>
    <p:extLst>
      <p:ext uri="{BB962C8B-B14F-4D97-AF65-F5344CB8AC3E}">
        <p14:creationId xmlns:p14="http://schemas.microsoft.com/office/powerpoint/2010/main" val="1839226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D52B-615C-945D-CB10-4FF5577346F0}"/>
              </a:ext>
            </a:extLst>
          </p:cNvPr>
          <p:cNvSpPr>
            <a:spLocks noGrp="1"/>
          </p:cNvSpPr>
          <p:nvPr>
            <p:ph type="title"/>
          </p:nvPr>
        </p:nvSpPr>
        <p:spPr/>
        <p:txBody>
          <a:bodyPr/>
          <a:lstStyle/>
          <a:p>
            <a:r>
              <a:rPr lang="en-US" dirty="0"/>
              <a:t>Incident response plan</a:t>
            </a:r>
          </a:p>
        </p:txBody>
      </p:sp>
      <p:sp>
        <p:nvSpPr>
          <p:cNvPr id="3" name="Content Placeholder 2">
            <a:extLst>
              <a:ext uri="{FF2B5EF4-FFF2-40B4-BE49-F238E27FC236}">
                <a16:creationId xmlns:a16="http://schemas.microsoft.com/office/drawing/2014/main" id="{BFAB6431-8F4D-5CF5-8100-4CABF17AD757}"/>
              </a:ext>
            </a:extLst>
          </p:cNvPr>
          <p:cNvSpPr>
            <a:spLocks noGrp="1"/>
          </p:cNvSpPr>
          <p:nvPr>
            <p:ph idx="1"/>
          </p:nvPr>
        </p:nvSpPr>
        <p:spPr/>
        <p:txBody>
          <a:bodyPr/>
          <a:lstStyle/>
          <a:p>
            <a:r>
              <a:rPr lang="en-US" dirty="0"/>
              <a:t>Document that helps guide any employee in how to proceed if and when they encounter a security incident </a:t>
            </a:r>
          </a:p>
          <a:p>
            <a:r>
              <a:rPr lang="en-US" dirty="0"/>
              <a:t>Key points: </a:t>
            </a:r>
          </a:p>
          <a:p>
            <a:pPr lvl="1"/>
            <a:r>
              <a:rPr lang="en-US" dirty="0"/>
              <a:t>Current system diagram</a:t>
            </a:r>
          </a:p>
          <a:p>
            <a:pPr lvl="1"/>
            <a:r>
              <a:rPr lang="en-US" dirty="0"/>
              <a:t>Incident Response Team contact information</a:t>
            </a:r>
          </a:p>
          <a:p>
            <a:pPr lvl="1"/>
            <a:r>
              <a:rPr lang="en-US" dirty="0"/>
              <a:t>Incident response procedures</a:t>
            </a:r>
          </a:p>
          <a:p>
            <a:r>
              <a:rPr lang="en-US" dirty="0"/>
              <a:t>Complies with NIST CSF (detect, respond, recover)</a:t>
            </a:r>
          </a:p>
        </p:txBody>
      </p:sp>
    </p:spTree>
    <p:extLst>
      <p:ext uri="{BB962C8B-B14F-4D97-AF65-F5344CB8AC3E}">
        <p14:creationId xmlns:p14="http://schemas.microsoft.com/office/powerpoint/2010/main" val="373692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D2CA-D5A1-D6B0-E335-FEA92F4B3AD6}"/>
              </a:ext>
            </a:extLst>
          </p:cNvPr>
          <p:cNvSpPr>
            <a:spLocks noGrp="1"/>
          </p:cNvSpPr>
          <p:nvPr>
            <p:ph type="title"/>
          </p:nvPr>
        </p:nvSpPr>
        <p:spPr/>
        <p:txBody>
          <a:bodyPr/>
          <a:lstStyle/>
          <a:p>
            <a:r>
              <a:rPr lang="en-US" dirty="0"/>
              <a:t>Internal honeypots</a:t>
            </a:r>
          </a:p>
        </p:txBody>
      </p:sp>
      <p:sp>
        <p:nvSpPr>
          <p:cNvPr id="3" name="Content Placeholder 2">
            <a:extLst>
              <a:ext uri="{FF2B5EF4-FFF2-40B4-BE49-F238E27FC236}">
                <a16:creationId xmlns:a16="http://schemas.microsoft.com/office/drawing/2014/main" id="{C279C8AA-A9A5-70A7-F56A-B600133CEAF6}"/>
              </a:ext>
            </a:extLst>
          </p:cNvPr>
          <p:cNvSpPr>
            <a:spLocks noGrp="1"/>
          </p:cNvSpPr>
          <p:nvPr>
            <p:ph idx="1"/>
          </p:nvPr>
        </p:nvSpPr>
        <p:spPr>
          <a:xfrm>
            <a:off x="1141412" y="2249486"/>
            <a:ext cx="9905999" cy="3831999"/>
          </a:xfrm>
        </p:spPr>
        <p:txBody>
          <a:bodyPr>
            <a:normAutofit lnSpcReduction="10000"/>
          </a:bodyPr>
          <a:lstStyle/>
          <a:p>
            <a:r>
              <a:rPr lang="en-US" dirty="0"/>
              <a:t>Early indication of malicious activity allowing us to detect and deflect attacks</a:t>
            </a:r>
          </a:p>
          <a:p>
            <a:r>
              <a:rPr lang="en-US" dirty="0"/>
              <a:t>Cowrie - open source, moderate interaction SSH and Telnet honeypot written in Twisted that can log brute force attacks and an attacker’s shell interaction </a:t>
            </a:r>
          </a:p>
          <a:p>
            <a:r>
              <a:rPr lang="en-US" dirty="0"/>
              <a:t>Gains information on how the attacker is operating and/or distracts them from other targets</a:t>
            </a:r>
          </a:p>
          <a:p>
            <a:r>
              <a:rPr lang="en-US" dirty="0"/>
              <a:t>Cowrie automatically outputs event data to text and JSON log files, allowing us to monitor traffic/activity via our SIEM (Splunk Enterprise) and set-up alerts to the proper staff</a:t>
            </a:r>
          </a:p>
        </p:txBody>
      </p:sp>
    </p:spTree>
    <p:extLst>
      <p:ext uri="{BB962C8B-B14F-4D97-AF65-F5344CB8AC3E}">
        <p14:creationId xmlns:p14="http://schemas.microsoft.com/office/powerpoint/2010/main" val="344128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7244-7A9C-83D5-84F9-35519015CF9E}"/>
              </a:ext>
            </a:extLst>
          </p:cNvPr>
          <p:cNvSpPr>
            <a:spLocks noGrp="1"/>
          </p:cNvSpPr>
          <p:nvPr>
            <p:ph type="title"/>
          </p:nvPr>
        </p:nvSpPr>
        <p:spPr/>
        <p:txBody>
          <a:bodyPr/>
          <a:lstStyle/>
          <a:p>
            <a:r>
              <a:rPr lang="en-US" dirty="0"/>
              <a:t>Web services</a:t>
            </a:r>
          </a:p>
        </p:txBody>
      </p:sp>
      <p:sp>
        <p:nvSpPr>
          <p:cNvPr id="3" name="Content Placeholder 2">
            <a:extLst>
              <a:ext uri="{FF2B5EF4-FFF2-40B4-BE49-F238E27FC236}">
                <a16:creationId xmlns:a16="http://schemas.microsoft.com/office/drawing/2014/main" id="{64B8EFB5-625A-B924-73EA-3756DD87353D}"/>
              </a:ext>
            </a:extLst>
          </p:cNvPr>
          <p:cNvSpPr>
            <a:spLocks noGrp="1"/>
          </p:cNvSpPr>
          <p:nvPr>
            <p:ph idx="1"/>
          </p:nvPr>
        </p:nvSpPr>
        <p:spPr/>
        <p:txBody>
          <a:bodyPr/>
          <a:lstStyle/>
          <a:p>
            <a:r>
              <a:rPr lang="en-US" dirty="0"/>
              <a:t>Integrating website, router and firewall logs with Splunk Enterprise will allow us to properly monitor our web services</a:t>
            </a:r>
          </a:p>
          <a:p>
            <a:r>
              <a:rPr lang="en-US" dirty="0"/>
              <a:t>Splunk Enterprise can process logs and alert necessary staff of any malicious activity within our network or on our website</a:t>
            </a:r>
          </a:p>
        </p:txBody>
      </p:sp>
    </p:spTree>
    <p:extLst>
      <p:ext uri="{BB962C8B-B14F-4D97-AF65-F5344CB8AC3E}">
        <p14:creationId xmlns:p14="http://schemas.microsoft.com/office/powerpoint/2010/main" val="113566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4371-2D12-2910-DC10-9FEA6808F1B0}"/>
              </a:ext>
            </a:extLst>
          </p:cNvPr>
          <p:cNvSpPr>
            <a:spLocks noGrp="1"/>
          </p:cNvSpPr>
          <p:nvPr>
            <p:ph type="title"/>
          </p:nvPr>
        </p:nvSpPr>
        <p:spPr/>
        <p:txBody>
          <a:bodyPr/>
          <a:lstStyle/>
          <a:p>
            <a:r>
              <a:rPr lang="en-US" dirty="0"/>
              <a:t>Internal ticketing system</a:t>
            </a:r>
          </a:p>
        </p:txBody>
      </p:sp>
      <p:sp>
        <p:nvSpPr>
          <p:cNvPr id="3" name="Content Placeholder 2">
            <a:extLst>
              <a:ext uri="{FF2B5EF4-FFF2-40B4-BE49-F238E27FC236}">
                <a16:creationId xmlns:a16="http://schemas.microsoft.com/office/drawing/2014/main" id="{4D91F3D0-77B1-1428-87A1-51690111A178}"/>
              </a:ext>
            </a:extLst>
          </p:cNvPr>
          <p:cNvSpPr>
            <a:spLocks noGrp="1"/>
          </p:cNvSpPr>
          <p:nvPr>
            <p:ph sz="half" idx="1"/>
          </p:nvPr>
        </p:nvSpPr>
        <p:spPr/>
        <p:txBody>
          <a:bodyPr/>
          <a:lstStyle/>
          <a:p>
            <a:r>
              <a:rPr lang="en-US" dirty="0" err="1"/>
              <a:t>SpiceWorks</a:t>
            </a:r>
            <a:r>
              <a:rPr lang="en-US" dirty="0"/>
              <a:t> </a:t>
            </a:r>
          </a:p>
          <a:p>
            <a:pPr lvl="1"/>
            <a:r>
              <a:rPr lang="en-US" dirty="0"/>
              <a:t>Free online ticketing system</a:t>
            </a:r>
          </a:p>
          <a:p>
            <a:pPr lvl="1"/>
            <a:r>
              <a:rPr lang="en-US" dirty="0"/>
              <a:t>Allows us to track and monitor any outstanding/discovered IT and security issues</a:t>
            </a:r>
          </a:p>
        </p:txBody>
      </p:sp>
      <p:pic>
        <p:nvPicPr>
          <p:cNvPr id="6" name="Picture 5">
            <a:extLst>
              <a:ext uri="{FF2B5EF4-FFF2-40B4-BE49-F238E27FC236}">
                <a16:creationId xmlns:a16="http://schemas.microsoft.com/office/drawing/2014/main" id="{3A72862D-10E8-DC43-6307-A14F9057F4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940" r="22650" b="8376"/>
          <a:stretch/>
        </p:blipFill>
        <p:spPr bwMode="auto">
          <a:xfrm>
            <a:off x="6456226" y="2353150"/>
            <a:ext cx="5114290" cy="33343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601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2959-D7AF-FEC1-F2CA-BB2701467300}"/>
              </a:ext>
            </a:extLst>
          </p:cNvPr>
          <p:cNvSpPr>
            <a:spLocks noGrp="1"/>
          </p:cNvSpPr>
          <p:nvPr>
            <p:ph type="title"/>
          </p:nvPr>
        </p:nvSpPr>
        <p:spPr/>
        <p:txBody>
          <a:bodyPr/>
          <a:lstStyle/>
          <a:p>
            <a:r>
              <a:rPr lang="en-US" dirty="0"/>
              <a:t>Network diagram update</a:t>
            </a:r>
          </a:p>
        </p:txBody>
      </p:sp>
      <p:sp>
        <p:nvSpPr>
          <p:cNvPr id="3" name="Content Placeholder 2">
            <a:extLst>
              <a:ext uri="{FF2B5EF4-FFF2-40B4-BE49-F238E27FC236}">
                <a16:creationId xmlns:a16="http://schemas.microsoft.com/office/drawing/2014/main" id="{BFC3E28D-E811-0300-0995-A397B672C40A}"/>
              </a:ext>
            </a:extLst>
          </p:cNvPr>
          <p:cNvSpPr>
            <a:spLocks noGrp="1"/>
          </p:cNvSpPr>
          <p:nvPr>
            <p:ph sz="half" idx="1"/>
          </p:nvPr>
        </p:nvSpPr>
        <p:spPr/>
        <p:txBody>
          <a:bodyPr>
            <a:normAutofit fontScale="92500" lnSpcReduction="10000"/>
          </a:bodyPr>
          <a:lstStyle/>
          <a:p>
            <a:r>
              <a:rPr lang="en-US" dirty="0"/>
              <a:t>Now shows appropriate, current asset information</a:t>
            </a:r>
          </a:p>
          <a:p>
            <a:r>
              <a:rPr lang="en-US" dirty="0"/>
              <a:t>Satisfies the first step in NIST CSF</a:t>
            </a:r>
          </a:p>
          <a:p>
            <a:r>
              <a:rPr lang="en-US" dirty="0"/>
              <a:t>Firewall is no longer in place – severe security/non-compliance issue</a:t>
            </a:r>
          </a:p>
          <a:p>
            <a:r>
              <a:rPr lang="en-US" dirty="0"/>
              <a:t>PCI DSS requires Firewall to secure network where transactions are conducted</a:t>
            </a:r>
          </a:p>
        </p:txBody>
      </p:sp>
      <p:pic>
        <p:nvPicPr>
          <p:cNvPr id="5" name="Picture 4">
            <a:extLst>
              <a:ext uri="{FF2B5EF4-FFF2-40B4-BE49-F238E27FC236}">
                <a16:creationId xmlns:a16="http://schemas.microsoft.com/office/drawing/2014/main" id="{7C2F8BB6-094D-E91C-B93E-6D741A8D0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7235" y="2249486"/>
            <a:ext cx="5345594" cy="3541714"/>
          </a:xfrm>
          <a:prstGeom prst="rect">
            <a:avLst/>
          </a:prstGeom>
        </p:spPr>
      </p:pic>
    </p:spTree>
    <p:extLst>
      <p:ext uri="{BB962C8B-B14F-4D97-AF65-F5344CB8AC3E}">
        <p14:creationId xmlns:p14="http://schemas.microsoft.com/office/powerpoint/2010/main" val="317933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FDF6-2823-2A51-EA68-0C4BE351CD31}"/>
              </a:ext>
            </a:extLst>
          </p:cNvPr>
          <p:cNvSpPr>
            <a:spLocks noGrp="1"/>
          </p:cNvSpPr>
          <p:nvPr>
            <p:ph type="title"/>
          </p:nvPr>
        </p:nvSpPr>
        <p:spPr/>
        <p:txBody>
          <a:bodyPr/>
          <a:lstStyle/>
          <a:p>
            <a:r>
              <a:rPr lang="en-US" dirty="0"/>
              <a:t>Risk Assessment</a:t>
            </a:r>
          </a:p>
        </p:txBody>
      </p:sp>
      <p:sp>
        <p:nvSpPr>
          <p:cNvPr id="3" name="Content Placeholder 2">
            <a:extLst>
              <a:ext uri="{FF2B5EF4-FFF2-40B4-BE49-F238E27FC236}">
                <a16:creationId xmlns:a16="http://schemas.microsoft.com/office/drawing/2014/main" id="{A0F9F854-DC31-33EB-432F-6EA2F4C91E16}"/>
              </a:ext>
            </a:extLst>
          </p:cNvPr>
          <p:cNvSpPr>
            <a:spLocks noGrp="1"/>
          </p:cNvSpPr>
          <p:nvPr>
            <p:ph idx="1"/>
          </p:nvPr>
        </p:nvSpPr>
        <p:spPr/>
        <p:txBody>
          <a:bodyPr/>
          <a:lstStyle/>
          <a:p>
            <a:r>
              <a:rPr lang="en-US" dirty="0"/>
              <a:t>Collects and tracks all security related issues in one place</a:t>
            </a:r>
          </a:p>
          <a:p>
            <a:r>
              <a:rPr lang="en-US" dirty="0"/>
              <a:t>Will be continuously updated, maintained and reviewed</a:t>
            </a:r>
          </a:p>
          <a:p>
            <a:r>
              <a:rPr lang="en-US" dirty="0"/>
              <a:t>Provides:</a:t>
            </a:r>
          </a:p>
          <a:p>
            <a:pPr lvl="1"/>
            <a:r>
              <a:rPr lang="en-US" dirty="0"/>
              <a:t>Cost approximations</a:t>
            </a:r>
          </a:p>
          <a:p>
            <a:pPr lvl="1"/>
            <a:r>
              <a:rPr lang="en-US" dirty="0"/>
              <a:t>Benefits provided</a:t>
            </a:r>
          </a:p>
          <a:p>
            <a:pPr lvl="1"/>
            <a:r>
              <a:rPr lang="en-US" dirty="0"/>
              <a:t>Timelines for implementation</a:t>
            </a:r>
          </a:p>
          <a:p>
            <a:pPr lvl="1"/>
            <a:r>
              <a:rPr lang="en-US" dirty="0"/>
              <a:t>High/Med/Low estimate</a:t>
            </a:r>
          </a:p>
        </p:txBody>
      </p:sp>
    </p:spTree>
    <p:extLst>
      <p:ext uri="{BB962C8B-B14F-4D97-AF65-F5344CB8AC3E}">
        <p14:creationId xmlns:p14="http://schemas.microsoft.com/office/powerpoint/2010/main" val="279786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A84D-0365-CFE0-E7F1-67B7866FC0CE}"/>
              </a:ext>
            </a:extLst>
          </p:cNvPr>
          <p:cNvSpPr>
            <a:spLocks noGrp="1"/>
          </p:cNvSpPr>
          <p:nvPr>
            <p:ph type="title"/>
          </p:nvPr>
        </p:nvSpPr>
        <p:spPr/>
        <p:txBody>
          <a:bodyPr/>
          <a:lstStyle/>
          <a:p>
            <a:r>
              <a:rPr lang="en-US" dirty="0"/>
              <a:t>Vulnerability scan</a:t>
            </a:r>
          </a:p>
        </p:txBody>
      </p:sp>
      <p:sp>
        <p:nvSpPr>
          <p:cNvPr id="3" name="Content Placeholder 2">
            <a:extLst>
              <a:ext uri="{FF2B5EF4-FFF2-40B4-BE49-F238E27FC236}">
                <a16:creationId xmlns:a16="http://schemas.microsoft.com/office/drawing/2014/main" id="{43581C1A-DE37-5CDE-7CCB-260A5E848BE7}"/>
              </a:ext>
            </a:extLst>
          </p:cNvPr>
          <p:cNvSpPr>
            <a:spLocks noGrp="1"/>
          </p:cNvSpPr>
          <p:nvPr>
            <p:ph sz="half" idx="1"/>
          </p:nvPr>
        </p:nvSpPr>
        <p:spPr/>
        <p:txBody>
          <a:bodyPr>
            <a:normAutofit fontScale="92500" lnSpcReduction="20000"/>
          </a:bodyPr>
          <a:lstStyle/>
          <a:p>
            <a:r>
              <a:rPr lang="en-US" dirty="0"/>
              <a:t>Nessus - free program used to scan networks for vulnerabilities</a:t>
            </a:r>
          </a:p>
          <a:p>
            <a:r>
              <a:rPr lang="en-US" dirty="0"/>
              <a:t>Majority of issues found were lack of updating programs within the network</a:t>
            </a:r>
          </a:p>
          <a:p>
            <a:r>
              <a:rPr lang="en-US" dirty="0"/>
              <a:t>PCI DSS states that systems should be protected against malicious attacks by frequently updating programs in place as well as installing offered patches routinely</a:t>
            </a:r>
          </a:p>
        </p:txBody>
      </p:sp>
      <p:pic>
        <p:nvPicPr>
          <p:cNvPr id="6" name="Picture 5" descr="A picture containing text, screenshot, computer, indoor&#10;&#10;Description automatically generated">
            <a:extLst>
              <a:ext uri="{FF2B5EF4-FFF2-40B4-BE49-F238E27FC236}">
                <a16:creationId xmlns:a16="http://schemas.microsoft.com/office/drawing/2014/main" id="{BFDD886E-B533-9C1C-CCB1-681DD47E20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308" r="32265" b="7351"/>
          <a:stretch/>
        </p:blipFill>
        <p:spPr bwMode="auto">
          <a:xfrm>
            <a:off x="6278466" y="2167133"/>
            <a:ext cx="5000724" cy="37064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063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1976-724F-FB14-33E7-0C71AD79A5AC}"/>
              </a:ext>
            </a:extLst>
          </p:cNvPr>
          <p:cNvSpPr>
            <a:spLocks noGrp="1"/>
          </p:cNvSpPr>
          <p:nvPr>
            <p:ph type="title"/>
          </p:nvPr>
        </p:nvSpPr>
        <p:spPr>
          <a:xfrm>
            <a:off x="1141410" y="324903"/>
            <a:ext cx="9905998" cy="1478570"/>
          </a:xfrm>
        </p:spPr>
        <p:txBody>
          <a:bodyPr/>
          <a:lstStyle/>
          <a:p>
            <a:r>
              <a:rPr lang="en-US" dirty="0"/>
              <a:t>Log file evaluation</a:t>
            </a:r>
          </a:p>
        </p:txBody>
      </p:sp>
      <p:sp>
        <p:nvSpPr>
          <p:cNvPr id="3" name="Content Placeholder 2">
            <a:extLst>
              <a:ext uri="{FF2B5EF4-FFF2-40B4-BE49-F238E27FC236}">
                <a16:creationId xmlns:a16="http://schemas.microsoft.com/office/drawing/2014/main" id="{B6A5471E-78FF-64C2-C35B-B489598AADC4}"/>
              </a:ext>
            </a:extLst>
          </p:cNvPr>
          <p:cNvSpPr>
            <a:spLocks noGrp="1"/>
          </p:cNvSpPr>
          <p:nvPr>
            <p:ph sz="half" idx="1"/>
          </p:nvPr>
        </p:nvSpPr>
        <p:spPr>
          <a:xfrm>
            <a:off x="1141410" y="1760111"/>
            <a:ext cx="4878389" cy="4916641"/>
          </a:xfrm>
        </p:spPr>
        <p:txBody>
          <a:bodyPr>
            <a:normAutofit fontScale="92500" lnSpcReduction="20000"/>
          </a:bodyPr>
          <a:lstStyle/>
          <a:p>
            <a:r>
              <a:rPr lang="en-US" dirty="0"/>
              <a:t>SIEM – Splunk Enterprise</a:t>
            </a:r>
          </a:p>
          <a:p>
            <a:r>
              <a:rPr lang="en-US" dirty="0"/>
              <a:t>Unknown access to Brocade Switch – 12/14/17 10:33-10:34AM</a:t>
            </a:r>
          </a:p>
          <a:p>
            <a:r>
              <a:rPr lang="en-US" dirty="0"/>
              <a:t>Firewall</a:t>
            </a:r>
          </a:p>
          <a:p>
            <a:pPr marL="742950" marR="0" lvl="1" indent="-285750">
              <a:lnSpc>
                <a:spcPct val="115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Buffer overflow attacks on Thomas2 (10.7.6.13), ACME.LOC access</a:t>
            </a:r>
          </a:p>
          <a:p>
            <a:pPr marL="742950" marR="0" lvl="1" indent="-285750">
              <a:lnSpc>
                <a:spcPct val="115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Malicious URL Directory Traversal on Jessica7 (10.0.0.15), ACME.LOC access</a:t>
            </a:r>
          </a:p>
          <a:p>
            <a:r>
              <a:rPr lang="en-US" dirty="0"/>
              <a:t>IDS</a:t>
            </a:r>
          </a:p>
          <a:p>
            <a:pPr lvl="1"/>
            <a:r>
              <a:rPr lang="en-US" dirty="0"/>
              <a:t>12/18/17 0600 EXT HTTPS TCP 443</a:t>
            </a:r>
          </a:p>
          <a:p>
            <a:pPr lvl="1"/>
            <a:r>
              <a:rPr lang="en-US" dirty="0"/>
              <a:t>12/18/17 0700 EXT TCP Unknown Port</a:t>
            </a:r>
          </a:p>
          <a:p>
            <a:pPr lvl="1"/>
            <a:r>
              <a:rPr lang="en-US" dirty="0"/>
              <a:t>12/18/17 0800 OUT DNS UDP 53</a:t>
            </a:r>
          </a:p>
          <a:p>
            <a:pPr lvl="1"/>
            <a:r>
              <a:rPr lang="en-US" dirty="0"/>
              <a:t>12/18/17 0800 OUT SSH TCP 22</a:t>
            </a:r>
          </a:p>
          <a:p>
            <a:pPr lvl="1"/>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D4374970-7F20-1C02-D333-A550C4A52B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419" b="7350"/>
          <a:stretch/>
        </p:blipFill>
        <p:spPr bwMode="auto">
          <a:xfrm>
            <a:off x="6466614" y="108677"/>
            <a:ext cx="3763000" cy="209873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E1B68EA9-D7BA-D886-AE48-DBFD11FFFA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445" b="6667"/>
          <a:stretch/>
        </p:blipFill>
        <p:spPr bwMode="auto">
          <a:xfrm>
            <a:off x="8299588" y="2372032"/>
            <a:ext cx="3777070" cy="2098739"/>
          </a:xfrm>
          <a:prstGeom prst="rect">
            <a:avLst/>
          </a:prstGeom>
          <a:ln>
            <a:noFill/>
          </a:ln>
          <a:extLst>
            <a:ext uri="{53640926-AAD7-44D8-BBD7-CCE9431645EC}">
              <a14:shadowObscured xmlns:a14="http://schemas.microsoft.com/office/drawing/2010/main"/>
            </a:ext>
          </a:extLst>
        </p:spPr>
      </p:pic>
      <p:pic>
        <p:nvPicPr>
          <p:cNvPr id="7" name="Picture 6" descr="Graphical user interface, text, application&#10;&#10;Description automatically generated">
            <a:extLst>
              <a:ext uri="{FF2B5EF4-FFF2-40B4-BE49-F238E27FC236}">
                <a16:creationId xmlns:a16="http://schemas.microsoft.com/office/drawing/2014/main" id="{AA111159-CD45-BA19-8DAA-3C53FF3C4E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94" b="7350"/>
          <a:stretch/>
        </p:blipFill>
        <p:spPr bwMode="auto">
          <a:xfrm>
            <a:off x="6466614" y="4578013"/>
            <a:ext cx="3721509" cy="20987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837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E10C-BEAA-B62D-86E9-9BBA97059794}"/>
              </a:ext>
            </a:extLst>
          </p:cNvPr>
          <p:cNvSpPr>
            <a:spLocks noGrp="1"/>
          </p:cNvSpPr>
          <p:nvPr>
            <p:ph type="title"/>
          </p:nvPr>
        </p:nvSpPr>
        <p:spPr/>
        <p:txBody>
          <a:bodyPr/>
          <a:lstStyle/>
          <a:p>
            <a:r>
              <a:rPr lang="en-US" dirty="0"/>
              <a:t>Open-source intelligence remediation plan</a:t>
            </a:r>
          </a:p>
        </p:txBody>
      </p:sp>
      <p:sp>
        <p:nvSpPr>
          <p:cNvPr id="3" name="Content Placeholder 2">
            <a:extLst>
              <a:ext uri="{FF2B5EF4-FFF2-40B4-BE49-F238E27FC236}">
                <a16:creationId xmlns:a16="http://schemas.microsoft.com/office/drawing/2014/main" id="{463639D3-115B-E268-B47B-CDA3562DB1A2}"/>
              </a:ext>
            </a:extLst>
          </p:cNvPr>
          <p:cNvSpPr>
            <a:spLocks noGrp="1"/>
          </p:cNvSpPr>
          <p:nvPr>
            <p:ph idx="1"/>
          </p:nvPr>
        </p:nvSpPr>
        <p:spPr/>
        <p:txBody>
          <a:bodyPr/>
          <a:lstStyle/>
          <a:p>
            <a:r>
              <a:rPr lang="en-US" dirty="0"/>
              <a:t>Strategy to safeguard all sensitive data that could potentially be shared publicly</a:t>
            </a:r>
          </a:p>
          <a:p>
            <a:r>
              <a:rPr lang="en-US" dirty="0"/>
              <a:t>How to collect, analyze, and reduce OSINT breaches</a:t>
            </a:r>
          </a:p>
          <a:p>
            <a:r>
              <a:rPr lang="en-US" dirty="0"/>
              <a:t>PCI DSS states that cardholder information must be protected wherever it is stored (secure, encrypted). Access to this information should also be restricted and controlled. </a:t>
            </a:r>
          </a:p>
          <a:p>
            <a:r>
              <a:rPr lang="en-US" dirty="0"/>
              <a:t>Also complies with GDPR and NIST CSF</a:t>
            </a:r>
          </a:p>
        </p:txBody>
      </p:sp>
    </p:spTree>
    <p:extLst>
      <p:ext uri="{BB962C8B-B14F-4D97-AF65-F5344CB8AC3E}">
        <p14:creationId xmlns:p14="http://schemas.microsoft.com/office/powerpoint/2010/main" val="348537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296C-6547-F815-FF61-9C904E8A0A62}"/>
              </a:ext>
            </a:extLst>
          </p:cNvPr>
          <p:cNvSpPr>
            <a:spLocks noGrp="1"/>
          </p:cNvSpPr>
          <p:nvPr>
            <p:ph type="title"/>
          </p:nvPr>
        </p:nvSpPr>
        <p:spPr/>
        <p:txBody>
          <a:bodyPr/>
          <a:lstStyle/>
          <a:p>
            <a:r>
              <a:rPr lang="en-US" dirty="0"/>
              <a:t>External threat feeds</a:t>
            </a:r>
          </a:p>
        </p:txBody>
      </p:sp>
      <p:sp>
        <p:nvSpPr>
          <p:cNvPr id="3" name="Content Placeholder 2">
            <a:extLst>
              <a:ext uri="{FF2B5EF4-FFF2-40B4-BE49-F238E27FC236}">
                <a16:creationId xmlns:a16="http://schemas.microsoft.com/office/drawing/2014/main" id="{F3B4E2FF-1A1D-576E-0DAF-987423FD07C9}"/>
              </a:ext>
            </a:extLst>
          </p:cNvPr>
          <p:cNvSpPr>
            <a:spLocks noGrp="1"/>
          </p:cNvSpPr>
          <p:nvPr>
            <p:ph idx="1"/>
          </p:nvPr>
        </p:nvSpPr>
        <p:spPr/>
        <p:txBody>
          <a:bodyPr/>
          <a:lstStyle/>
          <a:p>
            <a:r>
              <a:rPr lang="en-US" dirty="0"/>
              <a:t>When implemented with a SIEM, greatly reduces risk and increases efficiency of current appliances within a network</a:t>
            </a:r>
          </a:p>
          <a:p>
            <a:r>
              <a:rPr lang="en-US" dirty="0"/>
              <a:t>Repository of Open-Source Cyber Threat Intelligence feeds that are in STIX format and can be integrated with our SIEM (Splunk Enterprise)</a:t>
            </a:r>
          </a:p>
          <a:p>
            <a:r>
              <a:rPr lang="en-US" dirty="0"/>
              <a:t>Able to set-up conditions, actions, and alert criteria to notify appropriate staff of potential suspicious activity </a:t>
            </a:r>
          </a:p>
          <a:p>
            <a:endParaRPr lang="en-US" dirty="0"/>
          </a:p>
        </p:txBody>
      </p:sp>
    </p:spTree>
    <p:extLst>
      <p:ext uri="{BB962C8B-B14F-4D97-AF65-F5344CB8AC3E}">
        <p14:creationId xmlns:p14="http://schemas.microsoft.com/office/powerpoint/2010/main" val="27806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A689-FAFF-FB92-9EF0-FA5270B18B24}"/>
              </a:ext>
            </a:extLst>
          </p:cNvPr>
          <p:cNvSpPr>
            <a:spLocks noGrp="1"/>
          </p:cNvSpPr>
          <p:nvPr>
            <p:ph type="title"/>
          </p:nvPr>
        </p:nvSpPr>
        <p:spPr/>
        <p:txBody>
          <a:bodyPr/>
          <a:lstStyle/>
          <a:p>
            <a:r>
              <a:rPr lang="en-US" dirty="0"/>
              <a:t>Security plan with timelines</a:t>
            </a:r>
          </a:p>
        </p:txBody>
      </p:sp>
      <p:sp>
        <p:nvSpPr>
          <p:cNvPr id="3" name="Content Placeholder 2">
            <a:extLst>
              <a:ext uri="{FF2B5EF4-FFF2-40B4-BE49-F238E27FC236}">
                <a16:creationId xmlns:a16="http://schemas.microsoft.com/office/drawing/2014/main" id="{64DDDB5D-A3EA-3607-DEEF-50FD4E332E41}"/>
              </a:ext>
            </a:extLst>
          </p:cNvPr>
          <p:cNvSpPr>
            <a:spLocks noGrp="1"/>
          </p:cNvSpPr>
          <p:nvPr>
            <p:ph idx="1"/>
          </p:nvPr>
        </p:nvSpPr>
        <p:spPr/>
        <p:txBody>
          <a:bodyPr>
            <a:normAutofit lnSpcReduction="10000"/>
          </a:bodyPr>
          <a:lstStyle/>
          <a:p>
            <a:r>
              <a:rPr lang="en-US" dirty="0"/>
              <a:t>Current low security posture</a:t>
            </a:r>
          </a:p>
          <a:p>
            <a:r>
              <a:rPr lang="en-US" dirty="0"/>
              <a:t>Created multi-year plan to improve security maturity and reduce risk</a:t>
            </a:r>
          </a:p>
          <a:p>
            <a:pPr lvl="1"/>
            <a:r>
              <a:rPr lang="en-US" dirty="0"/>
              <a:t>Year one - create and maintain an asset inventory, rank and prioritize risks, educate employees on security best practices, create and maintain an Incident Response Plan, and continuously review gaps in our security controls </a:t>
            </a:r>
          </a:p>
          <a:p>
            <a:pPr lvl="1"/>
            <a:r>
              <a:rPr lang="en-US" dirty="0"/>
              <a:t>Following years - focus more on having routine reviews and training to continually mature our security posture </a:t>
            </a:r>
          </a:p>
          <a:p>
            <a:r>
              <a:rPr lang="en-US" dirty="0"/>
              <a:t>Maintains compliance with PCI DSS standards</a:t>
            </a:r>
          </a:p>
        </p:txBody>
      </p:sp>
    </p:spTree>
    <p:extLst>
      <p:ext uri="{BB962C8B-B14F-4D97-AF65-F5344CB8AC3E}">
        <p14:creationId xmlns:p14="http://schemas.microsoft.com/office/powerpoint/2010/main" val="1100120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980</TotalTime>
  <Words>602</Words>
  <Application>Microsoft Macintosh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Tw Cen MT</vt:lpstr>
      <vt:lpstr>Circuit</vt:lpstr>
      <vt:lpstr>ACME Co.  Network Evaluation</vt:lpstr>
      <vt:lpstr>Internal ticketing system</vt:lpstr>
      <vt:lpstr>Network diagram update</vt:lpstr>
      <vt:lpstr>Risk Assessment</vt:lpstr>
      <vt:lpstr>Vulnerability scan</vt:lpstr>
      <vt:lpstr>Log file evaluation</vt:lpstr>
      <vt:lpstr>Open-source intelligence remediation plan</vt:lpstr>
      <vt:lpstr>External threat feeds</vt:lpstr>
      <vt:lpstr>Security plan with timelines</vt:lpstr>
      <vt:lpstr>Incident response plan</vt:lpstr>
      <vt:lpstr>Internal honeypots</vt:lpstr>
      <vt:lpstr>Web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ACME Co.  Network Evaluation</dc:title>
  <dc:creator>morgan solomon</dc:creator>
  <cp:lastModifiedBy>morgan solomon</cp:lastModifiedBy>
  <cp:revision>2</cp:revision>
  <dcterms:created xsi:type="dcterms:W3CDTF">2022-12-19T05:36:09Z</dcterms:created>
  <dcterms:modified xsi:type="dcterms:W3CDTF">2022-12-19T21:56:18Z</dcterms:modified>
</cp:coreProperties>
</file>