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8"/>
    <p:restoredTop sz="96058"/>
  </p:normalViewPr>
  <p:slideViewPr>
    <p:cSldViewPr snapToGrid="0" snapToObjects="1">
      <p:cViewPr varScale="1">
        <p:scale>
          <a:sx n="94" d="100"/>
          <a:sy n="94"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ing.flatironschool.com/courses/4773/pages/cti200-m3-1-videos-cyber-mission-analysis-6-videos-total-time-47-59?module_item_id=299128" TargetMode="External"/><Relationship Id="rId2" Type="http://schemas.openxmlformats.org/officeDocument/2006/relationships/hyperlink" Target="https://www.forbes.com/sites/forbestechcouncil/2020/04/16/16-best-practices-for-safely-upgrading-your-companys-tech-systems/?sh=5760f07f239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1772-1134-9639-66C8-2E6DAE3A58AA}"/>
              </a:ext>
            </a:extLst>
          </p:cNvPr>
          <p:cNvSpPr>
            <a:spLocks noGrp="1"/>
          </p:cNvSpPr>
          <p:nvPr>
            <p:ph type="ctrTitle"/>
          </p:nvPr>
        </p:nvSpPr>
        <p:spPr/>
        <p:txBody>
          <a:bodyPr/>
          <a:lstStyle/>
          <a:p>
            <a:r>
              <a:rPr lang="en-US" dirty="0"/>
              <a:t>Mission Analysis: </a:t>
            </a:r>
            <a:br>
              <a:rPr lang="en-US" dirty="0"/>
            </a:br>
            <a:r>
              <a:rPr lang="en-US" dirty="0"/>
              <a:t>Aim Point Corporation</a:t>
            </a:r>
          </a:p>
        </p:txBody>
      </p:sp>
      <p:sp>
        <p:nvSpPr>
          <p:cNvPr id="3" name="Subtitle 2">
            <a:extLst>
              <a:ext uri="{FF2B5EF4-FFF2-40B4-BE49-F238E27FC236}">
                <a16:creationId xmlns:a16="http://schemas.microsoft.com/office/drawing/2014/main" id="{C0C9D0D2-90D3-D5E5-AD4E-F474E9D468F8}"/>
              </a:ext>
            </a:extLst>
          </p:cNvPr>
          <p:cNvSpPr>
            <a:spLocks noGrp="1"/>
          </p:cNvSpPr>
          <p:nvPr>
            <p:ph type="subTitle" idx="1"/>
          </p:nvPr>
        </p:nvSpPr>
        <p:spPr/>
        <p:txBody>
          <a:bodyPr/>
          <a:lstStyle/>
          <a:p>
            <a:r>
              <a:rPr lang="en-US" dirty="0"/>
              <a:t>By: H. Morgan Jordan</a:t>
            </a:r>
          </a:p>
        </p:txBody>
      </p:sp>
    </p:spTree>
    <p:extLst>
      <p:ext uri="{BB962C8B-B14F-4D97-AF65-F5344CB8AC3E}">
        <p14:creationId xmlns:p14="http://schemas.microsoft.com/office/powerpoint/2010/main" val="330217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A7C3-0D3E-F795-E515-987DE938CFBE}"/>
              </a:ext>
            </a:extLst>
          </p:cNvPr>
          <p:cNvSpPr>
            <a:spLocks noGrp="1"/>
          </p:cNvSpPr>
          <p:nvPr>
            <p:ph type="title"/>
          </p:nvPr>
        </p:nvSpPr>
        <p:spPr/>
        <p:txBody>
          <a:bodyPr/>
          <a:lstStyle/>
          <a:p>
            <a:r>
              <a:rPr lang="en-US" dirty="0"/>
              <a:t>Business Impact Analysis</a:t>
            </a:r>
          </a:p>
        </p:txBody>
      </p:sp>
      <p:sp>
        <p:nvSpPr>
          <p:cNvPr id="3" name="Content Placeholder 2">
            <a:extLst>
              <a:ext uri="{FF2B5EF4-FFF2-40B4-BE49-F238E27FC236}">
                <a16:creationId xmlns:a16="http://schemas.microsoft.com/office/drawing/2014/main" id="{D8CED3BE-7A0E-365E-80D7-90E04536A876}"/>
              </a:ext>
            </a:extLst>
          </p:cNvPr>
          <p:cNvSpPr>
            <a:spLocks noGrp="1"/>
          </p:cNvSpPr>
          <p:nvPr>
            <p:ph idx="1"/>
          </p:nvPr>
        </p:nvSpPr>
        <p:spPr/>
        <p:txBody>
          <a:bodyPr/>
          <a:lstStyle/>
          <a:p>
            <a:r>
              <a:rPr lang="en-US" dirty="0"/>
              <a:t>Hacker has the potential to shut down multiple locations and severely impact daily operations</a:t>
            </a:r>
          </a:p>
          <a:p>
            <a:r>
              <a:rPr lang="en-US" dirty="0"/>
              <a:t>Lack of employees will hinder daily operations but not necessarily shut down operations completely</a:t>
            </a:r>
          </a:p>
          <a:p>
            <a:r>
              <a:rPr lang="en-US" dirty="0"/>
              <a:t>Not having adequate security will likely increase thefts and impact profits but not shut down locations</a:t>
            </a:r>
          </a:p>
          <a:p>
            <a:endParaRPr lang="en-US" dirty="0"/>
          </a:p>
        </p:txBody>
      </p:sp>
    </p:spTree>
    <p:extLst>
      <p:ext uri="{BB962C8B-B14F-4D97-AF65-F5344CB8AC3E}">
        <p14:creationId xmlns:p14="http://schemas.microsoft.com/office/powerpoint/2010/main" val="312087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AE20-F7B2-DF54-8417-6B3363161D45}"/>
              </a:ext>
            </a:extLst>
          </p:cNvPr>
          <p:cNvSpPr>
            <a:spLocks noGrp="1"/>
          </p:cNvSpPr>
          <p:nvPr>
            <p:ph type="title"/>
          </p:nvPr>
        </p:nvSpPr>
        <p:spPr/>
        <p:txBody>
          <a:bodyPr/>
          <a:lstStyle/>
          <a:p>
            <a:r>
              <a:rPr lang="en-US" dirty="0"/>
              <a:t>Risk Assessment</a:t>
            </a:r>
          </a:p>
        </p:txBody>
      </p:sp>
      <p:sp>
        <p:nvSpPr>
          <p:cNvPr id="3" name="Content Placeholder 2">
            <a:extLst>
              <a:ext uri="{FF2B5EF4-FFF2-40B4-BE49-F238E27FC236}">
                <a16:creationId xmlns:a16="http://schemas.microsoft.com/office/drawing/2014/main" id="{99340DDB-1D1E-099F-840B-ADF8482C40EC}"/>
              </a:ext>
            </a:extLst>
          </p:cNvPr>
          <p:cNvSpPr>
            <a:spLocks noGrp="1"/>
          </p:cNvSpPr>
          <p:nvPr>
            <p:ph idx="1"/>
          </p:nvPr>
        </p:nvSpPr>
        <p:spPr/>
        <p:txBody>
          <a:bodyPr/>
          <a:lstStyle/>
          <a:p>
            <a:r>
              <a:rPr lang="en-US" dirty="0"/>
              <a:t>If equipment goes un-updated, the potential attack will greatly hinder daily operations by shutting down offices, storefronts, and/or distribution centers</a:t>
            </a:r>
          </a:p>
          <a:p>
            <a:r>
              <a:rPr lang="en-US" dirty="0"/>
              <a:t>If employees do not go through training at routine intervals and stay up to date with the current incident response plans, this will likely lead to cyber and physical attacks</a:t>
            </a:r>
          </a:p>
          <a:p>
            <a:r>
              <a:rPr lang="en-US" dirty="0"/>
              <a:t>This plan will require financial support and time, but overall will protect the company better and open safer avenues for customer online purchases while providing them with (mostly) uninhibited product availability</a:t>
            </a:r>
          </a:p>
          <a:p>
            <a:endParaRPr lang="en-US" dirty="0"/>
          </a:p>
        </p:txBody>
      </p:sp>
    </p:spTree>
    <p:extLst>
      <p:ext uri="{BB962C8B-B14F-4D97-AF65-F5344CB8AC3E}">
        <p14:creationId xmlns:p14="http://schemas.microsoft.com/office/powerpoint/2010/main" val="62690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4D55-3865-CABD-F22C-7F8F39372DCF}"/>
              </a:ext>
            </a:extLst>
          </p:cNvPr>
          <p:cNvSpPr>
            <a:spLocks noGrp="1"/>
          </p:cNvSpPr>
          <p:nvPr>
            <p:ph type="title"/>
          </p:nvPr>
        </p:nvSpPr>
        <p:spPr/>
        <p:txBody>
          <a:bodyPr/>
          <a:lstStyle/>
          <a:p>
            <a:r>
              <a:rPr lang="en-US" dirty="0"/>
              <a:t>Courses of Action</a:t>
            </a:r>
          </a:p>
        </p:txBody>
      </p:sp>
      <p:sp>
        <p:nvSpPr>
          <p:cNvPr id="3" name="Content Placeholder 2">
            <a:extLst>
              <a:ext uri="{FF2B5EF4-FFF2-40B4-BE49-F238E27FC236}">
                <a16:creationId xmlns:a16="http://schemas.microsoft.com/office/drawing/2014/main" id="{F2B2BEC9-A80D-3522-67E5-3CA53A237147}"/>
              </a:ext>
            </a:extLst>
          </p:cNvPr>
          <p:cNvSpPr>
            <a:spLocks noGrp="1"/>
          </p:cNvSpPr>
          <p:nvPr>
            <p:ph idx="1"/>
          </p:nvPr>
        </p:nvSpPr>
        <p:spPr/>
        <p:txBody>
          <a:bodyPr/>
          <a:lstStyle/>
          <a:p>
            <a:r>
              <a:rPr lang="en-US" dirty="0"/>
              <a:t>Evaluate current system – what items could use updating (software/hardware/security)</a:t>
            </a:r>
          </a:p>
          <a:p>
            <a:r>
              <a:rPr lang="en-US" dirty="0"/>
              <a:t>Order needed equipment</a:t>
            </a:r>
          </a:p>
          <a:p>
            <a:r>
              <a:rPr lang="en-US" dirty="0"/>
              <a:t>Hire staffing and train them to accommodate upgrades/updates</a:t>
            </a:r>
          </a:p>
          <a:p>
            <a:r>
              <a:rPr lang="en-US" dirty="0"/>
              <a:t>Re-train current staff </a:t>
            </a:r>
          </a:p>
        </p:txBody>
      </p:sp>
    </p:spTree>
    <p:extLst>
      <p:ext uri="{BB962C8B-B14F-4D97-AF65-F5344CB8AC3E}">
        <p14:creationId xmlns:p14="http://schemas.microsoft.com/office/powerpoint/2010/main" val="398008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1C8C-337D-13C5-8DBB-EFC9641FE6F6}"/>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4F6F07C8-6A00-B01F-92B8-5895695D9D00}"/>
              </a:ext>
            </a:extLst>
          </p:cNvPr>
          <p:cNvSpPr>
            <a:spLocks noGrp="1"/>
          </p:cNvSpPr>
          <p:nvPr>
            <p:ph idx="1"/>
          </p:nvPr>
        </p:nvSpPr>
        <p:spPr/>
        <p:txBody>
          <a:bodyPr>
            <a:normAutofit fontScale="92500" lnSpcReduction="20000"/>
          </a:bodyPr>
          <a:lstStyle/>
          <a:p>
            <a:r>
              <a:rPr lang="en-US" dirty="0"/>
              <a:t>Phase 1: Evaluate current systems, ensure that there is a fully functional back-up of current environment and place necessary products on order</a:t>
            </a:r>
          </a:p>
          <a:p>
            <a:pPr lvl="1"/>
            <a:r>
              <a:rPr lang="en-US" dirty="0"/>
              <a:t>Software, hardware, security</a:t>
            </a:r>
          </a:p>
          <a:p>
            <a:r>
              <a:rPr lang="en-US" dirty="0"/>
              <a:t>Phase 2: Evaluate current employees</a:t>
            </a:r>
          </a:p>
          <a:p>
            <a:pPr lvl="1"/>
            <a:r>
              <a:rPr lang="en-US" dirty="0"/>
              <a:t>Can anyone be used in a different department more effectively?</a:t>
            </a:r>
          </a:p>
          <a:p>
            <a:pPr lvl="1"/>
            <a:r>
              <a:rPr lang="en-US" dirty="0"/>
              <a:t>Which departments/locations need more staff? </a:t>
            </a:r>
          </a:p>
          <a:p>
            <a:r>
              <a:rPr lang="en-US" dirty="0"/>
              <a:t>Phase 3: Launch new software, hardware, security systems on a separate server</a:t>
            </a:r>
          </a:p>
          <a:p>
            <a:r>
              <a:rPr lang="en-US" dirty="0"/>
              <a:t>Phase 4: Train new and current employees with upgrades/updates</a:t>
            </a:r>
          </a:p>
          <a:p>
            <a:r>
              <a:rPr lang="en-US" dirty="0"/>
              <a:t>Phase 5: Restore and migrate data and switch IPs to implement new software, hardware, security systems into daily operations</a:t>
            </a:r>
          </a:p>
        </p:txBody>
      </p:sp>
    </p:spTree>
    <p:extLst>
      <p:ext uri="{BB962C8B-B14F-4D97-AF65-F5344CB8AC3E}">
        <p14:creationId xmlns:p14="http://schemas.microsoft.com/office/powerpoint/2010/main" val="240113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83E7-A926-DC6D-2364-78A8C623EC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C0F9DE7-4F16-4221-A506-8B8D26C31483}"/>
              </a:ext>
            </a:extLst>
          </p:cNvPr>
          <p:cNvSpPr>
            <a:spLocks noGrp="1"/>
          </p:cNvSpPr>
          <p:nvPr>
            <p:ph idx="1"/>
          </p:nvPr>
        </p:nvSpPr>
        <p:spPr/>
        <p:txBody>
          <a:bodyPr/>
          <a:lstStyle/>
          <a:p>
            <a:r>
              <a:rPr lang="en-US" dirty="0"/>
              <a:t>Through system updates and upgrades regarding both equipment and software along with constant monitoring through a SIEM, potential hacks will be next to impossible. This will ensure the upmost protection of all personal and private information held by Aim Point Corporation.</a:t>
            </a:r>
          </a:p>
          <a:p>
            <a:endParaRPr lang="en-US" dirty="0"/>
          </a:p>
        </p:txBody>
      </p:sp>
    </p:spTree>
    <p:extLst>
      <p:ext uri="{BB962C8B-B14F-4D97-AF65-F5344CB8AC3E}">
        <p14:creationId xmlns:p14="http://schemas.microsoft.com/office/powerpoint/2010/main" val="221147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E9D8-0CCD-0B0C-0285-4EFB023AB69F}"/>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9C1BC92A-D3CB-08CC-2BC2-5E7FED452DED}"/>
              </a:ext>
            </a:extLst>
          </p:cNvPr>
          <p:cNvSpPr>
            <a:spLocks noGrp="1"/>
          </p:cNvSpPr>
          <p:nvPr>
            <p:ph idx="1"/>
          </p:nvPr>
        </p:nvSpPr>
        <p:spPr/>
        <p:txBody>
          <a:bodyPr/>
          <a:lstStyle/>
          <a:p>
            <a:r>
              <a:rPr lang="en-US" dirty="0">
                <a:hlinkClick r:id="rId2"/>
              </a:rPr>
              <a:t>https://www.forbes.com/sites/forbestechcouncil/2020/04/16/16-best-practices-for-safely-upgrading-your-companys-tech-systems/?sh=5760f07f239e</a:t>
            </a:r>
            <a:endParaRPr lang="en-US" dirty="0"/>
          </a:p>
          <a:p>
            <a:r>
              <a:rPr lang="en-US" dirty="0">
                <a:hlinkClick r:id="rId3"/>
              </a:rPr>
              <a:t>https://learning.flatironschool.com/courses/4773/pages/cti200-m3-1-videos-cyber-mission-analysis-6-videos-total-time-47-59?module_item_id=299128</a:t>
            </a:r>
            <a:endParaRPr lang="en-US" dirty="0"/>
          </a:p>
        </p:txBody>
      </p:sp>
    </p:spTree>
    <p:extLst>
      <p:ext uri="{BB962C8B-B14F-4D97-AF65-F5344CB8AC3E}">
        <p14:creationId xmlns:p14="http://schemas.microsoft.com/office/powerpoint/2010/main" val="367102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66F1-C2B1-4E09-BB62-B90ACC34E2E6}"/>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EB020C8B-D4EF-89FC-8795-55F60DC55AC5}"/>
              </a:ext>
            </a:extLst>
          </p:cNvPr>
          <p:cNvSpPr>
            <a:spLocks noGrp="1"/>
          </p:cNvSpPr>
          <p:nvPr>
            <p:ph idx="1"/>
          </p:nvPr>
        </p:nvSpPr>
        <p:spPr/>
        <p:txBody>
          <a:bodyPr/>
          <a:lstStyle/>
          <a:p>
            <a:r>
              <a:rPr lang="en-US" dirty="0"/>
              <a:t>With the outbreak of COVID-19, there has been an influx of online shopping for pick-up or delivery orders, leading to more hacking attempts</a:t>
            </a:r>
          </a:p>
          <a:p>
            <a:r>
              <a:rPr lang="en-US" dirty="0"/>
              <a:t>Our distribution centers are holding more inventory to try and mitigate the unpredictability of product shipments</a:t>
            </a:r>
          </a:p>
          <a:p>
            <a:r>
              <a:rPr lang="en-US" dirty="0"/>
              <a:t>We need to protect company, employee and customer information </a:t>
            </a:r>
          </a:p>
          <a:p>
            <a:r>
              <a:rPr lang="en-US" dirty="0"/>
              <a:t>Inventory needs to be protected so that our shelves stay full, and customers continue using our stores</a:t>
            </a:r>
          </a:p>
          <a:p>
            <a:endParaRPr lang="en-US" dirty="0"/>
          </a:p>
          <a:p>
            <a:endParaRPr lang="en-US" dirty="0"/>
          </a:p>
        </p:txBody>
      </p:sp>
    </p:spTree>
    <p:extLst>
      <p:ext uri="{BB962C8B-B14F-4D97-AF65-F5344CB8AC3E}">
        <p14:creationId xmlns:p14="http://schemas.microsoft.com/office/powerpoint/2010/main" val="8281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0969-C95E-899D-180E-681ACEC9C35B}"/>
              </a:ext>
            </a:extLst>
          </p:cNvPr>
          <p:cNvSpPr>
            <a:spLocks noGrp="1"/>
          </p:cNvSpPr>
          <p:nvPr>
            <p:ph type="title"/>
          </p:nvPr>
        </p:nvSpPr>
        <p:spPr/>
        <p:txBody>
          <a:bodyPr/>
          <a:lstStyle/>
          <a:p>
            <a:r>
              <a:rPr lang="en-US" dirty="0"/>
              <a:t>Intent and Concept Operations</a:t>
            </a:r>
          </a:p>
        </p:txBody>
      </p:sp>
      <p:sp>
        <p:nvSpPr>
          <p:cNvPr id="3" name="Content Placeholder 2">
            <a:extLst>
              <a:ext uri="{FF2B5EF4-FFF2-40B4-BE49-F238E27FC236}">
                <a16:creationId xmlns:a16="http://schemas.microsoft.com/office/drawing/2014/main" id="{BAD0E0DC-B8BF-330B-6D72-BFC034C7C3AF}"/>
              </a:ext>
            </a:extLst>
          </p:cNvPr>
          <p:cNvSpPr>
            <a:spLocks noGrp="1"/>
          </p:cNvSpPr>
          <p:nvPr>
            <p:ph idx="1"/>
          </p:nvPr>
        </p:nvSpPr>
        <p:spPr/>
        <p:txBody>
          <a:bodyPr/>
          <a:lstStyle/>
          <a:p>
            <a:r>
              <a:rPr lang="en-US" dirty="0"/>
              <a:t>Update hardware and software as needed at all locations to enhance protection around company, employee, and customer data</a:t>
            </a:r>
          </a:p>
          <a:p>
            <a:r>
              <a:rPr lang="en-US" dirty="0"/>
              <a:t>Hire additional staffing as needed to ensure that all systems are kept up to date and all incoming/outgoing data is adequately monitored to prevent hacks</a:t>
            </a:r>
          </a:p>
          <a:p>
            <a:r>
              <a:rPr lang="en-US" dirty="0"/>
              <a:t>Update security systems at all locations to deter thefts and ensure that proper authorities are notified immediately </a:t>
            </a:r>
          </a:p>
          <a:p>
            <a:r>
              <a:rPr lang="en-US" dirty="0"/>
              <a:t>Hire additional security staff for distribution centers to deter thieves</a:t>
            </a:r>
          </a:p>
          <a:p>
            <a:endParaRPr lang="en-US" dirty="0"/>
          </a:p>
        </p:txBody>
      </p:sp>
    </p:spTree>
    <p:extLst>
      <p:ext uri="{BB962C8B-B14F-4D97-AF65-F5344CB8AC3E}">
        <p14:creationId xmlns:p14="http://schemas.microsoft.com/office/powerpoint/2010/main" val="56497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F570-7980-BC7F-56AE-37747872D80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D7D0FD0-D8E0-9A0D-808B-B407A0CB6706}"/>
              </a:ext>
            </a:extLst>
          </p:cNvPr>
          <p:cNvSpPr>
            <a:spLocks noGrp="1"/>
          </p:cNvSpPr>
          <p:nvPr>
            <p:ph idx="1"/>
          </p:nvPr>
        </p:nvSpPr>
        <p:spPr/>
        <p:txBody>
          <a:bodyPr/>
          <a:lstStyle/>
          <a:p>
            <a:r>
              <a:rPr lang="en-US" dirty="0"/>
              <a:t>Problem 1: The influx of online shopping for pick-up and delivery orders has created a need for better protection in all network systems </a:t>
            </a:r>
          </a:p>
          <a:p>
            <a:r>
              <a:rPr lang="en-US" dirty="0"/>
              <a:t>Problem 2: The shortage of products has created a need to keep more inventory in our distribution centers to keep shelves stocked during the potential shortages</a:t>
            </a:r>
          </a:p>
        </p:txBody>
      </p:sp>
    </p:spTree>
    <p:extLst>
      <p:ext uri="{BB962C8B-B14F-4D97-AF65-F5344CB8AC3E}">
        <p14:creationId xmlns:p14="http://schemas.microsoft.com/office/powerpoint/2010/main" val="1196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8D4-FE83-BE38-8C84-BD73EEEC2314}"/>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1D26E91D-03A5-1584-B43D-6FC705870E9F}"/>
              </a:ext>
            </a:extLst>
          </p:cNvPr>
          <p:cNvSpPr>
            <a:spLocks noGrp="1"/>
          </p:cNvSpPr>
          <p:nvPr>
            <p:ph idx="1"/>
          </p:nvPr>
        </p:nvSpPr>
        <p:spPr/>
        <p:txBody>
          <a:bodyPr/>
          <a:lstStyle/>
          <a:p>
            <a:r>
              <a:rPr lang="en-US" dirty="0"/>
              <a:t>Our first mission is to protect all private information regarding Aim Point Corporation and its employees and customers</a:t>
            </a:r>
          </a:p>
          <a:p>
            <a:r>
              <a:rPr lang="en-US" dirty="0"/>
              <a:t>Our second mission is to protect all inventory from theft and damage</a:t>
            </a:r>
          </a:p>
        </p:txBody>
      </p:sp>
    </p:spTree>
    <p:extLst>
      <p:ext uri="{BB962C8B-B14F-4D97-AF65-F5344CB8AC3E}">
        <p14:creationId xmlns:p14="http://schemas.microsoft.com/office/powerpoint/2010/main" val="213335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DAE0-F17A-92A2-C7D0-E1987ACA89E1}"/>
              </a:ext>
            </a:extLst>
          </p:cNvPr>
          <p:cNvSpPr>
            <a:spLocks noGrp="1"/>
          </p:cNvSpPr>
          <p:nvPr>
            <p:ph type="title"/>
          </p:nvPr>
        </p:nvSpPr>
        <p:spPr/>
        <p:txBody>
          <a:bodyPr/>
          <a:lstStyle/>
          <a:p>
            <a:r>
              <a:rPr lang="en-US" dirty="0"/>
              <a:t>Initial Guidance</a:t>
            </a:r>
          </a:p>
        </p:txBody>
      </p:sp>
      <p:sp>
        <p:nvSpPr>
          <p:cNvPr id="3" name="Content Placeholder 2">
            <a:extLst>
              <a:ext uri="{FF2B5EF4-FFF2-40B4-BE49-F238E27FC236}">
                <a16:creationId xmlns:a16="http://schemas.microsoft.com/office/drawing/2014/main" id="{9A05716E-3432-3FD0-71AB-5FA15F58AF81}"/>
              </a:ext>
            </a:extLst>
          </p:cNvPr>
          <p:cNvSpPr>
            <a:spLocks noGrp="1"/>
          </p:cNvSpPr>
          <p:nvPr>
            <p:ph idx="1"/>
          </p:nvPr>
        </p:nvSpPr>
        <p:spPr/>
        <p:txBody>
          <a:bodyPr/>
          <a:lstStyle/>
          <a:p>
            <a:r>
              <a:rPr lang="en-US" dirty="0"/>
              <a:t>Protect all personal/private information, incoming and outgoing, from attackers </a:t>
            </a:r>
          </a:p>
          <a:p>
            <a:pPr lvl="1"/>
            <a:r>
              <a:rPr lang="en-US" dirty="0"/>
              <a:t>At the time, there was no availability for online shopping for delivery and pick-up orders</a:t>
            </a:r>
          </a:p>
          <a:p>
            <a:r>
              <a:rPr lang="en-US" dirty="0"/>
              <a:t>Protect all inventory from theft</a:t>
            </a:r>
          </a:p>
          <a:p>
            <a:pPr lvl="1"/>
            <a:r>
              <a:rPr lang="en-US" dirty="0"/>
              <a:t>Distribution centers have now increased on hand inventory</a:t>
            </a:r>
          </a:p>
        </p:txBody>
      </p:sp>
    </p:spTree>
    <p:extLst>
      <p:ext uri="{BB962C8B-B14F-4D97-AF65-F5344CB8AC3E}">
        <p14:creationId xmlns:p14="http://schemas.microsoft.com/office/powerpoint/2010/main" val="165440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647B-2AFB-F788-C33B-9AC84C0DB1D2}"/>
              </a:ext>
            </a:extLst>
          </p:cNvPr>
          <p:cNvSpPr>
            <a:spLocks noGrp="1"/>
          </p:cNvSpPr>
          <p:nvPr>
            <p:ph type="title"/>
          </p:nvPr>
        </p:nvSpPr>
        <p:spPr/>
        <p:txBody>
          <a:bodyPr/>
          <a:lstStyle/>
          <a:p>
            <a:r>
              <a:rPr lang="en-US" dirty="0"/>
              <a:t>IPE Products</a:t>
            </a:r>
          </a:p>
        </p:txBody>
      </p:sp>
      <p:sp>
        <p:nvSpPr>
          <p:cNvPr id="3" name="Content Placeholder 2">
            <a:extLst>
              <a:ext uri="{FF2B5EF4-FFF2-40B4-BE49-F238E27FC236}">
                <a16:creationId xmlns:a16="http://schemas.microsoft.com/office/drawing/2014/main" id="{8ECC9885-0AC9-661C-65CE-C0D2E2C4C4F9}"/>
              </a:ext>
            </a:extLst>
          </p:cNvPr>
          <p:cNvSpPr>
            <a:spLocks noGrp="1"/>
          </p:cNvSpPr>
          <p:nvPr>
            <p:ph idx="1"/>
          </p:nvPr>
        </p:nvSpPr>
        <p:spPr/>
        <p:txBody>
          <a:bodyPr/>
          <a:lstStyle/>
          <a:p>
            <a:r>
              <a:rPr lang="en-US" dirty="0"/>
              <a:t>Environment: distribution centers, offices, storefronts, websites</a:t>
            </a:r>
          </a:p>
          <a:p>
            <a:r>
              <a:rPr lang="en-US" dirty="0"/>
              <a:t>Effects: hackers, pandemics, data breaches, inventory damage, competitors, impeded product shipments </a:t>
            </a:r>
          </a:p>
          <a:p>
            <a:r>
              <a:rPr lang="en-US" dirty="0"/>
              <a:t>Evaluate: employee and customer satisfaction (would anyone assist an attacker), current COVID-19 pandemic escalating online shopping for delivery and pick-up orders</a:t>
            </a:r>
          </a:p>
          <a:p>
            <a:r>
              <a:rPr lang="en-US" dirty="0"/>
              <a:t>Threat COAs: employee and customer satisfaction surveys, consistent monitoring of all incoming and outgoing data through a SIEM with proper alerts, larger security teams, updated security systems</a:t>
            </a:r>
          </a:p>
        </p:txBody>
      </p:sp>
    </p:spTree>
    <p:extLst>
      <p:ext uri="{BB962C8B-B14F-4D97-AF65-F5344CB8AC3E}">
        <p14:creationId xmlns:p14="http://schemas.microsoft.com/office/powerpoint/2010/main" val="199776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A42C-31EB-F951-4C69-85F2DE1F7A65}"/>
              </a:ext>
            </a:extLst>
          </p:cNvPr>
          <p:cNvSpPr>
            <a:spLocks noGrp="1"/>
          </p:cNvSpPr>
          <p:nvPr>
            <p:ph type="title"/>
          </p:nvPr>
        </p:nvSpPr>
        <p:spPr>
          <a:xfrm>
            <a:off x="645460" y="973668"/>
            <a:ext cx="9703396" cy="706964"/>
          </a:xfrm>
        </p:spPr>
        <p:txBody>
          <a:bodyPr/>
          <a:lstStyle/>
          <a:p>
            <a:r>
              <a:rPr lang="en-US" dirty="0"/>
              <a:t>Facts/Assumptions/Limitations/Constraints</a:t>
            </a:r>
          </a:p>
        </p:txBody>
      </p:sp>
      <p:sp>
        <p:nvSpPr>
          <p:cNvPr id="3" name="Content Placeholder 2">
            <a:extLst>
              <a:ext uri="{FF2B5EF4-FFF2-40B4-BE49-F238E27FC236}">
                <a16:creationId xmlns:a16="http://schemas.microsoft.com/office/drawing/2014/main" id="{9C33926B-6814-A1DA-B3A3-3F469ED6675C}"/>
              </a:ext>
            </a:extLst>
          </p:cNvPr>
          <p:cNvSpPr>
            <a:spLocks noGrp="1"/>
          </p:cNvSpPr>
          <p:nvPr>
            <p:ph idx="1"/>
          </p:nvPr>
        </p:nvSpPr>
        <p:spPr/>
        <p:txBody>
          <a:bodyPr>
            <a:normAutofit/>
          </a:bodyPr>
          <a:lstStyle/>
          <a:p>
            <a:r>
              <a:rPr lang="en-US" dirty="0"/>
              <a:t>Fact: currently enough staff and proper equipment to maintain daily operations, but not enough to increase output or be prepared for potential incidents/attacks</a:t>
            </a:r>
          </a:p>
          <a:p>
            <a:r>
              <a:rPr lang="en-US" dirty="0"/>
              <a:t>Assumption: someone will make it through the current defenses and obtain personal/private information regarding the company or its customers/employees</a:t>
            </a:r>
          </a:p>
          <a:p>
            <a:r>
              <a:rPr lang="en-US" dirty="0"/>
              <a:t>Limitations: only 2 qualified employees for upgrade/updates</a:t>
            </a:r>
          </a:p>
          <a:p>
            <a:r>
              <a:rPr lang="en-US" dirty="0"/>
              <a:t>Constraints: requirement – complete 100% of upgrades within 6 months (to include proper employee training); prohibitions – budget not to exceed $750,000</a:t>
            </a:r>
          </a:p>
          <a:p>
            <a:endParaRPr lang="en-US" dirty="0"/>
          </a:p>
        </p:txBody>
      </p:sp>
    </p:spTree>
    <p:extLst>
      <p:ext uri="{BB962C8B-B14F-4D97-AF65-F5344CB8AC3E}">
        <p14:creationId xmlns:p14="http://schemas.microsoft.com/office/powerpoint/2010/main" val="48629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E4AB-CB1D-964B-0ECE-5F996E4BACF5}"/>
              </a:ext>
            </a:extLst>
          </p:cNvPr>
          <p:cNvSpPr>
            <a:spLocks noGrp="1"/>
          </p:cNvSpPr>
          <p:nvPr>
            <p:ph type="title"/>
          </p:nvPr>
        </p:nvSpPr>
        <p:spPr/>
        <p:txBody>
          <a:bodyPr/>
          <a:lstStyle/>
          <a:p>
            <a:r>
              <a:rPr lang="en-US" dirty="0"/>
              <a:t>Availabilities and Shortfalls</a:t>
            </a:r>
          </a:p>
        </p:txBody>
      </p:sp>
      <p:sp>
        <p:nvSpPr>
          <p:cNvPr id="3" name="Content Placeholder 2">
            <a:extLst>
              <a:ext uri="{FF2B5EF4-FFF2-40B4-BE49-F238E27FC236}">
                <a16:creationId xmlns:a16="http://schemas.microsoft.com/office/drawing/2014/main" id="{449962B5-5922-1F34-D0AD-3B1E9A10ED81}"/>
              </a:ext>
            </a:extLst>
          </p:cNvPr>
          <p:cNvSpPr>
            <a:spLocks noGrp="1"/>
          </p:cNvSpPr>
          <p:nvPr>
            <p:ph idx="1"/>
          </p:nvPr>
        </p:nvSpPr>
        <p:spPr/>
        <p:txBody>
          <a:bodyPr/>
          <a:lstStyle/>
          <a:p>
            <a:r>
              <a:rPr lang="en-US" dirty="0"/>
              <a:t>Current staff is available to assist with this migration of updates/upgrades, but it would shortfall daily operations that are currently being maintained</a:t>
            </a:r>
          </a:p>
          <a:p>
            <a:r>
              <a:rPr lang="en-US" dirty="0"/>
              <a:t>Employing new staff is time consuming and it is difficult to find people to mesh with the current team well. This also digs into the budget for these upgrades</a:t>
            </a:r>
          </a:p>
          <a:p>
            <a:endParaRPr lang="en-US" dirty="0"/>
          </a:p>
        </p:txBody>
      </p:sp>
    </p:spTree>
    <p:extLst>
      <p:ext uri="{BB962C8B-B14F-4D97-AF65-F5344CB8AC3E}">
        <p14:creationId xmlns:p14="http://schemas.microsoft.com/office/powerpoint/2010/main" val="3099596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1526</TotalTime>
  <Words>892</Words>
  <Application>Microsoft Macintosh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Mission Analysis:  Aim Point Corporation</vt:lpstr>
      <vt:lpstr>Agenda </vt:lpstr>
      <vt:lpstr>Intent and Concept Operations</vt:lpstr>
      <vt:lpstr>Problem Statement</vt:lpstr>
      <vt:lpstr>Mission Statement</vt:lpstr>
      <vt:lpstr>Initial Guidance</vt:lpstr>
      <vt:lpstr>IPE Products</vt:lpstr>
      <vt:lpstr>Facts/Assumptions/Limitations/Constraints</vt:lpstr>
      <vt:lpstr>Availabilities and Shortfalls</vt:lpstr>
      <vt:lpstr>Business Impact Analysis</vt:lpstr>
      <vt:lpstr>Risk Assessment</vt:lpstr>
      <vt:lpstr>Courses of Action</vt:lpstr>
      <vt:lpstr>Timeline</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Analysis:  Aim Point Corporation</dc:title>
  <dc:creator>morgan solomon</dc:creator>
  <cp:lastModifiedBy>morgan solomon</cp:lastModifiedBy>
  <cp:revision>1</cp:revision>
  <dcterms:created xsi:type="dcterms:W3CDTF">2022-06-03T19:49:55Z</dcterms:created>
  <dcterms:modified xsi:type="dcterms:W3CDTF">2022-06-04T21:16:37Z</dcterms:modified>
</cp:coreProperties>
</file>