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17" r:id="rId2"/>
    <p:sldId id="418" r:id="rId3"/>
    <p:sldId id="256" r:id="rId4"/>
    <p:sldId id="420" r:id="rId5"/>
    <p:sldId id="421" r:id="rId6"/>
    <p:sldId id="424" r:id="rId7"/>
    <p:sldId id="425" r:id="rId8"/>
    <p:sldId id="422" r:id="rId9"/>
    <p:sldId id="423" r:id="rId10"/>
    <p:sldId id="426" r:id="rId11"/>
    <p:sldId id="427" r:id="rId12"/>
    <p:sldId id="430" r:id="rId13"/>
    <p:sldId id="431" r:id="rId14"/>
    <p:sldId id="428" r:id="rId15"/>
    <p:sldId id="432" r:id="rId16"/>
    <p:sldId id="433" r:id="rId17"/>
    <p:sldId id="429" r:id="rId18"/>
    <p:sldId id="434" r:id="rId19"/>
    <p:sldId id="435" r:id="rId20"/>
    <p:sldId id="436" r:id="rId21"/>
    <p:sldId id="437" r:id="rId22"/>
    <p:sldId id="438" r:id="rId23"/>
    <p:sldId id="439" r:id="rId24"/>
    <p:sldId id="272" r:id="rId25"/>
    <p:sldId id="4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90BEE-B7C8-4C09-A2A3-80333D93B047}" type="datetimeFigureOut">
              <a:rPr lang="en-CA" smtClean="0"/>
              <a:t>2022-06-28</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ECB3C-F462-480E-96C8-F06AD0C0B80F}" type="slidenum">
              <a:rPr lang="en-CA" smtClean="0"/>
              <a:t>‹N°›</a:t>
            </a:fld>
            <a:endParaRPr lang="en-CA"/>
          </a:p>
        </p:txBody>
      </p:sp>
    </p:spTree>
    <p:extLst>
      <p:ext uri="{BB962C8B-B14F-4D97-AF65-F5344CB8AC3E}">
        <p14:creationId xmlns:p14="http://schemas.microsoft.com/office/powerpoint/2010/main" val="1526959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www.presentation-powerpoint.com</a:t>
            </a:r>
          </a:p>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24</a:t>
            </a:fld>
            <a:endParaRPr lang="fr-FR"/>
          </a:p>
        </p:txBody>
      </p:sp>
    </p:spTree>
    <p:extLst>
      <p:ext uri="{BB962C8B-B14F-4D97-AF65-F5344CB8AC3E}">
        <p14:creationId xmlns:p14="http://schemas.microsoft.com/office/powerpoint/2010/main" val="156795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F47C1-C0EA-91DC-015C-1E178977283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B204ED3C-94A6-013B-31E7-3CB9941E3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B8F03F74-DDD0-CB17-EB91-5E8654154E8D}"/>
              </a:ext>
            </a:extLst>
          </p:cNvPr>
          <p:cNvSpPr>
            <a:spLocks noGrp="1"/>
          </p:cNvSpPr>
          <p:nvPr>
            <p:ph type="dt" sz="half" idx="10"/>
          </p:nvPr>
        </p:nvSpPr>
        <p:spPr/>
        <p:txBody>
          <a:bodyPr/>
          <a:lstStyle/>
          <a:p>
            <a:fld id="{D1F70E4C-D41C-415A-937A-B6438B9CF7BC}"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2D49429A-EDA1-117D-51BD-D3615AB91B87}"/>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44A04723-7A45-21F0-9C46-8EDAD7C3102D}"/>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86601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634858-A5A2-45A4-707D-81ACA9E35E7F}"/>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3D3C92C5-8964-E963-3657-D89CC9AC50B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1EF02CB9-ED29-0AD9-A296-C6F59645281C}"/>
              </a:ext>
            </a:extLst>
          </p:cNvPr>
          <p:cNvSpPr>
            <a:spLocks noGrp="1"/>
          </p:cNvSpPr>
          <p:nvPr>
            <p:ph type="dt" sz="half" idx="10"/>
          </p:nvPr>
        </p:nvSpPr>
        <p:spPr/>
        <p:txBody>
          <a:bodyPr/>
          <a:lstStyle/>
          <a:p>
            <a:fld id="{B6A509BB-6A31-429E-83AB-FEDEAA102647}"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0708FF4-A2FC-C48D-C658-8C755835106A}"/>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203CB5CC-C5D3-EEB8-D2C1-6BBA82022282}"/>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235676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4363F06-8DE9-3006-AE32-E4304094AE1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644AA522-26B6-3037-1A2E-63C79043CB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6C7BF6E5-12D1-DFF9-EDC5-E4F84FB95191}"/>
              </a:ext>
            </a:extLst>
          </p:cNvPr>
          <p:cNvSpPr>
            <a:spLocks noGrp="1"/>
          </p:cNvSpPr>
          <p:nvPr>
            <p:ph type="dt" sz="half" idx="10"/>
          </p:nvPr>
        </p:nvSpPr>
        <p:spPr/>
        <p:txBody>
          <a:bodyPr/>
          <a:lstStyle/>
          <a:p>
            <a:fld id="{99964CEC-3A29-4C35-837A-5F9E492795EA}"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F78D8DC0-1419-2606-32C9-1ED035F316F2}"/>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1C2EA347-7A7A-E597-58CA-9E117B980411}"/>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91608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F096DD-557A-46F0-A991-8311C242EF06}"/>
              </a:ext>
            </a:extLst>
          </p:cNvPr>
          <p:cNvSpPr>
            <a:spLocks noGrp="1"/>
          </p:cNvSpPr>
          <p:nvPr>
            <p:ph type="pic" sz="quarter" idx="10"/>
          </p:nvPr>
        </p:nvSpPr>
        <p:spPr>
          <a:xfrm>
            <a:off x="437832" y="1534598"/>
            <a:ext cx="4248000" cy="4248000"/>
          </a:xfrm>
        </p:spPr>
        <p:txBody>
          <a:bodyPr/>
          <a:lstStyle/>
          <a:p>
            <a:endParaRPr lang="fr-FR" dirty="0"/>
          </a:p>
        </p:txBody>
      </p:sp>
    </p:spTree>
    <p:extLst>
      <p:ext uri="{BB962C8B-B14F-4D97-AF65-F5344CB8AC3E}">
        <p14:creationId xmlns:p14="http://schemas.microsoft.com/office/powerpoint/2010/main" val="108869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C5DB4-B365-1D7F-8283-08A73905AB9A}"/>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8ED40BA2-5F86-D21D-62FA-07EBFEEBCA1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077E5691-5F46-9E36-1BAD-5900FC8FAEC3}"/>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4201F552-7D10-EBC5-9625-5526A8E5A33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562BF397-1374-4E94-3DD4-C5064558B96A}"/>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415268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1E03C-C68A-5890-DD10-E5D555DEBBB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F8CCF9C2-CFC3-6995-3C24-EC9A0496B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0BD3516-16B4-DCE5-CB14-B1B9D8910D0C}"/>
              </a:ext>
            </a:extLst>
          </p:cNvPr>
          <p:cNvSpPr>
            <a:spLocks noGrp="1"/>
          </p:cNvSpPr>
          <p:nvPr>
            <p:ph type="dt" sz="half" idx="10"/>
          </p:nvPr>
        </p:nvSpPr>
        <p:spPr/>
        <p:txBody>
          <a:bodyPr/>
          <a:lstStyle/>
          <a:p>
            <a:fld id="{902ED33D-7FD6-43A3-B061-2A6C93292FC1}"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B88C5FC2-9F44-9C1C-D809-A155AD9A6CE0}"/>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3BBB7250-9979-A3D2-7D0B-EC9E9E7520FB}"/>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143979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ADB0D-AB44-E5CD-9BED-171CC860BF57}"/>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165F94F4-FE47-3E28-BF99-3A586666841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CFDFC9F6-7BAE-CA52-7151-FB156D89C94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F28B73AC-9C84-6020-C9D9-4A61589FE856}"/>
              </a:ext>
            </a:extLst>
          </p:cNvPr>
          <p:cNvSpPr>
            <a:spLocks noGrp="1"/>
          </p:cNvSpPr>
          <p:nvPr>
            <p:ph type="dt" sz="half" idx="10"/>
          </p:nvPr>
        </p:nvSpPr>
        <p:spPr/>
        <p:txBody>
          <a:bodyPr/>
          <a:lstStyle/>
          <a:p>
            <a:fld id="{4041CC37-0408-4BB5-8B13-C3D32C76CDD3}" type="datetime2">
              <a:rPr lang="en-CA" smtClean="0"/>
              <a:t>Tuesday, June 28, 2022</a:t>
            </a:fld>
            <a:endParaRPr lang="en-CA"/>
          </a:p>
        </p:txBody>
      </p:sp>
      <p:sp>
        <p:nvSpPr>
          <p:cNvPr id="6" name="Espace réservé du pied de page 5">
            <a:extLst>
              <a:ext uri="{FF2B5EF4-FFF2-40B4-BE49-F238E27FC236}">
                <a16:creationId xmlns:a16="http://schemas.microsoft.com/office/drawing/2014/main" id="{3EB248C1-C992-DC43-B73B-64624523593D}"/>
              </a:ext>
            </a:extLst>
          </p:cNvPr>
          <p:cNvSpPr>
            <a:spLocks noGrp="1"/>
          </p:cNvSpPr>
          <p:nvPr>
            <p:ph type="ftr" sz="quarter" idx="11"/>
          </p:nvPr>
        </p:nvSpPr>
        <p:spPr/>
        <p:txBody>
          <a:bodyPr/>
          <a:lstStyle/>
          <a:p>
            <a:r>
              <a:rPr lang="en-CA"/>
              <a:t>© By Moumad &amp; Oubakhane</a:t>
            </a:r>
          </a:p>
        </p:txBody>
      </p:sp>
      <p:sp>
        <p:nvSpPr>
          <p:cNvPr id="7" name="Espace réservé du numéro de diapositive 6">
            <a:extLst>
              <a:ext uri="{FF2B5EF4-FFF2-40B4-BE49-F238E27FC236}">
                <a16:creationId xmlns:a16="http://schemas.microsoft.com/office/drawing/2014/main" id="{46F84130-BBBC-B580-21BF-869F7B9C17C3}"/>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74298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9C4A6-01D2-EC68-57D0-57BD596D6ACA}"/>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8D8FCC87-2A41-FF52-B7C3-8A28F4D1D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20A0F68-5EED-BE13-3DBD-5E5EC82FF2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6476907D-AF53-8559-B79B-B8CEAE0F0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17118BB-2E1F-150D-9614-9467645ED2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202D2FE5-7FE4-557A-C5E4-37AAFDD40339}"/>
              </a:ext>
            </a:extLst>
          </p:cNvPr>
          <p:cNvSpPr>
            <a:spLocks noGrp="1"/>
          </p:cNvSpPr>
          <p:nvPr>
            <p:ph type="dt" sz="half" idx="10"/>
          </p:nvPr>
        </p:nvSpPr>
        <p:spPr/>
        <p:txBody>
          <a:bodyPr/>
          <a:lstStyle/>
          <a:p>
            <a:fld id="{A07FFB8E-2554-476E-A27C-BED7EECA95D5}" type="datetime2">
              <a:rPr lang="en-CA" smtClean="0"/>
              <a:t>Tuesday, June 28, 2022</a:t>
            </a:fld>
            <a:endParaRPr lang="en-CA"/>
          </a:p>
        </p:txBody>
      </p:sp>
      <p:sp>
        <p:nvSpPr>
          <p:cNvPr id="8" name="Espace réservé du pied de page 7">
            <a:extLst>
              <a:ext uri="{FF2B5EF4-FFF2-40B4-BE49-F238E27FC236}">
                <a16:creationId xmlns:a16="http://schemas.microsoft.com/office/drawing/2014/main" id="{B581F97A-A034-AB1A-607F-69D11535997B}"/>
              </a:ext>
            </a:extLst>
          </p:cNvPr>
          <p:cNvSpPr>
            <a:spLocks noGrp="1"/>
          </p:cNvSpPr>
          <p:nvPr>
            <p:ph type="ftr" sz="quarter" idx="11"/>
          </p:nvPr>
        </p:nvSpPr>
        <p:spPr/>
        <p:txBody>
          <a:bodyPr/>
          <a:lstStyle/>
          <a:p>
            <a:r>
              <a:rPr lang="en-CA"/>
              <a:t>© By Moumad &amp; Oubakhane</a:t>
            </a:r>
          </a:p>
        </p:txBody>
      </p:sp>
      <p:sp>
        <p:nvSpPr>
          <p:cNvPr id="9" name="Espace réservé du numéro de diapositive 8">
            <a:extLst>
              <a:ext uri="{FF2B5EF4-FFF2-40B4-BE49-F238E27FC236}">
                <a16:creationId xmlns:a16="http://schemas.microsoft.com/office/drawing/2014/main" id="{738D129D-E0D4-4765-313D-DDC23EEE3B69}"/>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93413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4F49DF-4DEB-E7DE-40D7-0EBBAA3DF755}"/>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F6C67534-4321-35B0-9CE3-C02FC69E6C76}"/>
              </a:ext>
            </a:extLst>
          </p:cNvPr>
          <p:cNvSpPr>
            <a:spLocks noGrp="1"/>
          </p:cNvSpPr>
          <p:nvPr>
            <p:ph type="dt" sz="half" idx="10"/>
          </p:nvPr>
        </p:nvSpPr>
        <p:spPr/>
        <p:txBody>
          <a:bodyPr/>
          <a:lstStyle/>
          <a:p>
            <a:fld id="{D97B1577-7618-4D02-9EA7-88FE24949D32}" type="datetime2">
              <a:rPr lang="en-CA" smtClean="0"/>
              <a:t>Tuesday, June 28, 2022</a:t>
            </a:fld>
            <a:endParaRPr lang="en-CA"/>
          </a:p>
        </p:txBody>
      </p:sp>
      <p:sp>
        <p:nvSpPr>
          <p:cNvPr id="4" name="Espace réservé du pied de page 3">
            <a:extLst>
              <a:ext uri="{FF2B5EF4-FFF2-40B4-BE49-F238E27FC236}">
                <a16:creationId xmlns:a16="http://schemas.microsoft.com/office/drawing/2014/main" id="{74487993-6AD1-7AFB-A5AA-AD3E12B18EF2}"/>
              </a:ext>
            </a:extLst>
          </p:cNvPr>
          <p:cNvSpPr>
            <a:spLocks noGrp="1"/>
          </p:cNvSpPr>
          <p:nvPr>
            <p:ph type="ftr" sz="quarter" idx="11"/>
          </p:nvPr>
        </p:nvSpPr>
        <p:spPr/>
        <p:txBody>
          <a:bodyPr/>
          <a:lstStyle/>
          <a:p>
            <a:r>
              <a:rPr lang="en-CA"/>
              <a:t>© By Moumad &amp; Oubakhane</a:t>
            </a:r>
          </a:p>
        </p:txBody>
      </p:sp>
      <p:sp>
        <p:nvSpPr>
          <p:cNvPr id="5" name="Espace réservé du numéro de diapositive 4">
            <a:extLst>
              <a:ext uri="{FF2B5EF4-FFF2-40B4-BE49-F238E27FC236}">
                <a16:creationId xmlns:a16="http://schemas.microsoft.com/office/drawing/2014/main" id="{61852145-C7C1-DD45-2A8A-6E639E65B1E8}"/>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427851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C8EC423-ABB3-0592-48CA-5D07E85ACF8B}"/>
              </a:ext>
            </a:extLst>
          </p:cNvPr>
          <p:cNvSpPr>
            <a:spLocks noGrp="1"/>
          </p:cNvSpPr>
          <p:nvPr>
            <p:ph type="dt" sz="half" idx="10"/>
          </p:nvPr>
        </p:nvSpPr>
        <p:spPr/>
        <p:txBody>
          <a:bodyPr/>
          <a:lstStyle/>
          <a:p>
            <a:fld id="{C3144447-2389-4065-A6AA-4A999BFCE59A}" type="datetime2">
              <a:rPr lang="en-CA" smtClean="0"/>
              <a:t>Tuesday, June 28, 2022</a:t>
            </a:fld>
            <a:endParaRPr lang="en-CA"/>
          </a:p>
        </p:txBody>
      </p:sp>
      <p:sp>
        <p:nvSpPr>
          <p:cNvPr id="3" name="Espace réservé du pied de page 2">
            <a:extLst>
              <a:ext uri="{FF2B5EF4-FFF2-40B4-BE49-F238E27FC236}">
                <a16:creationId xmlns:a16="http://schemas.microsoft.com/office/drawing/2014/main" id="{14D7D1A0-B74C-FEE6-1BCA-9A0B01E44ACE}"/>
              </a:ext>
            </a:extLst>
          </p:cNvPr>
          <p:cNvSpPr>
            <a:spLocks noGrp="1"/>
          </p:cNvSpPr>
          <p:nvPr>
            <p:ph type="ftr" sz="quarter" idx="11"/>
          </p:nvPr>
        </p:nvSpPr>
        <p:spPr/>
        <p:txBody>
          <a:bodyPr/>
          <a:lstStyle/>
          <a:p>
            <a:r>
              <a:rPr lang="en-CA"/>
              <a:t>© By Moumad &amp; Oubakhane</a:t>
            </a:r>
          </a:p>
        </p:txBody>
      </p:sp>
      <p:sp>
        <p:nvSpPr>
          <p:cNvPr id="4" name="Espace réservé du numéro de diapositive 3">
            <a:extLst>
              <a:ext uri="{FF2B5EF4-FFF2-40B4-BE49-F238E27FC236}">
                <a16:creationId xmlns:a16="http://schemas.microsoft.com/office/drawing/2014/main" id="{1925A9EC-566C-8E54-AD9D-33E949F1B6DE}"/>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91569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F917F-D765-D999-CE22-C0D3AD05C4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709E262A-69F5-F48B-D944-33B37976A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C1CED80E-791A-1DEC-0EC4-ACE62C1AA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1A264A-B736-50BA-5872-C54959B12ACE}"/>
              </a:ext>
            </a:extLst>
          </p:cNvPr>
          <p:cNvSpPr>
            <a:spLocks noGrp="1"/>
          </p:cNvSpPr>
          <p:nvPr>
            <p:ph type="dt" sz="half" idx="10"/>
          </p:nvPr>
        </p:nvSpPr>
        <p:spPr/>
        <p:txBody>
          <a:bodyPr/>
          <a:lstStyle/>
          <a:p>
            <a:fld id="{294A21CA-3AC2-4E3B-BB3E-31CE0DF37355}" type="datetime2">
              <a:rPr lang="en-CA" smtClean="0"/>
              <a:t>Tuesday, June 28, 2022</a:t>
            </a:fld>
            <a:endParaRPr lang="en-CA"/>
          </a:p>
        </p:txBody>
      </p:sp>
      <p:sp>
        <p:nvSpPr>
          <p:cNvPr id="6" name="Espace réservé du pied de page 5">
            <a:extLst>
              <a:ext uri="{FF2B5EF4-FFF2-40B4-BE49-F238E27FC236}">
                <a16:creationId xmlns:a16="http://schemas.microsoft.com/office/drawing/2014/main" id="{78B6D322-66B6-F9BC-7123-F9304FDECE1A}"/>
              </a:ext>
            </a:extLst>
          </p:cNvPr>
          <p:cNvSpPr>
            <a:spLocks noGrp="1"/>
          </p:cNvSpPr>
          <p:nvPr>
            <p:ph type="ftr" sz="quarter" idx="11"/>
          </p:nvPr>
        </p:nvSpPr>
        <p:spPr/>
        <p:txBody>
          <a:bodyPr/>
          <a:lstStyle/>
          <a:p>
            <a:r>
              <a:rPr lang="en-CA"/>
              <a:t>© By Moumad &amp; Oubakhane</a:t>
            </a:r>
          </a:p>
        </p:txBody>
      </p:sp>
      <p:sp>
        <p:nvSpPr>
          <p:cNvPr id="7" name="Espace réservé du numéro de diapositive 6">
            <a:extLst>
              <a:ext uri="{FF2B5EF4-FFF2-40B4-BE49-F238E27FC236}">
                <a16:creationId xmlns:a16="http://schemas.microsoft.com/office/drawing/2014/main" id="{E86DD82F-5505-B11A-1027-91EF3C73E9B7}"/>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29702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C5966-4C6A-9B50-9BB0-211816EBC7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CBF3F24D-F4BE-A873-DDFC-2B9E88E6F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1FCF62B7-1F7B-BF3C-CCB6-80FDD0C88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E51558-E1D9-3368-F6F1-B09B6F2495C6}"/>
              </a:ext>
            </a:extLst>
          </p:cNvPr>
          <p:cNvSpPr>
            <a:spLocks noGrp="1"/>
          </p:cNvSpPr>
          <p:nvPr>
            <p:ph type="dt" sz="half" idx="10"/>
          </p:nvPr>
        </p:nvSpPr>
        <p:spPr/>
        <p:txBody>
          <a:bodyPr/>
          <a:lstStyle/>
          <a:p>
            <a:fld id="{D5C5C281-3AB9-4D9E-9A69-008D4E0E6104}" type="datetime2">
              <a:rPr lang="en-CA" smtClean="0"/>
              <a:t>Tuesday, June 28, 2022</a:t>
            </a:fld>
            <a:endParaRPr lang="en-CA"/>
          </a:p>
        </p:txBody>
      </p:sp>
      <p:sp>
        <p:nvSpPr>
          <p:cNvPr id="6" name="Espace réservé du pied de page 5">
            <a:extLst>
              <a:ext uri="{FF2B5EF4-FFF2-40B4-BE49-F238E27FC236}">
                <a16:creationId xmlns:a16="http://schemas.microsoft.com/office/drawing/2014/main" id="{CC78DC62-767C-CE58-84D3-B4357DD5AA0D}"/>
              </a:ext>
            </a:extLst>
          </p:cNvPr>
          <p:cNvSpPr>
            <a:spLocks noGrp="1"/>
          </p:cNvSpPr>
          <p:nvPr>
            <p:ph type="ftr" sz="quarter" idx="11"/>
          </p:nvPr>
        </p:nvSpPr>
        <p:spPr/>
        <p:txBody>
          <a:bodyPr/>
          <a:lstStyle/>
          <a:p>
            <a:r>
              <a:rPr lang="en-CA"/>
              <a:t>© By Moumad &amp; Oubakhane</a:t>
            </a:r>
          </a:p>
        </p:txBody>
      </p:sp>
      <p:sp>
        <p:nvSpPr>
          <p:cNvPr id="7" name="Espace réservé du numéro de diapositive 6">
            <a:extLst>
              <a:ext uri="{FF2B5EF4-FFF2-40B4-BE49-F238E27FC236}">
                <a16:creationId xmlns:a16="http://schemas.microsoft.com/office/drawing/2014/main" id="{C1E996A3-F7AA-2F33-5B49-9942DEA12C8C}"/>
              </a:ext>
            </a:extLst>
          </p:cNvPr>
          <p:cNvSpPr>
            <a:spLocks noGrp="1"/>
          </p:cNvSpPr>
          <p:nvPr>
            <p:ph type="sldNum" sz="quarter" idx="12"/>
          </p:nvPr>
        </p:nvSpPr>
        <p:spPr/>
        <p:txBody>
          <a:bodyPr/>
          <a:lstStyle/>
          <a:p>
            <a:fld id="{B9AAA70D-6846-4A0E-97FA-39D4568F585D}" type="slidenum">
              <a:rPr lang="en-CA" smtClean="0"/>
              <a:t>‹N°›</a:t>
            </a:fld>
            <a:endParaRPr lang="en-CA"/>
          </a:p>
        </p:txBody>
      </p:sp>
    </p:spTree>
    <p:extLst>
      <p:ext uri="{BB962C8B-B14F-4D97-AF65-F5344CB8AC3E}">
        <p14:creationId xmlns:p14="http://schemas.microsoft.com/office/powerpoint/2010/main" val="102619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C5AB95-7D08-F088-E800-C8DEFF9E0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EA37DB32-F235-1D00-ECDE-5F49D34AA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3D34B74B-5CAB-8FFA-B693-A30ABFD17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006CD-A454-4C9D-80FB-A6601D8C25F9}"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658E8772-2B34-B9AE-A1A7-6387DE3C5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 By Moumad &amp; Oubakhane</a:t>
            </a:r>
          </a:p>
        </p:txBody>
      </p:sp>
      <p:sp>
        <p:nvSpPr>
          <p:cNvPr id="6" name="Espace réservé du numéro de diapositive 5">
            <a:extLst>
              <a:ext uri="{FF2B5EF4-FFF2-40B4-BE49-F238E27FC236}">
                <a16:creationId xmlns:a16="http://schemas.microsoft.com/office/drawing/2014/main" id="{162E8D67-4B8D-B230-C5D9-C73885F1E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AA70D-6846-4A0E-97FA-39D4568F585D}" type="slidenum">
              <a:rPr lang="en-CA" smtClean="0"/>
              <a:t>‹N°›</a:t>
            </a:fld>
            <a:endParaRPr lang="en-CA"/>
          </a:p>
        </p:txBody>
      </p:sp>
    </p:spTree>
    <p:extLst>
      <p:ext uri="{BB962C8B-B14F-4D97-AF65-F5344CB8AC3E}">
        <p14:creationId xmlns:p14="http://schemas.microsoft.com/office/powerpoint/2010/main" val="1769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36501" y="1876556"/>
            <a:ext cx="8718997" cy="1039785"/>
          </a:xfrm>
          <a:prstGeom prst="roundRect">
            <a:avLst/>
          </a:prstGeom>
          <a:solidFill>
            <a:schemeClr val="accent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fr-FR" sz="3200" b="1" dirty="0">
                <a:solidFill>
                  <a:schemeClr val="bg1"/>
                </a:solidFill>
              </a:rPr>
              <a:t>Conception et réalisation d’une application de gestion d’un Laboratoire de recherche </a:t>
            </a:r>
          </a:p>
        </p:txBody>
      </p:sp>
      <p:sp>
        <p:nvSpPr>
          <p:cNvPr id="2" name="TextBox 1"/>
          <p:cNvSpPr txBox="1"/>
          <p:nvPr/>
        </p:nvSpPr>
        <p:spPr>
          <a:xfrm>
            <a:off x="3214568" y="74623"/>
            <a:ext cx="6136199" cy="2275238"/>
          </a:xfrm>
          <a:prstGeom prst="rect">
            <a:avLst/>
          </a:prstGeom>
          <a:noFill/>
        </p:spPr>
        <p:txBody>
          <a:bodyPr wrap="square" rtlCol="0">
            <a:spAutoFit/>
          </a:bodyPr>
          <a:lstStyle/>
          <a:p>
            <a:pPr algn="ctr">
              <a:lnSpc>
                <a:spcPct val="107000"/>
              </a:lnSpc>
              <a:spcAft>
                <a:spcPts val="800"/>
              </a:spcAft>
            </a:pPr>
            <a:r>
              <a:rPr lang="fr-FR" sz="1800" b="1" dirty="0">
                <a:effectLst/>
                <a:latin typeface="Calibri" panose="020F0502020204030204" pitchFamily="34" charset="0"/>
                <a:ea typeface="Times New Roman" panose="02020603050405020304" pitchFamily="18" charset="0"/>
                <a:cs typeface="Calibri" panose="020F0502020204030204" pitchFamily="34" charset="0"/>
              </a:rPr>
              <a:t>Université Sultan Moulay Slimane</a:t>
            </a:r>
            <a:endParaRPr lang="en-CA" sz="1800" dirty="0">
              <a:effectLst/>
              <a:latin typeface="Calibri" panose="020F0502020204030204" pitchFamily="34" charset="0"/>
              <a:ea typeface="Times New Roman" panose="02020603050405020304" pitchFamily="18" charset="0"/>
              <a:cs typeface="Arial" panose="020B0604020202020204" pitchFamily="34" charset="0"/>
            </a:endParaRPr>
          </a:p>
          <a:p>
            <a:pPr algn="ctr">
              <a:lnSpc>
                <a:spcPct val="107000"/>
              </a:lnSpc>
              <a:spcAft>
                <a:spcPts val="800"/>
              </a:spcAft>
            </a:pPr>
            <a:r>
              <a:rPr lang="fr-FR" sz="1800" b="1" dirty="0">
                <a:effectLst/>
                <a:latin typeface="Calibri" panose="020F0502020204030204" pitchFamily="34" charset="0"/>
                <a:ea typeface="Times New Roman" panose="02020603050405020304" pitchFamily="18" charset="0"/>
                <a:cs typeface="Calibri" panose="020F0502020204030204" pitchFamily="34" charset="0"/>
              </a:rPr>
              <a:t>Faculté Polydisciplinaire Beni Mellal</a:t>
            </a:r>
            <a:endParaRPr lang="en-CA" sz="1800" dirty="0">
              <a:effectLst/>
              <a:latin typeface="Calibri" panose="020F0502020204030204" pitchFamily="34" charset="0"/>
              <a:ea typeface="Times New Roman" panose="02020603050405020304" pitchFamily="18" charset="0"/>
              <a:cs typeface="Arial" panose="020B0604020202020204" pitchFamily="34" charset="0"/>
            </a:endParaRPr>
          </a:p>
          <a:p>
            <a:pPr algn="ctr"/>
            <a:endParaRPr lang="fr-FR" dirty="0"/>
          </a:p>
          <a:p>
            <a:pPr algn="ctr"/>
            <a:r>
              <a:rPr lang="fr-FR" sz="1800" b="1" dirty="0">
                <a:latin typeface="Times New Roman" panose="02020603050405020304" pitchFamily="18" charset="0"/>
                <a:ea typeface="Calibri" panose="020F0502020204030204" pitchFamily="34" charset="0"/>
                <a:cs typeface="Arial" panose="020B0604020202020204" pitchFamily="34" charset="0"/>
              </a:rPr>
              <a:t>Spécialité :</a:t>
            </a:r>
            <a:r>
              <a:rPr lang="fr-FR" sz="1800" dirty="0">
                <a:latin typeface="Times New Roman" panose="02020603050405020304" pitchFamily="18" charset="0"/>
                <a:ea typeface="Calibri" panose="020F0502020204030204" pitchFamily="34" charset="0"/>
                <a:cs typeface="Arial" panose="020B0604020202020204" pitchFamily="34" charset="0"/>
              </a:rPr>
              <a:t> </a:t>
            </a:r>
            <a:r>
              <a:rPr lang="fr-FR" sz="1800" b="1" i="1" dirty="0">
                <a:latin typeface="Times New Roman" panose="02020603050405020304" pitchFamily="18" charset="0"/>
                <a:ea typeface="Calibri" panose="020F0502020204030204" pitchFamily="34" charset="0"/>
                <a:cs typeface="Arial" panose="020B0604020202020204" pitchFamily="34" charset="0"/>
              </a:rPr>
              <a:t>Sciences Mathématiques et Informatique</a:t>
            </a:r>
            <a:endParaRPr lang="fr-FR" sz="1100" dirty="0">
              <a:latin typeface="Calibri" panose="020F0502020204030204" pitchFamily="34" charset="0"/>
              <a:ea typeface="Calibri" panose="020F0502020204030204" pitchFamily="34" charset="0"/>
              <a:cs typeface="Arial" panose="020B0604020202020204" pitchFamily="34" charset="0"/>
            </a:endParaRPr>
          </a:p>
          <a:p>
            <a:pPr algn="ctr"/>
            <a:endParaRPr lang="fr-FR" dirty="0"/>
          </a:p>
          <a:p>
            <a:r>
              <a:rPr lang="fr-FR" dirty="0"/>
              <a:t> </a:t>
            </a:r>
          </a:p>
          <a:p>
            <a:r>
              <a:rPr lang="fr-FR" dirty="0"/>
              <a:t> </a:t>
            </a:r>
          </a:p>
        </p:txBody>
      </p:sp>
      <p:pic>
        <p:nvPicPr>
          <p:cNvPr id="9" name="Image 8">
            <a:extLst>
              <a:ext uri="{FF2B5EF4-FFF2-40B4-BE49-F238E27FC236}">
                <a16:creationId xmlns:a16="http://schemas.microsoft.com/office/drawing/2014/main" id="{7C209047-BA6A-20CA-920A-6BC7DBA94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117" y="43906"/>
            <a:ext cx="1645814" cy="1823531"/>
          </a:xfrm>
          <a:prstGeom prst="rect">
            <a:avLst/>
          </a:prstGeom>
        </p:spPr>
      </p:pic>
      <p:pic>
        <p:nvPicPr>
          <p:cNvPr id="11" name="Image 10">
            <a:extLst>
              <a:ext uri="{FF2B5EF4-FFF2-40B4-BE49-F238E27FC236}">
                <a16:creationId xmlns:a16="http://schemas.microsoft.com/office/drawing/2014/main" id="{53F71B38-817C-E104-22A2-60EB23175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78" y="-162310"/>
            <a:ext cx="2047741" cy="2047741"/>
          </a:xfrm>
          <a:prstGeom prst="rect">
            <a:avLst/>
          </a:prstGeom>
        </p:spPr>
      </p:pic>
      <p:pic>
        <p:nvPicPr>
          <p:cNvPr id="16" name="Picture 2" descr="D:\PFE\presentations\presentation n°1\PowerPoint Template 2014\Diapositive1.JPG">
            <a:extLst>
              <a:ext uri="{FF2B5EF4-FFF2-40B4-BE49-F238E27FC236}">
                <a16:creationId xmlns:a16="http://schemas.microsoft.com/office/drawing/2014/main" id="{F1317712-4006-6C9F-C27E-6CB47973C681}"/>
              </a:ext>
            </a:extLst>
          </p:cNvPr>
          <p:cNvPicPr>
            <a:picLocks noChangeAspect="1" noChangeArrowheads="1"/>
          </p:cNvPicPr>
          <p:nvPr/>
        </p:nvPicPr>
        <p:blipFill>
          <a:blip r:embed="rId4" cstate="print"/>
          <a:srcRect t="19574" b="10861"/>
          <a:stretch>
            <a:fillRect/>
          </a:stretch>
        </p:blipFill>
        <p:spPr bwMode="auto">
          <a:xfrm>
            <a:off x="-605308" y="2902359"/>
            <a:ext cx="13809031" cy="4992389"/>
          </a:xfrm>
          <a:prstGeom prst="flowChartPunchedTape">
            <a:avLst/>
          </a:prstGeom>
          <a:ln>
            <a:noFill/>
          </a:ln>
          <a:effectLst>
            <a:softEdge rad="112500"/>
          </a:effectLst>
        </p:spPr>
      </p:pic>
      <p:sp>
        <p:nvSpPr>
          <p:cNvPr id="17" name="Subtitle 2">
            <a:extLst>
              <a:ext uri="{FF2B5EF4-FFF2-40B4-BE49-F238E27FC236}">
                <a16:creationId xmlns:a16="http://schemas.microsoft.com/office/drawing/2014/main" id="{4EFF5889-965B-98AC-6797-CA0C7A6DCE8C}"/>
              </a:ext>
            </a:extLst>
          </p:cNvPr>
          <p:cNvSpPr txBox="1">
            <a:spLocks/>
          </p:cNvSpPr>
          <p:nvPr/>
        </p:nvSpPr>
        <p:spPr>
          <a:xfrm>
            <a:off x="8078921" y="4764941"/>
            <a:ext cx="3713454" cy="24272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200"/>
              </a:spcAft>
            </a:pPr>
            <a:r>
              <a:rPr lang="fr-FR" sz="2000" b="1" dirty="0">
                <a:solidFill>
                  <a:schemeClr val="accent5">
                    <a:lumMod val="75000"/>
                  </a:schemeClr>
                </a:solidFill>
              </a:rPr>
              <a:t>S</a:t>
            </a:r>
            <a:r>
              <a:rPr lang="fr-FR" sz="2000" b="1" dirty="0"/>
              <a:t>outenu </a:t>
            </a:r>
            <a:r>
              <a:rPr lang="fr-FR" sz="2000" b="1" dirty="0">
                <a:solidFill>
                  <a:schemeClr val="accent5">
                    <a:lumMod val="75000"/>
                  </a:schemeClr>
                </a:solidFill>
              </a:rPr>
              <a:t>l</a:t>
            </a:r>
            <a:r>
              <a:rPr lang="fr-FR" sz="2000" b="1" dirty="0"/>
              <a:t>e 1 </a:t>
            </a:r>
            <a:r>
              <a:rPr lang="fr-FR" sz="2000" b="1" dirty="0">
                <a:solidFill>
                  <a:schemeClr val="accent5">
                    <a:lumMod val="75000"/>
                  </a:schemeClr>
                </a:solidFill>
              </a:rPr>
              <a:t>J</a:t>
            </a:r>
            <a:r>
              <a:rPr lang="fr-FR" sz="2000" b="1" dirty="0"/>
              <a:t>uillet 2022 </a:t>
            </a:r>
            <a:r>
              <a:rPr lang="fr-FR" sz="2000" b="1" dirty="0">
                <a:solidFill>
                  <a:schemeClr val="accent5">
                    <a:lumMod val="75000"/>
                  </a:schemeClr>
                </a:solidFill>
              </a:rPr>
              <a:t>p</a:t>
            </a:r>
            <a:r>
              <a:rPr lang="fr-FR" sz="2000" b="1" dirty="0"/>
              <a:t>ar  :</a:t>
            </a:r>
          </a:p>
          <a:p>
            <a:r>
              <a:rPr lang="fr-FR" sz="1800" dirty="0">
                <a:solidFill>
                  <a:schemeClr val="accent5">
                    <a:lumMod val="75000"/>
                  </a:schemeClr>
                </a:solidFill>
              </a:rPr>
              <a:t>Mr.</a:t>
            </a:r>
            <a:r>
              <a:rPr lang="fr-FR" sz="1800" dirty="0">
                <a:solidFill>
                  <a:srgbClr val="C00000"/>
                </a:solidFill>
              </a:rPr>
              <a:t> </a:t>
            </a:r>
            <a:r>
              <a:rPr lang="fr-FR" sz="1800" dirty="0">
                <a:solidFill>
                  <a:schemeClr val="accent5">
                    <a:lumMod val="75000"/>
                  </a:schemeClr>
                </a:solidFill>
              </a:rPr>
              <a:t>H</a:t>
            </a:r>
            <a:r>
              <a:rPr lang="fr-FR" sz="1800" dirty="0"/>
              <a:t>amza</a:t>
            </a:r>
            <a:r>
              <a:rPr lang="fr-FR" sz="1800" dirty="0">
                <a:solidFill>
                  <a:schemeClr val="accent5">
                    <a:lumMod val="75000"/>
                  </a:schemeClr>
                </a:solidFill>
              </a:rPr>
              <a:t> </a:t>
            </a:r>
            <a:r>
              <a:rPr lang="fr-FR" sz="1800" dirty="0" err="1">
                <a:solidFill>
                  <a:schemeClr val="accent5">
                    <a:lumMod val="75000"/>
                  </a:schemeClr>
                </a:solidFill>
              </a:rPr>
              <a:t>M</a:t>
            </a:r>
            <a:r>
              <a:rPr lang="fr-FR" sz="1800" dirty="0" err="1"/>
              <a:t>oumad</a:t>
            </a:r>
            <a:endParaRPr lang="fr-FR" sz="1800" dirty="0"/>
          </a:p>
          <a:p>
            <a:r>
              <a:rPr lang="fr-FR" sz="1800" dirty="0">
                <a:solidFill>
                  <a:schemeClr val="accent5">
                    <a:lumMod val="75000"/>
                  </a:schemeClr>
                </a:solidFill>
              </a:rPr>
              <a:t>Mr. R</a:t>
            </a:r>
            <a:r>
              <a:rPr lang="fr-FR" sz="1800" dirty="0"/>
              <a:t>adouane</a:t>
            </a:r>
            <a:r>
              <a:rPr lang="fr-FR" sz="1800" dirty="0">
                <a:solidFill>
                  <a:schemeClr val="accent5">
                    <a:lumMod val="75000"/>
                  </a:schemeClr>
                </a:solidFill>
              </a:rPr>
              <a:t> </a:t>
            </a:r>
            <a:r>
              <a:rPr lang="fr-FR" sz="1800" dirty="0" err="1">
                <a:solidFill>
                  <a:schemeClr val="accent5">
                    <a:lumMod val="75000"/>
                  </a:schemeClr>
                </a:solidFill>
              </a:rPr>
              <a:t>O</a:t>
            </a:r>
            <a:r>
              <a:rPr lang="fr-FR" sz="1800" dirty="0" err="1"/>
              <a:t>ubakhane</a:t>
            </a:r>
            <a:endParaRPr lang="fr-FR" sz="1800" dirty="0"/>
          </a:p>
          <a:p>
            <a:endParaRPr lang="fr-FR" sz="1800" dirty="0">
              <a:solidFill>
                <a:srgbClr val="FF0000"/>
              </a:solidFill>
            </a:endParaRPr>
          </a:p>
        </p:txBody>
      </p:sp>
      <p:cxnSp>
        <p:nvCxnSpPr>
          <p:cNvPr id="13" name="Connecteur droit 12">
            <a:extLst>
              <a:ext uri="{FF2B5EF4-FFF2-40B4-BE49-F238E27FC236}">
                <a16:creationId xmlns:a16="http://schemas.microsoft.com/office/drawing/2014/main" id="{399955B3-BEA3-CA38-47E9-AA9FE8467E1A}"/>
              </a:ext>
            </a:extLst>
          </p:cNvPr>
          <p:cNvCxnSpPr/>
          <p:nvPr/>
        </p:nvCxnSpPr>
        <p:spPr>
          <a:xfrm>
            <a:off x="158230" y="4432315"/>
            <a:ext cx="337426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0" name="Subtitle 2">
            <a:extLst>
              <a:ext uri="{FF2B5EF4-FFF2-40B4-BE49-F238E27FC236}">
                <a16:creationId xmlns:a16="http://schemas.microsoft.com/office/drawing/2014/main" id="{52377636-B134-5795-70B9-2848A6080829}"/>
              </a:ext>
            </a:extLst>
          </p:cNvPr>
          <p:cNvSpPr txBox="1">
            <a:spLocks/>
          </p:cNvSpPr>
          <p:nvPr/>
        </p:nvSpPr>
        <p:spPr>
          <a:xfrm>
            <a:off x="-1018296" y="4085223"/>
            <a:ext cx="4952981" cy="23213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800"/>
              </a:spcAft>
            </a:pPr>
            <a:r>
              <a:rPr lang="fr-FR" sz="2000" b="1" dirty="0">
                <a:solidFill>
                  <a:schemeClr val="accent5">
                    <a:lumMod val="75000"/>
                  </a:schemeClr>
                </a:solidFill>
              </a:rPr>
              <a:t>S</a:t>
            </a:r>
            <a:r>
              <a:rPr lang="fr-FR" sz="2000" b="1" dirty="0">
                <a:solidFill>
                  <a:schemeClr val="tx1">
                    <a:lumMod val="95000"/>
                    <a:lumOff val="5000"/>
                  </a:schemeClr>
                </a:solidFill>
              </a:rPr>
              <a:t>ous</a:t>
            </a:r>
            <a:r>
              <a:rPr lang="fr-FR" sz="2000" b="1" dirty="0">
                <a:solidFill>
                  <a:schemeClr val="accent5">
                    <a:lumMod val="75000"/>
                  </a:schemeClr>
                </a:solidFill>
              </a:rPr>
              <a:t> l</a:t>
            </a:r>
            <a:r>
              <a:rPr lang="fr-FR" sz="2000" b="1" dirty="0">
                <a:solidFill>
                  <a:schemeClr val="tx1">
                    <a:lumMod val="95000"/>
                    <a:lumOff val="5000"/>
                  </a:schemeClr>
                </a:solidFill>
              </a:rPr>
              <a:t>a </a:t>
            </a:r>
            <a:r>
              <a:rPr lang="fr-FR" sz="2000" b="1" dirty="0">
                <a:solidFill>
                  <a:schemeClr val="accent5">
                    <a:lumMod val="75000"/>
                  </a:schemeClr>
                </a:solidFill>
              </a:rPr>
              <a:t>d</a:t>
            </a:r>
            <a:r>
              <a:rPr lang="fr-FR" sz="2000" b="1" dirty="0">
                <a:solidFill>
                  <a:schemeClr val="tx1">
                    <a:lumMod val="95000"/>
                    <a:lumOff val="5000"/>
                  </a:schemeClr>
                </a:solidFill>
              </a:rPr>
              <a:t>irection </a:t>
            </a:r>
            <a:r>
              <a:rPr lang="fr-FR" sz="2000" b="1" dirty="0">
                <a:solidFill>
                  <a:schemeClr val="accent5">
                    <a:lumMod val="75000"/>
                  </a:schemeClr>
                </a:solidFill>
              </a:rPr>
              <a:t>d</a:t>
            </a:r>
            <a:r>
              <a:rPr lang="fr-FR" sz="2000" b="1" dirty="0">
                <a:solidFill>
                  <a:schemeClr val="tx1">
                    <a:lumMod val="95000"/>
                    <a:lumOff val="5000"/>
                  </a:schemeClr>
                </a:solidFill>
              </a:rPr>
              <a:t>u </a:t>
            </a:r>
            <a:r>
              <a:rPr lang="fr-FR" sz="2000" b="1" dirty="0">
                <a:solidFill>
                  <a:schemeClr val="accent5">
                    <a:lumMod val="75000"/>
                  </a:schemeClr>
                </a:solidFill>
              </a:rPr>
              <a:t>j</a:t>
            </a:r>
            <a:r>
              <a:rPr lang="fr-FR" sz="2000" b="1" dirty="0">
                <a:solidFill>
                  <a:schemeClr val="tx1">
                    <a:lumMod val="95000"/>
                    <a:lumOff val="5000"/>
                  </a:schemeClr>
                </a:solidFill>
              </a:rPr>
              <a:t>ury:</a:t>
            </a:r>
          </a:p>
          <a:p>
            <a:r>
              <a:rPr lang="fr-FR" sz="1800" dirty="0">
                <a:solidFill>
                  <a:schemeClr val="accent5">
                    <a:lumMod val="75000"/>
                  </a:schemeClr>
                </a:solidFill>
              </a:rPr>
              <a:t>Pr. </a:t>
            </a:r>
            <a:r>
              <a:rPr lang="fr-FR" sz="1800" dirty="0" err="1">
                <a:solidFill>
                  <a:schemeClr val="accent5">
                    <a:lumMod val="75000"/>
                  </a:schemeClr>
                </a:solidFill>
              </a:rPr>
              <a:t>F</a:t>
            </a:r>
            <a:r>
              <a:rPr lang="fr-FR" sz="1800" dirty="0" err="1"/>
              <a:t>archane</a:t>
            </a:r>
            <a:r>
              <a:rPr lang="fr-FR" sz="1800" dirty="0"/>
              <a:t> </a:t>
            </a:r>
            <a:r>
              <a:rPr lang="fr-FR" sz="1800" dirty="0">
                <a:solidFill>
                  <a:schemeClr val="accent5">
                    <a:lumMod val="75000"/>
                  </a:schemeClr>
                </a:solidFill>
              </a:rPr>
              <a:t>(Encadrant)</a:t>
            </a:r>
          </a:p>
          <a:p>
            <a:r>
              <a:rPr lang="fr-FR" sz="1800" dirty="0">
                <a:solidFill>
                  <a:schemeClr val="accent5">
                    <a:lumMod val="75000"/>
                  </a:schemeClr>
                </a:solidFill>
              </a:rPr>
              <a:t>Pr. </a:t>
            </a:r>
            <a:r>
              <a:rPr lang="fr-FR" sz="1800" dirty="0" err="1">
                <a:solidFill>
                  <a:schemeClr val="accent5">
                    <a:lumMod val="75000"/>
                  </a:schemeClr>
                </a:solidFill>
              </a:rPr>
              <a:t>D</a:t>
            </a:r>
            <a:r>
              <a:rPr lang="fr-FR" sz="1800" dirty="0" err="1"/>
              <a:t>arif</a:t>
            </a:r>
            <a:r>
              <a:rPr lang="fr-FR" sz="1800" dirty="0">
                <a:solidFill>
                  <a:schemeClr val="accent5">
                    <a:lumMod val="75000"/>
                  </a:schemeClr>
                </a:solidFill>
              </a:rPr>
              <a:t> (</a:t>
            </a:r>
            <a:r>
              <a:rPr lang="fr-FR" sz="1800" dirty="0" err="1">
                <a:solidFill>
                  <a:schemeClr val="accent5">
                    <a:lumMod val="75000"/>
                  </a:schemeClr>
                </a:solidFill>
              </a:rPr>
              <a:t>Raporteur</a:t>
            </a:r>
            <a:r>
              <a:rPr lang="fr-FR" sz="1800" dirty="0">
                <a:solidFill>
                  <a:schemeClr val="accent5">
                    <a:lumMod val="75000"/>
                  </a:schemeClr>
                </a:solidFill>
              </a:rPr>
              <a:t>)</a:t>
            </a:r>
            <a:endParaRPr lang="fr-FR" sz="1800" dirty="0"/>
          </a:p>
          <a:p>
            <a:r>
              <a:rPr lang="fr-FR" sz="1800" dirty="0">
                <a:solidFill>
                  <a:schemeClr val="accent5">
                    <a:lumMod val="75000"/>
                  </a:schemeClr>
                </a:solidFill>
              </a:rPr>
              <a:t>Pr. </a:t>
            </a:r>
            <a:r>
              <a:rPr lang="fr-FR" sz="1800" dirty="0" err="1">
                <a:solidFill>
                  <a:schemeClr val="accent5">
                    <a:lumMod val="75000"/>
                  </a:schemeClr>
                </a:solidFill>
              </a:rPr>
              <a:t>B</a:t>
            </a:r>
            <a:r>
              <a:rPr lang="fr-FR" sz="1800" dirty="0" err="1"/>
              <a:t>iniz</a:t>
            </a:r>
            <a:r>
              <a:rPr lang="fr-FR" sz="1800" dirty="0">
                <a:solidFill>
                  <a:schemeClr val="accent5">
                    <a:lumMod val="75000"/>
                  </a:schemeClr>
                </a:solidFill>
              </a:rPr>
              <a:t> (</a:t>
            </a:r>
            <a:r>
              <a:rPr lang="fr-FR" sz="1800" dirty="0" err="1">
                <a:solidFill>
                  <a:schemeClr val="accent5">
                    <a:lumMod val="75000"/>
                  </a:schemeClr>
                </a:solidFill>
              </a:rPr>
              <a:t>Raporteur</a:t>
            </a:r>
            <a:r>
              <a:rPr lang="fr-FR" sz="1800" dirty="0">
                <a:solidFill>
                  <a:schemeClr val="accent5">
                    <a:lumMod val="75000"/>
                  </a:schemeClr>
                </a:solidFill>
              </a:rPr>
              <a:t>)</a:t>
            </a:r>
          </a:p>
          <a:p>
            <a:r>
              <a:rPr lang="fr-FR" sz="1800" dirty="0"/>
              <a:t> </a:t>
            </a:r>
          </a:p>
          <a:p>
            <a:endParaRPr lang="fr-FR" sz="1800" dirty="0"/>
          </a:p>
          <a:p>
            <a:r>
              <a:rPr lang="fr-FR" sz="1800" dirty="0"/>
              <a:t> </a:t>
            </a:r>
          </a:p>
        </p:txBody>
      </p:sp>
      <p:cxnSp>
        <p:nvCxnSpPr>
          <p:cNvPr id="21" name="Connecteur droit 20">
            <a:extLst>
              <a:ext uri="{FF2B5EF4-FFF2-40B4-BE49-F238E27FC236}">
                <a16:creationId xmlns:a16="http://schemas.microsoft.com/office/drawing/2014/main" id="{E22EA554-2C9B-A3C0-8C20-446692638C13}"/>
              </a:ext>
            </a:extLst>
          </p:cNvPr>
          <p:cNvCxnSpPr/>
          <p:nvPr/>
        </p:nvCxnSpPr>
        <p:spPr>
          <a:xfrm>
            <a:off x="8453436" y="5097887"/>
            <a:ext cx="3374264"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2" name="Image 21">
            <a:extLst>
              <a:ext uri="{FF2B5EF4-FFF2-40B4-BE49-F238E27FC236}">
                <a16:creationId xmlns:a16="http://schemas.microsoft.com/office/drawing/2014/main" id="{81710D50-BB3B-38A3-1DDC-3FE0CC4E9F4F}"/>
              </a:ext>
            </a:extLst>
          </p:cNvPr>
          <p:cNvPicPr>
            <a:picLocks noChangeAspect="1"/>
          </p:cNvPicPr>
          <p:nvPr/>
        </p:nvPicPr>
        <p:blipFill>
          <a:blip r:embed="rId5">
            <a:extLst>
              <a:ext uri="{28A0092B-C50C-407E-A947-70E740481C1C}">
                <a14:useLocalDpi xmlns:a14="http://schemas.microsoft.com/office/drawing/2010/main" val="0"/>
              </a:ext>
            </a:extLst>
          </a:blip>
          <a:srcRect l="15837" r="15837"/>
          <a:stretch/>
        </p:blipFill>
        <p:spPr>
          <a:xfrm>
            <a:off x="3704220" y="4346208"/>
            <a:ext cx="2334907" cy="1530942"/>
          </a:xfrm>
          <a:prstGeom prst="ellipse">
            <a:avLst/>
          </a:prstGeom>
          <a:ln w="63500" cap="rnd">
            <a:solidFill>
              <a:schemeClr val="bg1">
                <a:lumMod val="8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Image 22">
            <a:extLst>
              <a:ext uri="{FF2B5EF4-FFF2-40B4-BE49-F238E27FC236}">
                <a16:creationId xmlns:a16="http://schemas.microsoft.com/office/drawing/2014/main" id="{1A2DE639-F5F3-A4F3-39F1-2CC41C5609A6}"/>
              </a:ext>
            </a:extLst>
          </p:cNvPr>
          <p:cNvPicPr>
            <a:picLocks noChangeAspect="1"/>
          </p:cNvPicPr>
          <p:nvPr/>
        </p:nvPicPr>
        <p:blipFill>
          <a:blip r:embed="rId6">
            <a:extLst>
              <a:ext uri="{28A0092B-C50C-407E-A947-70E740481C1C}">
                <a14:useLocalDpi xmlns:a14="http://schemas.microsoft.com/office/drawing/2010/main" val="0"/>
              </a:ext>
            </a:extLst>
          </a:blip>
          <a:srcRect t="960" b="960"/>
          <a:stretch/>
        </p:blipFill>
        <p:spPr>
          <a:xfrm>
            <a:off x="5327242" y="3355661"/>
            <a:ext cx="2524714" cy="1650820"/>
          </a:xfrm>
          <a:prstGeom prst="ellipse">
            <a:avLst/>
          </a:prstGeom>
          <a:ln w="63500" cap="rnd">
            <a:solidFill>
              <a:schemeClr val="bg1">
                <a:lumMod val="8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ZoneTexte 23">
            <a:extLst>
              <a:ext uri="{FF2B5EF4-FFF2-40B4-BE49-F238E27FC236}">
                <a16:creationId xmlns:a16="http://schemas.microsoft.com/office/drawing/2014/main" id="{CBE1AD5B-6AF8-33B5-9304-3C39A3ACB57A}"/>
              </a:ext>
            </a:extLst>
          </p:cNvPr>
          <p:cNvSpPr txBox="1"/>
          <p:nvPr/>
        </p:nvSpPr>
        <p:spPr>
          <a:xfrm>
            <a:off x="4301544" y="6299161"/>
            <a:ext cx="3168203" cy="369332"/>
          </a:xfrm>
          <a:prstGeom prst="rect">
            <a:avLst/>
          </a:prstGeom>
          <a:noFill/>
        </p:spPr>
        <p:txBody>
          <a:bodyPr wrap="square" rtlCol="0">
            <a:spAutoFit/>
          </a:bodyPr>
          <a:lstStyle/>
          <a:p>
            <a:r>
              <a:rPr lang="fr-FR" b="1" dirty="0"/>
              <a:t>Année universitaire 2022/2023</a:t>
            </a:r>
            <a:endParaRPr lang="fr-FR" dirty="0"/>
          </a:p>
        </p:txBody>
      </p:sp>
      <p:sp>
        <p:nvSpPr>
          <p:cNvPr id="7" name="Espace réservé du numéro de diapositive 6">
            <a:extLst>
              <a:ext uri="{FF2B5EF4-FFF2-40B4-BE49-F238E27FC236}">
                <a16:creationId xmlns:a16="http://schemas.microsoft.com/office/drawing/2014/main" id="{15044655-C99A-C712-7780-0A547217FFA7}"/>
              </a:ext>
            </a:extLst>
          </p:cNvPr>
          <p:cNvSpPr>
            <a:spLocks noGrp="1"/>
          </p:cNvSpPr>
          <p:nvPr>
            <p:ph type="sldNum" sz="quarter" idx="12"/>
          </p:nvPr>
        </p:nvSpPr>
        <p:spPr/>
        <p:txBody>
          <a:bodyPr/>
          <a:lstStyle/>
          <a:p>
            <a:fld id="{B9AAA70D-6846-4A0E-97FA-39D4568F585D}" type="slidenum">
              <a:rPr lang="en-CA" smtClean="0"/>
              <a:t>1</a:t>
            </a:fld>
            <a:endParaRPr lang="en-CA" dirty="0"/>
          </a:p>
        </p:txBody>
      </p:sp>
    </p:spTree>
    <p:extLst>
      <p:ext uri="{BB962C8B-B14F-4D97-AF65-F5344CB8AC3E}">
        <p14:creationId xmlns:p14="http://schemas.microsoft.com/office/powerpoint/2010/main" val="1917246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10</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grpSp>
        <p:nvGrpSpPr>
          <p:cNvPr id="60" name="Groupe 59">
            <a:extLst>
              <a:ext uri="{FF2B5EF4-FFF2-40B4-BE49-F238E27FC236}">
                <a16:creationId xmlns:a16="http://schemas.microsoft.com/office/drawing/2014/main" id="{0553157E-51BD-296C-DAE0-AEC4CA697ECD}"/>
              </a:ext>
            </a:extLst>
          </p:cNvPr>
          <p:cNvGrpSpPr/>
          <p:nvPr/>
        </p:nvGrpSpPr>
        <p:grpSpPr>
          <a:xfrm>
            <a:off x="480466" y="3470264"/>
            <a:ext cx="2152151" cy="1094631"/>
            <a:chOff x="428596" y="3571876"/>
            <a:chExt cx="1714512" cy="1304440"/>
          </a:xfrm>
        </p:grpSpPr>
        <p:sp>
          <p:nvSpPr>
            <p:cNvPr id="61" name="Freeform 8">
              <a:extLst>
                <a:ext uri="{FF2B5EF4-FFF2-40B4-BE49-F238E27FC236}">
                  <a16:creationId xmlns:a16="http://schemas.microsoft.com/office/drawing/2014/main" id="{2CB88894-D9C1-303E-3AC2-E1061EEF840F}"/>
                </a:ext>
              </a:extLst>
            </p:cNvPr>
            <p:cNvSpPr>
              <a:spLocks noEditPoints="1"/>
            </p:cNvSpPr>
            <p:nvPr/>
          </p:nvSpPr>
          <p:spPr bwMode="gray">
            <a:xfrm>
              <a:off x="714348" y="3571876"/>
              <a:ext cx="357190" cy="857256"/>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solidFill>
              <a:srgbClr val="1C1C1C"/>
            </a:solidFill>
            <a:ln w="9525">
              <a:noFill/>
              <a:round/>
              <a:headEnd/>
              <a:tailEnd/>
            </a:ln>
            <a:effectLst/>
          </p:spPr>
          <p:txBody>
            <a:bodyPr/>
            <a:lstStyle/>
            <a:p>
              <a:endParaRPr lang="fr-FR"/>
            </a:p>
          </p:txBody>
        </p:sp>
        <p:sp>
          <p:nvSpPr>
            <p:cNvPr id="62" name="ZoneTexte 61">
              <a:extLst>
                <a:ext uri="{FF2B5EF4-FFF2-40B4-BE49-F238E27FC236}">
                  <a16:creationId xmlns:a16="http://schemas.microsoft.com/office/drawing/2014/main" id="{A88F57A1-BF86-0A1C-CDFC-14EE036BED6B}"/>
                </a:ext>
              </a:extLst>
            </p:cNvPr>
            <p:cNvSpPr txBox="1"/>
            <p:nvPr/>
          </p:nvSpPr>
          <p:spPr>
            <a:xfrm>
              <a:off x="428596" y="4429132"/>
              <a:ext cx="1714512" cy="447184"/>
            </a:xfrm>
            <a:prstGeom prst="rect">
              <a:avLst/>
            </a:prstGeom>
            <a:noFill/>
          </p:spPr>
          <p:txBody>
            <a:bodyPr wrap="square" rtlCol="0">
              <a:spAutoFit/>
            </a:bodyPr>
            <a:lstStyle/>
            <a:p>
              <a:r>
                <a:rPr lang="fr-FR" sz="2000" b="1" dirty="0"/>
                <a:t>Doctorant</a:t>
              </a:r>
            </a:p>
          </p:txBody>
        </p:sp>
      </p:grpSp>
      <p:grpSp>
        <p:nvGrpSpPr>
          <p:cNvPr id="63" name="Groupe 62">
            <a:extLst>
              <a:ext uri="{FF2B5EF4-FFF2-40B4-BE49-F238E27FC236}">
                <a16:creationId xmlns:a16="http://schemas.microsoft.com/office/drawing/2014/main" id="{51D84ED0-0C64-17F8-2FA1-9E1CFFE01B37}"/>
              </a:ext>
            </a:extLst>
          </p:cNvPr>
          <p:cNvGrpSpPr/>
          <p:nvPr/>
        </p:nvGrpSpPr>
        <p:grpSpPr>
          <a:xfrm>
            <a:off x="585256" y="1662935"/>
            <a:ext cx="2152151" cy="1083108"/>
            <a:chOff x="512077" y="1714488"/>
            <a:chExt cx="1714512" cy="1290708"/>
          </a:xfrm>
        </p:grpSpPr>
        <p:sp>
          <p:nvSpPr>
            <p:cNvPr id="64" name="ZoneTexte 63">
              <a:extLst>
                <a:ext uri="{FF2B5EF4-FFF2-40B4-BE49-F238E27FC236}">
                  <a16:creationId xmlns:a16="http://schemas.microsoft.com/office/drawing/2014/main" id="{63F5AC5C-C00F-93D2-5024-B9E1B62928F6}"/>
                </a:ext>
              </a:extLst>
            </p:cNvPr>
            <p:cNvSpPr txBox="1"/>
            <p:nvPr/>
          </p:nvSpPr>
          <p:spPr>
            <a:xfrm>
              <a:off x="512077" y="2558013"/>
              <a:ext cx="1714512" cy="447183"/>
            </a:xfrm>
            <a:prstGeom prst="rect">
              <a:avLst/>
            </a:prstGeom>
            <a:noFill/>
          </p:spPr>
          <p:txBody>
            <a:bodyPr wrap="square" rtlCol="0">
              <a:spAutoFit/>
            </a:bodyPr>
            <a:lstStyle/>
            <a:p>
              <a:r>
                <a:rPr lang="fr-FR" sz="2000" b="1" dirty="0"/>
                <a:t>Admin</a:t>
              </a:r>
            </a:p>
          </p:txBody>
        </p:sp>
        <p:sp>
          <p:nvSpPr>
            <p:cNvPr id="65" name="Freeform 8">
              <a:extLst>
                <a:ext uri="{FF2B5EF4-FFF2-40B4-BE49-F238E27FC236}">
                  <a16:creationId xmlns:a16="http://schemas.microsoft.com/office/drawing/2014/main" id="{51ACA11A-7E89-3D2F-F3E5-34462A20D273}"/>
                </a:ext>
              </a:extLst>
            </p:cNvPr>
            <p:cNvSpPr>
              <a:spLocks noEditPoints="1"/>
            </p:cNvSpPr>
            <p:nvPr/>
          </p:nvSpPr>
          <p:spPr bwMode="gray">
            <a:xfrm>
              <a:off x="714348" y="1714488"/>
              <a:ext cx="357190" cy="857256"/>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solidFill>
              <a:srgbClr val="1C1C1C"/>
            </a:solidFill>
            <a:ln w="9525">
              <a:noFill/>
              <a:round/>
              <a:headEnd/>
              <a:tailEnd/>
            </a:ln>
            <a:effectLst/>
          </p:spPr>
          <p:txBody>
            <a:bodyPr/>
            <a:lstStyle/>
            <a:p>
              <a:endParaRPr lang="fr-FR"/>
            </a:p>
          </p:txBody>
        </p:sp>
      </p:grpSp>
      <p:sp>
        <p:nvSpPr>
          <p:cNvPr id="66" name="AutoShape 4">
            <a:extLst>
              <a:ext uri="{FF2B5EF4-FFF2-40B4-BE49-F238E27FC236}">
                <a16:creationId xmlns:a16="http://schemas.microsoft.com/office/drawing/2014/main" id="{3BDA47E1-93F8-D8F1-1221-A1B0F08D8CA9}"/>
              </a:ext>
            </a:extLst>
          </p:cNvPr>
          <p:cNvSpPr>
            <a:spLocks noChangeArrowheads="1"/>
          </p:cNvSpPr>
          <p:nvPr/>
        </p:nvSpPr>
        <p:spPr bwMode="gray">
          <a:xfrm rot="5400000">
            <a:off x="5371139" y="-1706162"/>
            <a:ext cx="1342822" cy="7980895"/>
          </a:xfrm>
          <a:prstGeom prst="roundRect">
            <a:avLst>
              <a:gd name="adj" fmla="val 7935"/>
            </a:avLst>
          </a:prstGeom>
          <a:gradFill rotWithShape="1">
            <a:gsLst>
              <a:gs pos="0">
                <a:schemeClr val="accent2">
                  <a:gamma/>
                  <a:shade val="57647"/>
                  <a:invGamma/>
                </a:schemeClr>
              </a:gs>
              <a:gs pos="100000">
                <a:schemeClr val="accent2"/>
              </a:gs>
            </a:gsLst>
            <a:lin ang="5400000" scaled="1"/>
          </a:gradFill>
          <a:ln w="9525">
            <a:noFill/>
            <a:round/>
            <a:headEnd/>
            <a:tailEnd/>
          </a:ln>
          <a:effectLst>
            <a:prstShdw prst="shdw12">
              <a:srgbClr val="B2B2B2">
                <a:alpha val="50000"/>
              </a:srgbClr>
            </a:prstShdw>
          </a:effectLst>
        </p:spPr>
        <p:txBody>
          <a:bodyPr wrap="none" anchor="ctr"/>
          <a:lstStyle/>
          <a:p>
            <a:endParaRPr lang="fr-FR" dirty="0"/>
          </a:p>
        </p:txBody>
      </p:sp>
      <p:sp>
        <p:nvSpPr>
          <p:cNvPr id="67" name="AutoShape 10">
            <a:extLst>
              <a:ext uri="{FF2B5EF4-FFF2-40B4-BE49-F238E27FC236}">
                <a16:creationId xmlns:a16="http://schemas.microsoft.com/office/drawing/2014/main" id="{F49EEB56-4870-568B-F00E-AB640FCBB074}"/>
              </a:ext>
            </a:extLst>
          </p:cNvPr>
          <p:cNvSpPr>
            <a:spLocks noChangeArrowheads="1"/>
          </p:cNvSpPr>
          <p:nvPr/>
        </p:nvSpPr>
        <p:spPr bwMode="gray">
          <a:xfrm rot="5400000" flipV="1">
            <a:off x="1780113" y="2020896"/>
            <a:ext cx="1150989" cy="554024"/>
          </a:xfrm>
          <a:prstGeom prst="roundRect">
            <a:avLst>
              <a:gd name="adj" fmla="val 50000"/>
            </a:avLst>
          </a:prstGeom>
          <a:gradFill rotWithShape="1">
            <a:gsLst>
              <a:gs pos="0">
                <a:schemeClr val="accent2"/>
              </a:gs>
              <a:gs pos="100000">
                <a:schemeClr val="accent2">
                  <a:gamma/>
                  <a:tint val="54510"/>
                  <a:invGamma/>
                </a:schemeClr>
              </a:gs>
            </a:gsLst>
            <a:lin ang="5400000" scaled="1"/>
          </a:gradFill>
          <a:ln w="9525">
            <a:noFill/>
            <a:round/>
            <a:headEnd/>
            <a:tailEnd/>
          </a:ln>
          <a:effectLst/>
        </p:spPr>
        <p:txBody>
          <a:bodyPr wrap="none" anchor="ctr"/>
          <a:lstStyle/>
          <a:p>
            <a:endParaRPr lang="fr-FR"/>
          </a:p>
        </p:txBody>
      </p:sp>
      <p:sp>
        <p:nvSpPr>
          <p:cNvPr id="68" name="Text Box 13">
            <a:extLst>
              <a:ext uri="{FF2B5EF4-FFF2-40B4-BE49-F238E27FC236}">
                <a16:creationId xmlns:a16="http://schemas.microsoft.com/office/drawing/2014/main" id="{836C331C-5205-AA86-41FF-D5BB04A386A4}"/>
              </a:ext>
            </a:extLst>
          </p:cNvPr>
          <p:cNvSpPr txBox="1">
            <a:spLocks noChangeArrowheads="1"/>
          </p:cNvSpPr>
          <p:nvPr/>
        </p:nvSpPr>
        <p:spPr bwMode="gray">
          <a:xfrm>
            <a:off x="2722948" y="1717881"/>
            <a:ext cx="7082812" cy="1200329"/>
          </a:xfrm>
          <a:prstGeom prst="rect">
            <a:avLst/>
          </a:prstGeom>
          <a:noFill/>
          <a:ln w="9525" algn="ctr">
            <a:noFill/>
            <a:miter lim="800000"/>
            <a:headEnd/>
            <a:tailEnd/>
          </a:ln>
          <a:effectLst/>
        </p:spPr>
        <p:txBody>
          <a:bodyPr wrap="square">
            <a:spAutoFit/>
          </a:bodyPr>
          <a:lstStyle/>
          <a:p>
            <a:pPr algn="just" eaLnBrk="0" hangingPunct="0"/>
            <a:r>
              <a:rPr lang="fr-FR" dirty="0">
                <a:solidFill>
                  <a:schemeClr val="bg1"/>
                </a:solidFill>
              </a:rPr>
              <a:t>C’est l’administrateur du système, il est chargé de suivre toutes les fonctionnalités principales du système, a savoir la  Gestion des doctorant et leurs équipes (Ajouter ou supprimer un membre de l’ équipes), permet aussi la gestion des chercheurs.</a:t>
            </a:r>
            <a:endParaRPr lang="en-US" dirty="0">
              <a:solidFill>
                <a:schemeClr val="bg1"/>
              </a:solidFill>
            </a:endParaRPr>
          </a:p>
        </p:txBody>
      </p:sp>
      <p:grpSp>
        <p:nvGrpSpPr>
          <p:cNvPr id="69" name="Groupe 68">
            <a:extLst>
              <a:ext uri="{FF2B5EF4-FFF2-40B4-BE49-F238E27FC236}">
                <a16:creationId xmlns:a16="http://schemas.microsoft.com/office/drawing/2014/main" id="{4A36DF66-E9D1-1DF5-309E-FAAC7A229E5E}"/>
              </a:ext>
            </a:extLst>
          </p:cNvPr>
          <p:cNvGrpSpPr/>
          <p:nvPr/>
        </p:nvGrpSpPr>
        <p:grpSpPr>
          <a:xfrm>
            <a:off x="2052102" y="3255949"/>
            <a:ext cx="7980894" cy="1342820"/>
            <a:chOff x="2000232" y="3400436"/>
            <a:chExt cx="6357981" cy="1600200"/>
          </a:xfrm>
        </p:grpSpPr>
        <p:sp>
          <p:nvSpPr>
            <p:cNvPr id="70" name="AutoShape 21">
              <a:extLst>
                <a:ext uri="{FF2B5EF4-FFF2-40B4-BE49-F238E27FC236}">
                  <a16:creationId xmlns:a16="http://schemas.microsoft.com/office/drawing/2014/main" id="{16E9F756-2E30-7A3C-A4FC-46E55FBB373A}"/>
                </a:ext>
              </a:extLst>
            </p:cNvPr>
            <p:cNvSpPr>
              <a:spLocks noChangeArrowheads="1"/>
            </p:cNvSpPr>
            <p:nvPr/>
          </p:nvSpPr>
          <p:spPr bwMode="gray">
            <a:xfrm rot="5400000">
              <a:off x="4379123" y="1021545"/>
              <a:ext cx="1600200" cy="6357981"/>
            </a:xfrm>
            <a:prstGeom prst="roundRect">
              <a:avLst>
                <a:gd name="adj" fmla="val 7935"/>
              </a:avLst>
            </a:prstGeom>
            <a:gradFill rotWithShape="1">
              <a:gsLst>
                <a:gs pos="0">
                  <a:schemeClr val="hlink">
                    <a:gamma/>
                    <a:shade val="60784"/>
                    <a:invGamma/>
                  </a:schemeClr>
                </a:gs>
                <a:gs pos="100000">
                  <a:schemeClr val="hlink"/>
                </a:gs>
              </a:gsLst>
              <a:lin ang="5400000" scaled="1"/>
            </a:gradFill>
            <a:ln w="9525">
              <a:noFill/>
              <a:round/>
              <a:headEnd/>
              <a:tailEnd/>
            </a:ln>
            <a:effectLst/>
          </p:spPr>
          <p:txBody>
            <a:bodyPr wrap="none" anchor="ctr"/>
            <a:lstStyle/>
            <a:p>
              <a:endParaRPr lang="fr-FR"/>
            </a:p>
          </p:txBody>
        </p:sp>
        <p:sp>
          <p:nvSpPr>
            <p:cNvPr id="71" name="Text Box 13">
              <a:extLst>
                <a:ext uri="{FF2B5EF4-FFF2-40B4-BE49-F238E27FC236}">
                  <a16:creationId xmlns:a16="http://schemas.microsoft.com/office/drawing/2014/main" id="{770AAA92-CE88-A536-E45D-B200106A803D}"/>
                </a:ext>
              </a:extLst>
            </p:cNvPr>
            <p:cNvSpPr txBox="1">
              <a:spLocks noChangeArrowheads="1"/>
            </p:cNvSpPr>
            <p:nvPr/>
          </p:nvSpPr>
          <p:spPr bwMode="gray">
            <a:xfrm>
              <a:off x="2534662" y="3656517"/>
              <a:ext cx="5643602" cy="1031961"/>
            </a:xfrm>
            <a:prstGeom prst="rect">
              <a:avLst/>
            </a:prstGeom>
            <a:noFill/>
            <a:ln w="9525" algn="ctr">
              <a:noFill/>
              <a:miter lim="800000"/>
              <a:headEnd/>
              <a:tailEnd/>
            </a:ln>
            <a:effectLst/>
          </p:spPr>
          <p:txBody>
            <a:bodyPr wrap="square">
              <a:spAutoFit/>
            </a:bodyPr>
            <a:lstStyle/>
            <a:p>
              <a:pPr algn="just" eaLnBrk="0" hangingPunct="0"/>
              <a:r>
                <a:rPr lang="fr-FR" dirty="0">
                  <a:solidFill>
                    <a:schemeClr val="bg1"/>
                  </a:solidFill>
                </a:rPr>
                <a:t>Acteur actif du système, son rôle est d’ajouter les rapport, consulter les conférences et consulter les évènements du laboratoire, les doctorants permet aussi de contacter l’administration.</a:t>
              </a:r>
              <a:endParaRPr lang="en-US" dirty="0">
                <a:solidFill>
                  <a:schemeClr val="bg1"/>
                </a:solidFill>
              </a:endParaRPr>
            </a:p>
          </p:txBody>
        </p:sp>
      </p:grpSp>
      <p:grpSp>
        <p:nvGrpSpPr>
          <p:cNvPr id="72" name="Groupe 71">
            <a:extLst>
              <a:ext uri="{FF2B5EF4-FFF2-40B4-BE49-F238E27FC236}">
                <a16:creationId xmlns:a16="http://schemas.microsoft.com/office/drawing/2014/main" id="{97C51C5D-9B36-DA61-BF2E-3E2F04E0E519}"/>
              </a:ext>
            </a:extLst>
          </p:cNvPr>
          <p:cNvGrpSpPr/>
          <p:nvPr/>
        </p:nvGrpSpPr>
        <p:grpSpPr>
          <a:xfrm>
            <a:off x="2052104" y="4970463"/>
            <a:ext cx="8071212" cy="1342820"/>
            <a:chOff x="2000233" y="5072076"/>
            <a:chExt cx="6429933" cy="1600200"/>
          </a:xfrm>
        </p:grpSpPr>
        <p:sp>
          <p:nvSpPr>
            <p:cNvPr id="73" name="AutoShape 12">
              <a:extLst>
                <a:ext uri="{FF2B5EF4-FFF2-40B4-BE49-F238E27FC236}">
                  <a16:creationId xmlns:a16="http://schemas.microsoft.com/office/drawing/2014/main" id="{FDBDBE1B-1D03-03E4-C3FC-346559D5111E}"/>
                </a:ext>
              </a:extLst>
            </p:cNvPr>
            <p:cNvSpPr>
              <a:spLocks noChangeArrowheads="1"/>
            </p:cNvSpPr>
            <p:nvPr/>
          </p:nvSpPr>
          <p:spPr bwMode="gray">
            <a:xfrm rot="5400000">
              <a:off x="4415100" y="2657209"/>
              <a:ext cx="1600200" cy="6429933"/>
            </a:xfrm>
            <a:prstGeom prst="roundRect">
              <a:avLst>
                <a:gd name="adj" fmla="val 7935"/>
              </a:avLst>
            </a:prstGeom>
            <a:gradFill rotWithShape="1">
              <a:gsLst>
                <a:gs pos="0">
                  <a:schemeClr val="folHlink">
                    <a:gamma/>
                    <a:shade val="46275"/>
                    <a:invGamma/>
                  </a:schemeClr>
                </a:gs>
                <a:gs pos="100000">
                  <a:schemeClr val="folHlink"/>
                </a:gs>
              </a:gsLst>
              <a:lin ang="5400000" scaled="1"/>
            </a:gradFill>
            <a:ln w="9525">
              <a:noFill/>
              <a:round/>
              <a:headEnd/>
              <a:tailEnd/>
            </a:ln>
            <a:effectLst>
              <a:prstShdw prst="shdw11">
                <a:srgbClr val="B2B2B2">
                  <a:alpha val="50000"/>
                </a:srgbClr>
              </a:prstShdw>
            </a:effectLst>
          </p:spPr>
          <p:txBody>
            <a:bodyPr wrap="none" anchor="ctr"/>
            <a:lstStyle/>
            <a:p>
              <a:endParaRPr lang="fr-FR"/>
            </a:p>
          </p:txBody>
        </p:sp>
        <p:sp>
          <p:nvSpPr>
            <p:cNvPr id="74" name="Text Box 13">
              <a:extLst>
                <a:ext uri="{FF2B5EF4-FFF2-40B4-BE49-F238E27FC236}">
                  <a16:creationId xmlns:a16="http://schemas.microsoft.com/office/drawing/2014/main" id="{BD1BCC4B-67E9-7E4D-F1A1-295E13FF2A5E}"/>
                </a:ext>
              </a:extLst>
            </p:cNvPr>
            <p:cNvSpPr txBox="1">
              <a:spLocks noChangeArrowheads="1"/>
            </p:cNvSpPr>
            <p:nvPr/>
          </p:nvSpPr>
          <p:spPr bwMode="gray">
            <a:xfrm>
              <a:off x="2786050" y="5286388"/>
              <a:ext cx="5643602" cy="369332"/>
            </a:xfrm>
            <a:prstGeom prst="rect">
              <a:avLst/>
            </a:prstGeom>
            <a:noFill/>
            <a:ln w="9525" algn="ctr">
              <a:noFill/>
              <a:miter lim="800000"/>
              <a:headEnd/>
              <a:tailEnd/>
            </a:ln>
            <a:effectLst/>
          </p:spPr>
          <p:txBody>
            <a:bodyPr wrap="square">
              <a:spAutoFit/>
            </a:bodyPr>
            <a:lstStyle/>
            <a:p>
              <a:pPr algn="just" eaLnBrk="0" hangingPunct="0"/>
              <a:endParaRPr lang="en-US" dirty="0">
                <a:solidFill>
                  <a:schemeClr val="bg1"/>
                </a:solidFill>
              </a:endParaRPr>
            </a:p>
          </p:txBody>
        </p:sp>
      </p:grpSp>
      <p:grpSp>
        <p:nvGrpSpPr>
          <p:cNvPr id="75" name="Groupe 74">
            <a:extLst>
              <a:ext uri="{FF2B5EF4-FFF2-40B4-BE49-F238E27FC236}">
                <a16:creationId xmlns:a16="http://schemas.microsoft.com/office/drawing/2014/main" id="{966B8C34-7FF0-F680-0670-966CB3EB2799}"/>
              </a:ext>
            </a:extLst>
          </p:cNvPr>
          <p:cNvGrpSpPr/>
          <p:nvPr/>
        </p:nvGrpSpPr>
        <p:grpSpPr>
          <a:xfrm>
            <a:off x="406027" y="5041901"/>
            <a:ext cx="2600516" cy="1032557"/>
            <a:chOff x="311186" y="5143512"/>
            <a:chExt cx="2071702" cy="1230468"/>
          </a:xfrm>
        </p:grpSpPr>
        <p:sp>
          <p:nvSpPr>
            <p:cNvPr id="76" name="Freeform 8">
              <a:extLst>
                <a:ext uri="{FF2B5EF4-FFF2-40B4-BE49-F238E27FC236}">
                  <a16:creationId xmlns:a16="http://schemas.microsoft.com/office/drawing/2014/main" id="{586563B4-38FA-07B3-11BE-E7DA64BEE071}"/>
                </a:ext>
              </a:extLst>
            </p:cNvPr>
            <p:cNvSpPr>
              <a:spLocks noEditPoints="1"/>
            </p:cNvSpPr>
            <p:nvPr/>
          </p:nvSpPr>
          <p:spPr bwMode="gray">
            <a:xfrm>
              <a:off x="714348" y="5143512"/>
              <a:ext cx="357190" cy="857256"/>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solidFill>
              <a:srgbClr val="1C1C1C"/>
            </a:solidFill>
            <a:ln w="9525">
              <a:noFill/>
              <a:round/>
              <a:headEnd/>
              <a:tailEnd/>
            </a:ln>
            <a:effectLst/>
          </p:spPr>
          <p:txBody>
            <a:bodyPr/>
            <a:lstStyle/>
            <a:p>
              <a:endParaRPr lang="fr-FR"/>
            </a:p>
          </p:txBody>
        </p:sp>
        <p:sp>
          <p:nvSpPr>
            <p:cNvPr id="77" name="ZoneTexte 76">
              <a:extLst>
                <a:ext uri="{FF2B5EF4-FFF2-40B4-BE49-F238E27FC236}">
                  <a16:creationId xmlns:a16="http://schemas.microsoft.com/office/drawing/2014/main" id="{780DEBA6-C9E6-3E83-0925-3CAE8440116E}"/>
                </a:ext>
              </a:extLst>
            </p:cNvPr>
            <p:cNvSpPr txBox="1"/>
            <p:nvPr/>
          </p:nvSpPr>
          <p:spPr>
            <a:xfrm>
              <a:off x="311186" y="5926796"/>
              <a:ext cx="2071702" cy="447184"/>
            </a:xfrm>
            <a:prstGeom prst="rect">
              <a:avLst/>
            </a:prstGeom>
            <a:noFill/>
          </p:spPr>
          <p:txBody>
            <a:bodyPr wrap="square" rtlCol="0">
              <a:spAutoFit/>
            </a:bodyPr>
            <a:lstStyle/>
            <a:p>
              <a:r>
                <a:rPr lang="fr-FR" sz="2000" b="1" dirty="0"/>
                <a:t>  Chercheur</a:t>
              </a:r>
            </a:p>
          </p:txBody>
        </p:sp>
      </p:grpSp>
      <p:sp>
        <p:nvSpPr>
          <p:cNvPr id="78" name="AutoShape 28">
            <a:extLst>
              <a:ext uri="{FF2B5EF4-FFF2-40B4-BE49-F238E27FC236}">
                <a16:creationId xmlns:a16="http://schemas.microsoft.com/office/drawing/2014/main" id="{4EC8D24C-E950-28C4-EEB2-F62A668FFDC1}"/>
              </a:ext>
            </a:extLst>
          </p:cNvPr>
          <p:cNvSpPr>
            <a:spLocks noChangeArrowheads="1"/>
          </p:cNvSpPr>
          <p:nvPr/>
        </p:nvSpPr>
        <p:spPr bwMode="gray">
          <a:xfrm rot="5400000" flipV="1">
            <a:off x="1802584" y="3719782"/>
            <a:ext cx="1150989" cy="509076"/>
          </a:xfrm>
          <a:prstGeom prst="roundRect">
            <a:avLst>
              <a:gd name="adj" fmla="val 50000"/>
            </a:avLst>
          </a:prstGeom>
          <a:gradFill rotWithShape="1">
            <a:gsLst>
              <a:gs pos="0">
                <a:schemeClr val="hlink">
                  <a:alpha val="0"/>
                </a:schemeClr>
              </a:gs>
              <a:gs pos="100000">
                <a:schemeClr val="hlink">
                  <a:gamma/>
                  <a:tint val="51373"/>
                  <a:invGamma/>
                </a:schemeClr>
              </a:gs>
            </a:gsLst>
            <a:lin ang="5400000" scaled="1"/>
          </a:gradFill>
          <a:ln w="9525">
            <a:noFill/>
            <a:round/>
            <a:headEnd/>
            <a:tailEnd/>
          </a:ln>
          <a:effectLst/>
        </p:spPr>
        <p:txBody>
          <a:bodyPr wrap="none" anchor="ctr"/>
          <a:lstStyle/>
          <a:p>
            <a:endParaRPr lang="fr-FR"/>
          </a:p>
        </p:txBody>
      </p:sp>
      <p:sp>
        <p:nvSpPr>
          <p:cNvPr id="79" name="AutoShape 19">
            <a:extLst>
              <a:ext uri="{FF2B5EF4-FFF2-40B4-BE49-F238E27FC236}">
                <a16:creationId xmlns:a16="http://schemas.microsoft.com/office/drawing/2014/main" id="{2407BA30-AE7E-69C6-5EA5-6E242113F447}"/>
              </a:ext>
            </a:extLst>
          </p:cNvPr>
          <p:cNvSpPr>
            <a:spLocks noChangeArrowheads="1"/>
          </p:cNvSpPr>
          <p:nvPr/>
        </p:nvSpPr>
        <p:spPr bwMode="gray">
          <a:xfrm rot="5400000" flipV="1">
            <a:off x="1877466" y="5347408"/>
            <a:ext cx="1150990" cy="539974"/>
          </a:xfrm>
          <a:prstGeom prst="roundRect">
            <a:avLst>
              <a:gd name="adj" fmla="val 50000"/>
            </a:avLst>
          </a:prstGeom>
          <a:gradFill rotWithShape="1">
            <a:gsLst>
              <a:gs pos="0">
                <a:schemeClr val="folHlink"/>
              </a:gs>
              <a:gs pos="100000">
                <a:schemeClr val="folHlink">
                  <a:gamma/>
                  <a:tint val="45490"/>
                  <a:invGamma/>
                </a:schemeClr>
              </a:gs>
            </a:gsLst>
            <a:lin ang="5400000" scaled="1"/>
          </a:gradFill>
          <a:ln w="9525">
            <a:noFill/>
            <a:round/>
            <a:headEnd/>
            <a:tailEnd/>
          </a:ln>
          <a:effectLst/>
        </p:spPr>
        <p:txBody>
          <a:bodyPr wrap="none" anchor="ctr"/>
          <a:lstStyle/>
          <a:p>
            <a:endParaRPr lang="fr-FR"/>
          </a:p>
        </p:txBody>
      </p:sp>
      <p:sp>
        <p:nvSpPr>
          <p:cNvPr id="80" name="Rectangle 79">
            <a:extLst>
              <a:ext uri="{FF2B5EF4-FFF2-40B4-BE49-F238E27FC236}">
                <a16:creationId xmlns:a16="http://schemas.microsoft.com/office/drawing/2014/main" id="{08C6CEB9-60EE-7F00-ECAC-93F6851A93BB}"/>
              </a:ext>
            </a:extLst>
          </p:cNvPr>
          <p:cNvSpPr/>
          <p:nvPr/>
        </p:nvSpPr>
        <p:spPr>
          <a:xfrm>
            <a:off x="2869953" y="5154927"/>
            <a:ext cx="6763800" cy="923330"/>
          </a:xfrm>
          <a:prstGeom prst="rect">
            <a:avLst/>
          </a:prstGeom>
        </p:spPr>
        <p:txBody>
          <a:bodyPr wrap="square">
            <a:spAutoFit/>
          </a:bodyPr>
          <a:lstStyle/>
          <a:p>
            <a:r>
              <a:rPr lang="fr-FR" dirty="0">
                <a:solidFill>
                  <a:schemeClr val="bg1"/>
                </a:solidFill>
              </a:rPr>
              <a:t>Acteur principal de l’application, son activité primordiale est de Gérer les rapports envoyé par les doctorant ainsi que des fonctions supplémentaires tel que la gestion des conférences</a:t>
            </a:r>
          </a:p>
        </p:txBody>
      </p:sp>
    </p:spTree>
    <p:extLst>
      <p:ext uri="{BB962C8B-B14F-4D97-AF65-F5344CB8AC3E}">
        <p14:creationId xmlns:p14="http://schemas.microsoft.com/office/powerpoint/2010/main" val="13732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left)">
                                      <p:cBhvr>
                                        <p:cTn id="13" dur="500"/>
                                        <p:tgtEl>
                                          <p:spTgt spid="66"/>
                                        </p:tgtEl>
                                      </p:cBhvr>
                                    </p:animEffect>
                                  </p:childTnLst>
                                </p:cTn>
                              </p:par>
                              <p:par>
                                <p:cTn id="14" presetID="19" presetClass="entr" presetSubtype="10" fill="hold" grpId="0" nodeType="withEffect">
                                  <p:stCondLst>
                                    <p:cond delay="0"/>
                                  </p:stCondLst>
                                  <p:iterate type="lt">
                                    <p:tmPct val="0"/>
                                  </p:iterate>
                                  <p:childTnLst>
                                    <p:set>
                                      <p:cBhvr>
                                        <p:cTn id="15" dur="1" fill="hold">
                                          <p:stCondLst>
                                            <p:cond delay="0"/>
                                          </p:stCondLst>
                                        </p:cTn>
                                        <p:tgtEl>
                                          <p:spTgt spid="67"/>
                                        </p:tgtEl>
                                        <p:attrNameLst>
                                          <p:attrName>style.visibility</p:attrName>
                                        </p:attrNameLst>
                                      </p:cBhvr>
                                      <p:to>
                                        <p:strVal val="visible"/>
                                      </p:to>
                                    </p:set>
                                    <p:anim calcmode="lin" valueType="num">
                                      <p:cBhvr>
                                        <p:cTn id="16" dur="5000" fill="hold"/>
                                        <p:tgtEl>
                                          <p:spTgt spid="67"/>
                                        </p:tgtEl>
                                        <p:attrNameLst>
                                          <p:attrName>ppt_w</p:attrName>
                                        </p:attrNameLst>
                                      </p:cBhvr>
                                      <p:tavLst>
                                        <p:tav tm="0" fmla="#ppt_w*sin(2.5*pi*$)">
                                          <p:val>
                                            <p:fltVal val="0"/>
                                          </p:val>
                                        </p:tav>
                                        <p:tav tm="100000">
                                          <p:val>
                                            <p:fltVal val="1"/>
                                          </p:val>
                                        </p:tav>
                                      </p:tavLst>
                                    </p:anim>
                                    <p:anim calcmode="lin" valueType="num">
                                      <p:cBhvr>
                                        <p:cTn id="17" dur="50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1000"/>
                                        <p:tgtEl>
                                          <p:spTgt spid="60"/>
                                        </p:tgtEl>
                                      </p:cBhvr>
                                    </p:animEffect>
                                    <p:anim calcmode="lin" valueType="num">
                                      <p:cBhvr>
                                        <p:cTn id="23" dur="1000" fill="hold"/>
                                        <p:tgtEl>
                                          <p:spTgt spid="60"/>
                                        </p:tgtEl>
                                        <p:attrNameLst>
                                          <p:attrName>ppt_x</p:attrName>
                                        </p:attrNameLst>
                                      </p:cBhvr>
                                      <p:tavLst>
                                        <p:tav tm="0">
                                          <p:val>
                                            <p:strVal val="#ppt_x"/>
                                          </p:val>
                                        </p:tav>
                                        <p:tav tm="100000">
                                          <p:val>
                                            <p:strVal val="#ppt_x"/>
                                          </p:val>
                                        </p:tav>
                                      </p:tavLst>
                                    </p:anim>
                                    <p:anim calcmode="lin" valueType="num">
                                      <p:cBhvr>
                                        <p:cTn id="24" dur="1000" fill="hold"/>
                                        <p:tgtEl>
                                          <p:spTgt spid="6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left)">
                                      <p:cBhvr>
                                        <p:cTn id="28" dur="500"/>
                                        <p:tgtEl>
                                          <p:spTgt spid="69"/>
                                        </p:tgtEl>
                                      </p:cBhvr>
                                    </p:animEffect>
                                  </p:childTnLst>
                                </p:cTn>
                              </p:par>
                              <p:par>
                                <p:cTn id="29" presetID="19"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0" fill="hold"/>
                                        <p:tgtEl>
                                          <p:spTgt spid="78"/>
                                        </p:tgtEl>
                                        <p:attrNameLst>
                                          <p:attrName>ppt_w</p:attrName>
                                        </p:attrNameLst>
                                      </p:cBhvr>
                                      <p:tavLst>
                                        <p:tav tm="0" fmla="#ppt_w*sin(2.5*pi*$)">
                                          <p:val>
                                            <p:fltVal val="0"/>
                                          </p:val>
                                        </p:tav>
                                        <p:tav tm="100000">
                                          <p:val>
                                            <p:fltVal val="1"/>
                                          </p:val>
                                        </p:tav>
                                      </p:tavLst>
                                    </p:anim>
                                    <p:anim calcmode="lin" valueType="num">
                                      <p:cBhvr>
                                        <p:cTn id="32" dur="5000" fill="hold"/>
                                        <p:tgtEl>
                                          <p:spTgt spid="7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1000"/>
                                        <p:tgtEl>
                                          <p:spTgt spid="75"/>
                                        </p:tgtEl>
                                      </p:cBhvr>
                                    </p:animEffect>
                                    <p:anim calcmode="lin" valueType="num">
                                      <p:cBhvr>
                                        <p:cTn id="38" dur="1000" fill="hold"/>
                                        <p:tgtEl>
                                          <p:spTgt spid="75"/>
                                        </p:tgtEl>
                                        <p:attrNameLst>
                                          <p:attrName>ppt_x</p:attrName>
                                        </p:attrNameLst>
                                      </p:cBhvr>
                                      <p:tavLst>
                                        <p:tav tm="0">
                                          <p:val>
                                            <p:strVal val="#ppt_x"/>
                                          </p:val>
                                        </p:tav>
                                        <p:tav tm="100000">
                                          <p:val>
                                            <p:strVal val="#ppt_x"/>
                                          </p:val>
                                        </p:tav>
                                      </p:tavLst>
                                    </p:anim>
                                    <p:anim calcmode="lin" valueType="num">
                                      <p:cBhvr>
                                        <p:cTn id="39" dur="1000" fill="hold"/>
                                        <p:tgtEl>
                                          <p:spTgt spid="75"/>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ipe(left)">
                                      <p:cBhvr>
                                        <p:cTn id="43" dur="500"/>
                                        <p:tgtEl>
                                          <p:spTgt spid="72"/>
                                        </p:tgtEl>
                                      </p:cBhvr>
                                    </p:animEffect>
                                  </p:childTnLst>
                                </p:cTn>
                              </p:par>
                              <p:par>
                                <p:cTn id="44" presetID="19" presetClass="entr" presetSubtype="1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0" fill="hold"/>
                                        <p:tgtEl>
                                          <p:spTgt spid="79"/>
                                        </p:tgtEl>
                                        <p:attrNameLst>
                                          <p:attrName>ppt_w</p:attrName>
                                        </p:attrNameLst>
                                      </p:cBhvr>
                                      <p:tavLst>
                                        <p:tav tm="0" fmla="#ppt_w*sin(2.5*pi*$)">
                                          <p:val>
                                            <p:fltVal val="0"/>
                                          </p:val>
                                        </p:tav>
                                        <p:tav tm="100000">
                                          <p:val>
                                            <p:fltVal val="1"/>
                                          </p:val>
                                        </p:tav>
                                      </p:tavLst>
                                    </p:anim>
                                    <p:anim calcmode="lin" valueType="num">
                                      <p:cBhvr>
                                        <p:cTn id="47" dur="5000" fill="hold"/>
                                        <p:tgtEl>
                                          <p:spTgt spid="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78" grpId="0" animBg="1"/>
      <p:bldP spid="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11</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A2C43BCE-D8D8-9EEC-C7E1-FAC0FA5D8DB4}"/>
              </a:ext>
            </a:extLst>
          </p:cNvPr>
          <p:cNvSpPr txBox="1">
            <a:spLocks/>
          </p:cNvSpPr>
          <p:nvPr/>
        </p:nvSpPr>
        <p:spPr>
          <a:xfrm>
            <a:off x="533385" y="1432257"/>
            <a:ext cx="8229600" cy="681326"/>
          </a:xfrm>
          <a:prstGeom prst="rect">
            <a:avLst/>
          </a:prstGeom>
        </p:spPr>
        <p:txBody>
          <a:bodyPr>
            <a:normAutofit/>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70C0"/>
                </a:solidFill>
                <a:effectLst/>
                <a:uLnTx/>
                <a:uFillTx/>
                <a:latin typeface="+mj-lt"/>
                <a:ea typeface="+mj-ea"/>
                <a:cs typeface="+mj-cs"/>
              </a:rPr>
              <a:t>Use Case «Admin»</a:t>
            </a:r>
          </a:p>
        </p:txBody>
      </p:sp>
      <p:pic>
        <p:nvPicPr>
          <p:cNvPr id="27" name="Image 26">
            <a:extLst>
              <a:ext uri="{FF2B5EF4-FFF2-40B4-BE49-F238E27FC236}">
                <a16:creationId xmlns:a16="http://schemas.microsoft.com/office/drawing/2014/main" id="{73BA00F5-2BD8-BF6F-FDBD-9034382D59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9651" y="2082195"/>
            <a:ext cx="8349656" cy="4097675"/>
          </a:xfrm>
          <a:prstGeom prst="rect">
            <a:avLst/>
          </a:prstGeom>
        </p:spPr>
      </p:pic>
    </p:spTree>
    <p:extLst>
      <p:ext uri="{BB962C8B-B14F-4D97-AF65-F5344CB8AC3E}">
        <p14:creationId xmlns:p14="http://schemas.microsoft.com/office/powerpoint/2010/main" val="18322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12</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A2C43BCE-D8D8-9EEC-C7E1-FAC0FA5D8DB4}"/>
              </a:ext>
            </a:extLst>
          </p:cNvPr>
          <p:cNvSpPr txBox="1">
            <a:spLocks/>
          </p:cNvSpPr>
          <p:nvPr/>
        </p:nvSpPr>
        <p:spPr>
          <a:xfrm>
            <a:off x="533385" y="1432257"/>
            <a:ext cx="8229600" cy="681326"/>
          </a:xfrm>
          <a:prstGeom prst="rect">
            <a:avLst/>
          </a:prstGeom>
        </p:spPr>
        <p:txBody>
          <a:bodyPr>
            <a:normAutofit/>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70C0"/>
                </a:solidFill>
                <a:effectLst/>
                <a:uLnTx/>
                <a:uFillTx/>
                <a:latin typeface="+mj-lt"/>
                <a:ea typeface="+mj-ea"/>
                <a:cs typeface="+mj-cs"/>
              </a:rPr>
              <a:t>Use Case «Doctorant»</a:t>
            </a:r>
          </a:p>
        </p:txBody>
      </p:sp>
      <p:pic>
        <p:nvPicPr>
          <p:cNvPr id="27" name="Image 26">
            <a:extLst>
              <a:ext uri="{FF2B5EF4-FFF2-40B4-BE49-F238E27FC236}">
                <a16:creationId xmlns:a16="http://schemas.microsoft.com/office/drawing/2014/main" id="{73BA00F5-2BD8-BF6F-FDBD-9034382D59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5512" y="2082195"/>
            <a:ext cx="7557933" cy="4097675"/>
          </a:xfrm>
          <a:prstGeom prst="rect">
            <a:avLst/>
          </a:prstGeom>
        </p:spPr>
      </p:pic>
    </p:spTree>
    <p:extLst>
      <p:ext uri="{BB962C8B-B14F-4D97-AF65-F5344CB8AC3E}">
        <p14:creationId xmlns:p14="http://schemas.microsoft.com/office/powerpoint/2010/main" val="334691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13</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A2C43BCE-D8D8-9EEC-C7E1-FAC0FA5D8DB4}"/>
              </a:ext>
            </a:extLst>
          </p:cNvPr>
          <p:cNvSpPr txBox="1">
            <a:spLocks/>
          </p:cNvSpPr>
          <p:nvPr/>
        </p:nvSpPr>
        <p:spPr>
          <a:xfrm>
            <a:off x="533385" y="1432257"/>
            <a:ext cx="8229600" cy="681326"/>
          </a:xfrm>
          <a:prstGeom prst="rect">
            <a:avLst/>
          </a:prstGeom>
        </p:spPr>
        <p:txBody>
          <a:bodyPr>
            <a:normAutofit/>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70C0"/>
                </a:solidFill>
                <a:effectLst/>
                <a:uLnTx/>
                <a:uFillTx/>
                <a:latin typeface="+mj-lt"/>
                <a:ea typeface="+mj-ea"/>
                <a:cs typeface="+mj-cs"/>
              </a:rPr>
              <a:t>Use Case «Chercheur»</a:t>
            </a:r>
          </a:p>
        </p:txBody>
      </p:sp>
      <p:pic>
        <p:nvPicPr>
          <p:cNvPr id="27" name="Image 26">
            <a:extLst>
              <a:ext uri="{FF2B5EF4-FFF2-40B4-BE49-F238E27FC236}">
                <a16:creationId xmlns:a16="http://schemas.microsoft.com/office/drawing/2014/main" id="{73BA00F5-2BD8-BF6F-FDBD-9034382D59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2586" y="2082195"/>
            <a:ext cx="7959143" cy="4097675"/>
          </a:xfrm>
          <a:prstGeom prst="rect">
            <a:avLst/>
          </a:prstGeom>
        </p:spPr>
      </p:pic>
    </p:spTree>
    <p:extLst>
      <p:ext uri="{BB962C8B-B14F-4D97-AF65-F5344CB8AC3E}">
        <p14:creationId xmlns:p14="http://schemas.microsoft.com/office/powerpoint/2010/main" val="88562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14</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2AFD7BF3-C45E-7F9C-DFD2-46085814FD33}"/>
              </a:ext>
            </a:extLst>
          </p:cNvPr>
          <p:cNvSpPr txBox="1">
            <a:spLocks/>
          </p:cNvSpPr>
          <p:nvPr/>
        </p:nvSpPr>
        <p:spPr>
          <a:xfrm>
            <a:off x="533385" y="1432257"/>
            <a:ext cx="8229600" cy="681326"/>
          </a:xfrm>
          <a:prstGeom prst="rect">
            <a:avLst/>
          </a:prstGeom>
        </p:spPr>
        <p:txBody>
          <a:bodyPr>
            <a:normAutofit fontScale="85000" lnSpcReduction="10000"/>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70C0"/>
                </a:solidFill>
                <a:effectLst/>
                <a:uLnTx/>
                <a:uFillTx/>
                <a:latin typeface="+mj-lt"/>
                <a:ea typeface="+mj-ea"/>
                <a:cs typeface="+mj-cs"/>
              </a:rPr>
              <a:t>Diagramme de Séquence «Authentification»</a:t>
            </a:r>
          </a:p>
        </p:txBody>
      </p:sp>
      <p:pic>
        <p:nvPicPr>
          <p:cNvPr id="27" name="Espace réservé du contenu 4">
            <a:extLst>
              <a:ext uri="{FF2B5EF4-FFF2-40B4-BE49-F238E27FC236}">
                <a16:creationId xmlns:a16="http://schemas.microsoft.com/office/drawing/2014/main" id="{DC735727-CFDC-BA2F-2335-4A5DB285E7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4101" y="2036027"/>
            <a:ext cx="8641724" cy="4372710"/>
          </a:xfrm>
          <a:prstGeom prst="rect">
            <a:avLst/>
          </a:prstGeom>
        </p:spPr>
      </p:pic>
    </p:spTree>
    <p:extLst>
      <p:ext uri="{BB962C8B-B14F-4D97-AF65-F5344CB8AC3E}">
        <p14:creationId xmlns:p14="http://schemas.microsoft.com/office/powerpoint/2010/main" val="281875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a:xfrm>
            <a:off x="838200" y="6402488"/>
            <a:ext cx="2743200" cy="365125"/>
          </a:xfrm>
        </p:spPr>
        <p:txBody>
          <a:bodyPr/>
          <a:lstStyle/>
          <a:p>
            <a:fld id="{929E5029-E539-4A99-A1BB-F0024517AEEF}" type="datetime2">
              <a:rPr lang="en-CA" smtClean="0"/>
              <a:t>Tuesday, June 28, 2022</a:t>
            </a:fld>
            <a:endParaRPr lang="en-CA" dirty="0"/>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a:xfrm>
            <a:off x="4038600" y="6402488"/>
            <a:ext cx="4114800" cy="365125"/>
          </a:xfrm>
        </p:spPr>
        <p:txBody>
          <a:bodyPr/>
          <a:lstStyle/>
          <a:p>
            <a:r>
              <a:rPr lang="en-CA" dirty="0"/>
              <a:t>© By </a:t>
            </a:r>
            <a:r>
              <a:rPr lang="en-CA" dirty="0" err="1"/>
              <a:t>Moumad</a:t>
            </a:r>
            <a:r>
              <a:rPr lang="en-CA" dirty="0"/>
              <a:t> &amp; </a:t>
            </a:r>
            <a:r>
              <a:rPr lang="en-CA" dirty="0" err="1"/>
              <a:t>Oubakhane</a:t>
            </a:r>
            <a:endParaRPr lang="en-CA" dirty="0"/>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15</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2AFD7BF3-C45E-7F9C-DFD2-46085814FD33}"/>
              </a:ext>
            </a:extLst>
          </p:cNvPr>
          <p:cNvSpPr txBox="1">
            <a:spLocks/>
          </p:cNvSpPr>
          <p:nvPr/>
        </p:nvSpPr>
        <p:spPr>
          <a:xfrm>
            <a:off x="533385" y="1432257"/>
            <a:ext cx="8229600" cy="681326"/>
          </a:xfrm>
          <a:prstGeom prst="rect">
            <a:avLst/>
          </a:prstGeom>
        </p:spPr>
        <p:txBody>
          <a:bodyPr>
            <a:normAutofit/>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3400" b="0" i="0" u="none" strike="noStrike" kern="1200" cap="none" spc="0" normalizeH="0" baseline="0" noProof="0" dirty="0">
                <a:ln>
                  <a:noFill/>
                </a:ln>
                <a:solidFill>
                  <a:srgbClr val="0070C0"/>
                </a:solidFill>
                <a:effectLst/>
                <a:uLnTx/>
                <a:uFillTx/>
                <a:latin typeface="+mj-lt"/>
                <a:ea typeface="+mj-ea"/>
                <a:cs typeface="+mj-cs"/>
              </a:rPr>
              <a:t>Diagramme de Séquence «Inscription»</a:t>
            </a:r>
          </a:p>
        </p:txBody>
      </p:sp>
      <p:pic>
        <p:nvPicPr>
          <p:cNvPr id="26" name="Espace réservé du contenu 4">
            <a:extLst>
              <a:ext uri="{FF2B5EF4-FFF2-40B4-BE49-F238E27FC236}">
                <a16:creationId xmlns:a16="http://schemas.microsoft.com/office/drawing/2014/main" id="{E33D2392-82B1-AD12-2494-0519A249B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84101" y="2041144"/>
            <a:ext cx="8641724" cy="4362475"/>
          </a:xfrm>
        </p:spPr>
      </p:pic>
    </p:spTree>
    <p:extLst>
      <p:ext uri="{BB962C8B-B14F-4D97-AF65-F5344CB8AC3E}">
        <p14:creationId xmlns:p14="http://schemas.microsoft.com/office/powerpoint/2010/main" val="89614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16</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sp>
        <p:nvSpPr>
          <p:cNvPr id="25" name="Titre 1">
            <a:extLst>
              <a:ext uri="{FF2B5EF4-FFF2-40B4-BE49-F238E27FC236}">
                <a16:creationId xmlns:a16="http://schemas.microsoft.com/office/drawing/2014/main" id="{2AFD7BF3-C45E-7F9C-DFD2-46085814FD33}"/>
              </a:ext>
            </a:extLst>
          </p:cNvPr>
          <p:cNvSpPr txBox="1">
            <a:spLocks/>
          </p:cNvSpPr>
          <p:nvPr/>
        </p:nvSpPr>
        <p:spPr>
          <a:xfrm>
            <a:off x="533385" y="1432257"/>
            <a:ext cx="8229600" cy="681326"/>
          </a:xfrm>
          <a:prstGeom prst="rect">
            <a:avLst/>
          </a:prstGeom>
        </p:spPr>
        <p:txBody>
          <a:bodyPr>
            <a:normAutofit fontScale="92500"/>
          </a:bodyPr>
          <a:lstStyle/>
          <a:p>
            <a:pPr marL="0" marR="0" lvl="0" indent="0" algn="l" defTabSz="890900"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0" normalizeH="0" baseline="0" noProof="0" dirty="0">
                <a:ln>
                  <a:noFill/>
                </a:ln>
                <a:solidFill>
                  <a:srgbClr val="0070C0"/>
                </a:solidFill>
                <a:effectLst/>
                <a:uLnTx/>
                <a:uFillTx/>
                <a:latin typeface="+mj-lt"/>
                <a:ea typeface="+mj-ea"/>
                <a:cs typeface="+mj-cs"/>
              </a:rPr>
              <a:t>Diagramme de Séquence «Gest. Admin»</a:t>
            </a:r>
          </a:p>
        </p:txBody>
      </p:sp>
      <p:pic>
        <p:nvPicPr>
          <p:cNvPr id="27" name="Espace réservé du contenu 4">
            <a:extLst>
              <a:ext uri="{FF2B5EF4-FFF2-40B4-BE49-F238E27FC236}">
                <a16:creationId xmlns:a16="http://schemas.microsoft.com/office/drawing/2014/main" id="{76B4D22B-4F22-C6FA-C28C-D3CB4C9D2F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67074" y="1983640"/>
            <a:ext cx="8645871" cy="4372710"/>
          </a:xfrm>
        </p:spPr>
      </p:pic>
    </p:spTree>
    <p:extLst>
      <p:ext uri="{BB962C8B-B14F-4D97-AF65-F5344CB8AC3E}">
        <p14:creationId xmlns:p14="http://schemas.microsoft.com/office/powerpoint/2010/main" val="325897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EB7BBBD-60FD-837E-C74D-7632D7C36EE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95DD3D9D-853A-AE11-BD67-3A760E4D15D1}"/>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48671CB-001F-CB2C-560B-F0A82A90C612}"/>
              </a:ext>
            </a:extLst>
          </p:cNvPr>
          <p:cNvSpPr>
            <a:spLocks noGrp="1"/>
          </p:cNvSpPr>
          <p:nvPr>
            <p:ph type="sldNum" sz="quarter" idx="12"/>
          </p:nvPr>
        </p:nvSpPr>
        <p:spPr/>
        <p:txBody>
          <a:bodyPr/>
          <a:lstStyle/>
          <a:p>
            <a:fld id="{B9AAA70D-6846-4A0E-97FA-39D4568F585D}" type="slidenum">
              <a:rPr lang="en-CA" smtClean="0"/>
              <a:t>17</a:t>
            </a:fld>
            <a:endParaRPr lang="en-CA"/>
          </a:p>
        </p:txBody>
      </p:sp>
      <p:grpSp>
        <p:nvGrpSpPr>
          <p:cNvPr id="13" name="Group 1">
            <a:extLst>
              <a:ext uri="{FF2B5EF4-FFF2-40B4-BE49-F238E27FC236}">
                <a16:creationId xmlns:a16="http://schemas.microsoft.com/office/drawing/2014/main" id="{96CE4260-0500-845F-1772-70C324FAD575}"/>
              </a:ext>
            </a:extLst>
          </p:cNvPr>
          <p:cNvGrpSpPr/>
          <p:nvPr/>
        </p:nvGrpSpPr>
        <p:grpSpPr>
          <a:xfrm>
            <a:off x="33270" y="27604"/>
            <a:ext cx="8921005" cy="643278"/>
            <a:chOff x="127959" y="104867"/>
            <a:chExt cx="8921005" cy="832877"/>
          </a:xfrm>
        </p:grpSpPr>
        <p:cxnSp>
          <p:nvCxnSpPr>
            <p:cNvPr id="14" name="Straight Connector 2">
              <a:extLst>
                <a:ext uri="{FF2B5EF4-FFF2-40B4-BE49-F238E27FC236}">
                  <a16:creationId xmlns:a16="http://schemas.microsoft.com/office/drawing/2014/main" id="{458F0F02-1F47-B365-854A-BB473EA98962}"/>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3">
              <a:extLst>
                <a:ext uri="{FF2B5EF4-FFF2-40B4-BE49-F238E27FC236}">
                  <a16:creationId xmlns:a16="http://schemas.microsoft.com/office/drawing/2014/main" id="{61345691-BD7F-69B9-AB50-3F7EAFD36578}"/>
                </a:ext>
              </a:extLst>
            </p:cNvPr>
            <p:cNvGrpSpPr/>
            <p:nvPr/>
          </p:nvGrpSpPr>
          <p:grpSpPr>
            <a:xfrm>
              <a:off x="628074" y="201265"/>
              <a:ext cx="8420890" cy="640083"/>
              <a:chOff x="394746" y="346087"/>
              <a:chExt cx="8420890" cy="640083"/>
            </a:xfrm>
            <a:solidFill>
              <a:schemeClr val="accent1"/>
            </a:solidFill>
          </p:grpSpPr>
          <p:sp>
            <p:nvSpPr>
              <p:cNvPr id="18" name="Rectangle 17">
                <a:extLst>
                  <a:ext uri="{FF2B5EF4-FFF2-40B4-BE49-F238E27FC236}">
                    <a16:creationId xmlns:a16="http://schemas.microsoft.com/office/drawing/2014/main" id="{1F641E77-A7F9-AED5-CF01-2E4D0F360850}"/>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F31076B7-6D35-802E-F3DE-1C13C56CE1A3}"/>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Conception et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Modélisation</a:t>
                </a:r>
              </a:p>
            </p:txBody>
          </p:sp>
        </p:grpSp>
        <p:sp>
          <p:nvSpPr>
            <p:cNvPr id="16" name="Oval 4">
              <a:extLst>
                <a:ext uri="{FF2B5EF4-FFF2-40B4-BE49-F238E27FC236}">
                  <a16:creationId xmlns:a16="http://schemas.microsoft.com/office/drawing/2014/main" id="{C937AA3F-7A8A-E1E7-4E8B-77D5716D4903}"/>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5">
              <a:extLst>
                <a:ext uri="{FF2B5EF4-FFF2-40B4-BE49-F238E27FC236}">
                  <a16:creationId xmlns:a16="http://schemas.microsoft.com/office/drawing/2014/main" id="{F7B179C1-77F9-F964-7BD8-3115B4034E07}"/>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IV.</a:t>
              </a:r>
            </a:p>
          </p:txBody>
        </p:sp>
      </p:grpSp>
      <p:grpSp>
        <p:nvGrpSpPr>
          <p:cNvPr id="20" name="Groupe 16">
            <a:extLst>
              <a:ext uri="{FF2B5EF4-FFF2-40B4-BE49-F238E27FC236}">
                <a16:creationId xmlns:a16="http://schemas.microsoft.com/office/drawing/2014/main" id="{80587648-A0ED-EC0D-C3BB-54FB129C0F49}"/>
              </a:ext>
            </a:extLst>
          </p:cNvPr>
          <p:cNvGrpSpPr/>
          <p:nvPr/>
        </p:nvGrpSpPr>
        <p:grpSpPr>
          <a:xfrm>
            <a:off x="1399650" y="706009"/>
            <a:ext cx="9392700" cy="504000"/>
            <a:chOff x="2400300" y="165098"/>
            <a:chExt cx="9392700" cy="504000"/>
          </a:xfrm>
        </p:grpSpPr>
        <p:sp>
          <p:nvSpPr>
            <p:cNvPr id="21" name="Rectangle 20">
              <a:extLst>
                <a:ext uri="{FF2B5EF4-FFF2-40B4-BE49-F238E27FC236}">
                  <a16:creationId xmlns:a16="http://schemas.microsoft.com/office/drawing/2014/main" id="{A8C5382A-07E8-E967-2E75-037B9A722799}"/>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1600" dirty="0"/>
                <a:t>Identification des </a:t>
              </a:r>
              <a:r>
                <a:rPr lang="fr-FR" sz="1600" dirty="0">
                  <a:latin typeface="Calibri (Corps)"/>
                </a:rPr>
                <a:t>Acteurs</a:t>
              </a:r>
            </a:p>
          </p:txBody>
        </p:sp>
        <p:sp>
          <p:nvSpPr>
            <p:cNvPr id="22" name="Rectangle 21">
              <a:extLst>
                <a:ext uri="{FF2B5EF4-FFF2-40B4-BE49-F238E27FC236}">
                  <a16:creationId xmlns:a16="http://schemas.microsoft.com/office/drawing/2014/main" id="{E60DFAA2-42D7-1654-22EF-1A6CBEEBED61}"/>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d’Use Case</a:t>
              </a:r>
            </a:p>
          </p:txBody>
        </p:sp>
        <p:sp>
          <p:nvSpPr>
            <p:cNvPr id="23" name="Rectangle 22">
              <a:extLst>
                <a:ext uri="{FF2B5EF4-FFF2-40B4-BE49-F238E27FC236}">
                  <a16:creationId xmlns:a16="http://schemas.microsoft.com/office/drawing/2014/main" id="{5BBDCDA0-C91F-F4B9-24B8-445447944392}"/>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Diagramme de séquence</a:t>
              </a:r>
              <a:endParaRPr lang="fr-FR" sz="1600" dirty="0">
                <a:solidFill>
                  <a:schemeClr val="bg1"/>
                </a:solidFill>
                <a:latin typeface="Calibri (Corps)"/>
              </a:endParaRPr>
            </a:p>
          </p:txBody>
        </p:sp>
        <p:sp>
          <p:nvSpPr>
            <p:cNvPr id="24" name="Rectangle 23">
              <a:extLst>
                <a:ext uri="{FF2B5EF4-FFF2-40B4-BE49-F238E27FC236}">
                  <a16:creationId xmlns:a16="http://schemas.microsoft.com/office/drawing/2014/main" id="{C4F8DCD5-23BA-5381-18F4-4F38718DA672}"/>
                </a:ext>
              </a:extLst>
            </p:cNvPr>
            <p:cNvSpPr/>
            <p:nvPr/>
          </p:nvSpPr>
          <p:spPr>
            <a:xfrm>
              <a:off x="95250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Diagramme</a:t>
              </a:r>
              <a:r>
                <a:rPr lang="en-CA" sz="1600" dirty="0">
                  <a:solidFill>
                    <a:schemeClr val="bg1"/>
                  </a:solidFill>
                </a:rPr>
                <a:t> de class</a:t>
              </a:r>
              <a:endParaRPr lang="fr-FR" sz="1600" dirty="0">
                <a:solidFill>
                  <a:schemeClr val="bg1"/>
                </a:solidFill>
              </a:endParaRPr>
            </a:p>
          </p:txBody>
        </p:sp>
      </p:grpSp>
      <p:pic>
        <p:nvPicPr>
          <p:cNvPr id="25" name="Espace réservé du contenu 5">
            <a:extLst>
              <a:ext uri="{FF2B5EF4-FFF2-40B4-BE49-F238E27FC236}">
                <a16:creationId xmlns:a16="http://schemas.microsoft.com/office/drawing/2014/main" id="{E294AB24-D72B-9D25-26D2-0F705CD325C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1820" y="1280950"/>
            <a:ext cx="11706895" cy="5577049"/>
          </a:xfrm>
        </p:spPr>
      </p:pic>
    </p:spTree>
    <p:extLst>
      <p:ext uri="{BB962C8B-B14F-4D97-AF65-F5344CB8AC3E}">
        <p14:creationId xmlns:p14="http://schemas.microsoft.com/office/powerpoint/2010/main" val="400644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18</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Démonstration</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l’application</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a:t>
              </a:r>
            </a:p>
          </p:txBody>
        </p:sp>
      </p:grpSp>
      <p:grpSp>
        <p:nvGrpSpPr>
          <p:cNvPr id="16" name="Groupe 16">
            <a:extLst>
              <a:ext uri="{FF2B5EF4-FFF2-40B4-BE49-F238E27FC236}">
                <a16:creationId xmlns:a16="http://schemas.microsoft.com/office/drawing/2014/main" id="{EAD592EC-FCC5-7F64-AF7D-67D82EA5F2A2}"/>
              </a:ext>
            </a:extLst>
          </p:cNvPr>
          <p:cNvGrpSpPr/>
          <p:nvPr/>
        </p:nvGrpSpPr>
        <p:grpSpPr>
          <a:xfrm>
            <a:off x="1399650" y="706009"/>
            <a:ext cx="9392700" cy="504000"/>
            <a:chOff x="2400300" y="165098"/>
            <a:chExt cx="9392700" cy="504000"/>
          </a:xfrm>
        </p:grpSpPr>
        <p:sp>
          <p:nvSpPr>
            <p:cNvPr id="17" name="Rectangle 16">
              <a:extLst>
                <a:ext uri="{FF2B5EF4-FFF2-40B4-BE49-F238E27FC236}">
                  <a16:creationId xmlns:a16="http://schemas.microsoft.com/office/drawing/2014/main" id="{70FB76CA-68BF-50CD-6622-E53614556EE5}"/>
                </a:ext>
              </a:extLst>
            </p:cNvPr>
            <p:cNvSpPr/>
            <p:nvPr/>
          </p:nvSpPr>
          <p:spPr>
            <a:xfrm>
              <a:off x="24003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ZA" sz="1600" dirty="0"/>
                <a:t>Partie Admin</a:t>
              </a:r>
              <a:endParaRPr lang="fr-FR" sz="1600" dirty="0">
                <a:latin typeface="Calibri (Corps)"/>
              </a:endParaRPr>
            </a:p>
          </p:txBody>
        </p:sp>
        <p:sp>
          <p:nvSpPr>
            <p:cNvPr id="18" name="Rectangle 17">
              <a:extLst>
                <a:ext uri="{FF2B5EF4-FFF2-40B4-BE49-F238E27FC236}">
                  <a16:creationId xmlns:a16="http://schemas.microsoft.com/office/drawing/2014/main" id="{B2D3B77A-D8BF-CE0E-404C-1AA13A598BDE}"/>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Doctorant</a:t>
              </a:r>
            </a:p>
          </p:txBody>
        </p:sp>
        <p:sp>
          <p:nvSpPr>
            <p:cNvPr id="19" name="Rectangle 18">
              <a:extLst>
                <a:ext uri="{FF2B5EF4-FFF2-40B4-BE49-F238E27FC236}">
                  <a16:creationId xmlns:a16="http://schemas.microsoft.com/office/drawing/2014/main" id="{4632B9AC-2249-A580-5D05-3F2819A1FDC9}"/>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Chercheur</a:t>
              </a:r>
              <a:endParaRPr lang="fr-FR" sz="1600" dirty="0">
                <a:solidFill>
                  <a:schemeClr val="bg1"/>
                </a:solidFill>
                <a:latin typeface="Calibri (Corps)"/>
              </a:endParaRPr>
            </a:p>
          </p:txBody>
        </p:sp>
        <p:sp>
          <p:nvSpPr>
            <p:cNvPr id="20" name="Rectangle 19">
              <a:extLst>
                <a:ext uri="{FF2B5EF4-FFF2-40B4-BE49-F238E27FC236}">
                  <a16:creationId xmlns:a16="http://schemas.microsoft.com/office/drawing/2014/main" id="{B513A0F5-2B03-DCEA-782D-41F98EBDC484}"/>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Gestion des erreurs</a:t>
              </a:r>
              <a:endParaRPr lang="fr-FR" sz="1600" dirty="0">
                <a:solidFill>
                  <a:schemeClr val="bg1"/>
                </a:solidFill>
              </a:endParaRPr>
            </a:p>
          </p:txBody>
        </p:sp>
      </p:grpSp>
      <p:pic>
        <p:nvPicPr>
          <p:cNvPr id="21" name="Picture Placeholder 31">
            <a:extLst>
              <a:ext uri="{FF2B5EF4-FFF2-40B4-BE49-F238E27FC236}">
                <a16:creationId xmlns:a16="http://schemas.microsoft.com/office/drawing/2014/main" id="{8E660AC1-88D6-1F43-4454-254910EE58D5}"/>
              </a:ext>
            </a:extLst>
          </p:cNvPr>
          <p:cNvPicPr>
            <a:picLocks noChangeAspect="1"/>
          </p:cNvPicPr>
          <p:nvPr/>
        </p:nvPicPr>
        <p:blipFill>
          <a:blip r:embed="rId2">
            <a:extLst>
              <a:ext uri="{28A0092B-C50C-407E-A947-70E740481C1C}">
                <a14:useLocalDpi xmlns:a14="http://schemas.microsoft.com/office/drawing/2010/main" val="0"/>
              </a:ext>
            </a:extLst>
          </a:blip>
          <a:srcRect t="4623" b="4623"/>
          <a:stretch/>
        </p:blipFill>
        <p:spPr>
          <a:xfrm>
            <a:off x="538752" y="1548219"/>
            <a:ext cx="5323965" cy="2062162"/>
          </a:xfrm>
          <a:prstGeom prst="rect">
            <a:avLst/>
          </a:prstGeom>
        </p:spPr>
      </p:pic>
      <p:pic>
        <p:nvPicPr>
          <p:cNvPr id="22" name="Picture Placeholder 33">
            <a:extLst>
              <a:ext uri="{FF2B5EF4-FFF2-40B4-BE49-F238E27FC236}">
                <a16:creationId xmlns:a16="http://schemas.microsoft.com/office/drawing/2014/main" id="{D1ABCCCB-091C-2FD9-7F01-05F691F7A90A}"/>
              </a:ext>
            </a:extLst>
          </p:cNvPr>
          <p:cNvPicPr>
            <a:picLocks noChangeAspect="1"/>
          </p:cNvPicPr>
          <p:nvPr/>
        </p:nvPicPr>
        <p:blipFill>
          <a:blip r:embed="rId3">
            <a:extLst>
              <a:ext uri="{28A0092B-C50C-407E-A947-70E740481C1C}">
                <a14:useLocalDpi xmlns:a14="http://schemas.microsoft.com/office/drawing/2010/main" val="0"/>
              </a:ext>
            </a:extLst>
          </a:blip>
          <a:srcRect t="4439" b="4439"/>
          <a:stretch/>
        </p:blipFill>
        <p:spPr>
          <a:xfrm>
            <a:off x="6360216" y="4073208"/>
            <a:ext cx="5552027" cy="2062162"/>
          </a:xfrm>
          <a:prstGeom prst="rect">
            <a:avLst/>
          </a:prstGeom>
        </p:spPr>
      </p:pic>
      <p:grpSp>
        <p:nvGrpSpPr>
          <p:cNvPr id="23" name="Group 8">
            <a:extLst>
              <a:ext uri="{FF2B5EF4-FFF2-40B4-BE49-F238E27FC236}">
                <a16:creationId xmlns:a16="http://schemas.microsoft.com/office/drawing/2014/main" id="{1DE35F0B-1C58-4E38-CEF2-B29D2721CCBD}"/>
              </a:ext>
            </a:extLst>
          </p:cNvPr>
          <p:cNvGrpSpPr/>
          <p:nvPr/>
        </p:nvGrpSpPr>
        <p:grpSpPr>
          <a:xfrm>
            <a:off x="539460" y="3936985"/>
            <a:ext cx="5669278" cy="2009022"/>
            <a:chOff x="5758779" y="1242645"/>
            <a:chExt cx="5669278" cy="2544796"/>
          </a:xfrm>
        </p:grpSpPr>
        <p:grpSp>
          <p:nvGrpSpPr>
            <p:cNvPr id="24" name="Group 9">
              <a:extLst>
                <a:ext uri="{FF2B5EF4-FFF2-40B4-BE49-F238E27FC236}">
                  <a16:creationId xmlns:a16="http://schemas.microsoft.com/office/drawing/2014/main" id="{95D2018F-6A07-7455-900F-39A1ACD8B886}"/>
                </a:ext>
              </a:extLst>
            </p:cNvPr>
            <p:cNvGrpSpPr/>
            <p:nvPr/>
          </p:nvGrpSpPr>
          <p:grpSpPr>
            <a:xfrm>
              <a:off x="5758779" y="1303891"/>
              <a:ext cx="5669278" cy="2483550"/>
              <a:chOff x="5284943" y="2605037"/>
              <a:chExt cx="6110694" cy="2483550"/>
            </a:xfrm>
          </p:grpSpPr>
          <p:sp>
            <p:nvSpPr>
              <p:cNvPr id="26" name="TextBox 11">
                <a:extLst>
                  <a:ext uri="{FF2B5EF4-FFF2-40B4-BE49-F238E27FC236}">
                    <a16:creationId xmlns:a16="http://schemas.microsoft.com/office/drawing/2014/main" id="{925574CC-9FC0-435C-3245-38FD1BD16D44}"/>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27" name="Rectangle 26">
                <a:extLst>
                  <a:ext uri="{FF2B5EF4-FFF2-40B4-BE49-F238E27FC236}">
                    <a16:creationId xmlns:a16="http://schemas.microsoft.com/office/drawing/2014/main" id="{6DADB650-DD15-938C-7EEA-35CF43EB7C0B}"/>
                  </a:ext>
                </a:extLst>
              </p:cNvPr>
              <p:cNvSpPr/>
              <p:nvPr/>
            </p:nvSpPr>
            <p:spPr>
              <a:xfrm>
                <a:off x="6120104" y="2691788"/>
                <a:ext cx="5275533" cy="239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Cette page permet de modifier les paramètres ou les informations du laboratoire à savoir :</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720000" lvl="0" indent="-342900">
                  <a:lnSpc>
                    <a:spcPct val="107000"/>
                  </a:lnSpc>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Le nom du laboratoire </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720000" lvl="0" indent="-342900">
                  <a:lnSpc>
                    <a:spcPct val="107000"/>
                  </a:lnSpc>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L’email du responsable du laboratoire</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720000" lvl="0" indent="-342900">
                  <a:lnSpc>
                    <a:spcPct val="107000"/>
                  </a:lnSpc>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L’adresse du laboratoire</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just"/>
                <a:r>
                  <a:rPr lang="en-ZA" sz="1400" dirty="0">
                    <a:solidFill>
                      <a:schemeClr val="tx1"/>
                    </a:solidFill>
                    <a:ea typeface="Open Sans" panose="020B0606030504020204" pitchFamily="34" charset="0"/>
                    <a:cs typeface="Open Sans" panose="020B0606030504020204" pitchFamily="34" charset="0"/>
                  </a:rPr>
                  <a:t> </a:t>
                </a:r>
                <a:endParaRPr lang="fr-FR" sz="1400" dirty="0">
                  <a:solidFill>
                    <a:schemeClr val="tx1"/>
                  </a:solidFill>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99CBC5E6-5EB2-200B-0949-8E3E7910863A}"/>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8" name="Group 13">
            <a:extLst>
              <a:ext uri="{FF2B5EF4-FFF2-40B4-BE49-F238E27FC236}">
                <a16:creationId xmlns:a16="http://schemas.microsoft.com/office/drawing/2014/main" id="{95A73D8D-0D26-7404-2D98-D26E72893D88}"/>
              </a:ext>
            </a:extLst>
          </p:cNvPr>
          <p:cNvGrpSpPr/>
          <p:nvPr/>
        </p:nvGrpSpPr>
        <p:grpSpPr>
          <a:xfrm>
            <a:off x="6344676" y="1430988"/>
            <a:ext cx="5568282" cy="2107957"/>
            <a:chOff x="5758779" y="1242645"/>
            <a:chExt cx="5323257" cy="2107957"/>
          </a:xfrm>
        </p:grpSpPr>
        <p:grpSp>
          <p:nvGrpSpPr>
            <p:cNvPr id="29" name="Group 14">
              <a:extLst>
                <a:ext uri="{FF2B5EF4-FFF2-40B4-BE49-F238E27FC236}">
                  <a16:creationId xmlns:a16="http://schemas.microsoft.com/office/drawing/2014/main" id="{7A0BE046-1A9D-E854-000D-F92CA88171D3}"/>
                </a:ext>
              </a:extLst>
            </p:cNvPr>
            <p:cNvGrpSpPr/>
            <p:nvPr/>
          </p:nvGrpSpPr>
          <p:grpSpPr>
            <a:xfrm>
              <a:off x="5758779" y="1303891"/>
              <a:ext cx="5323257" cy="2046711"/>
              <a:chOff x="5284943" y="2605037"/>
              <a:chExt cx="5737731" cy="2046711"/>
            </a:xfrm>
          </p:grpSpPr>
          <p:sp>
            <p:nvSpPr>
              <p:cNvPr id="31" name="TextBox 16">
                <a:extLst>
                  <a:ext uri="{FF2B5EF4-FFF2-40B4-BE49-F238E27FC236}">
                    <a16:creationId xmlns:a16="http://schemas.microsoft.com/office/drawing/2014/main" id="{0F616A44-7B89-62BD-8BF5-C8C36A47984E}"/>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32" name="Rectangle 31">
                <a:extLst>
                  <a:ext uri="{FF2B5EF4-FFF2-40B4-BE49-F238E27FC236}">
                    <a16:creationId xmlns:a16="http://schemas.microsoft.com/office/drawing/2014/main" id="{D9D84648-E0E4-64BB-3B4E-22D3C630EB52}"/>
                  </a:ext>
                </a:extLst>
              </p:cNvPr>
              <p:cNvSpPr/>
              <p:nvPr/>
            </p:nvSpPr>
            <p:spPr>
              <a:xfrm>
                <a:off x="6120105" y="2691788"/>
                <a:ext cx="4902569" cy="1959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Gestion des demandes d’inscriptions envoyées par les utilisateurs (accepter ou refuser).</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A travers cette page l’admin peut ajouter des Nouvelles comptes pour les doctorants et les chercheurs.</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A6A062BC-76D7-CB45-0E9B-394FB146C8DC}"/>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
        <p:nvSpPr>
          <p:cNvPr id="33" name="Rectangle 32">
            <a:extLst>
              <a:ext uri="{FF2B5EF4-FFF2-40B4-BE49-F238E27FC236}">
                <a16:creationId xmlns:a16="http://schemas.microsoft.com/office/drawing/2014/main" id="{CB6DB60C-FEE3-88CA-9C11-2DAC70D67732}"/>
              </a:ext>
            </a:extLst>
          </p:cNvPr>
          <p:cNvSpPr/>
          <p:nvPr/>
        </p:nvSpPr>
        <p:spPr>
          <a:xfrm>
            <a:off x="538752" y="1430988"/>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
        <p:nvSpPr>
          <p:cNvPr id="34" name="Rectangle 33">
            <a:extLst>
              <a:ext uri="{FF2B5EF4-FFF2-40B4-BE49-F238E27FC236}">
                <a16:creationId xmlns:a16="http://schemas.microsoft.com/office/drawing/2014/main" id="{83346EF3-3AE6-8D9D-2F6D-D0306BB37E6A}"/>
              </a:ext>
            </a:extLst>
          </p:cNvPr>
          <p:cNvSpPr/>
          <p:nvPr/>
        </p:nvSpPr>
        <p:spPr>
          <a:xfrm>
            <a:off x="6358890" y="3953431"/>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Tree>
    <p:extLst>
      <p:ext uri="{BB962C8B-B14F-4D97-AF65-F5344CB8AC3E}">
        <p14:creationId xmlns:p14="http://schemas.microsoft.com/office/powerpoint/2010/main" val="406380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19</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Démonstration</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l’application</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a:t>
              </a:r>
            </a:p>
          </p:txBody>
        </p:sp>
      </p:grpSp>
      <p:grpSp>
        <p:nvGrpSpPr>
          <p:cNvPr id="16" name="Groupe 16">
            <a:extLst>
              <a:ext uri="{FF2B5EF4-FFF2-40B4-BE49-F238E27FC236}">
                <a16:creationId xmlns:a16="http://schemas.microsoft.com/office/drawing/2014/main" id="{EAD592EC-FCC5-7F64-AF7D-67D82EA5F2A2}"/>
              </a:ext>
            </a:extLst>
          </p:cNvPr>
          <p:cNvGrpSpPr/>
          <p:nvPr/>
        </p:nvGrpSpPr>
        <p:grpSpPr>
          <a:xfrm>
            <a:off x="1399650" y="706009"/>
            <a:ext cx="9392700" cy="504000"/>
            <a:chOff x="2400300" y="165098"/>
            <a:chExt cx="9392700" cy="504000"/>
          </a:xfrm>
        </p:grpSpPr>
        <p:sp>
          <p:nvSpPr>
            <p:cNvPr id="17" name="Rectangle 16">
              <a:extLst>
                <a:ext uri="{FF2B5EF4-FFF2-40B4-BE49-F238E27FC236}">
                  <a16:creationId xmlns:a16="http://schemas.microsoft.com/office/drawing/2014/main" id="{70FB76CA-68BF-50CD-6622-E53614556EE5}"/>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ZA" sz="1600" dirty="0"/>
                <a:t>Partie Admin</a:t>
              </a:r>
              <a:endParaRPr lang="fr-FR" sz="1600" dirty="0">
                <a:latin typeface="Calibri (Corps)"/>
              </a:endParaRPr>
            </a:p>
          </p:txBody>
        </p:sp>
        <p:sp>
          <p:nvSpPr>
            <p:cNvPr id="18" name="Rectangle 17">
              <a:extLst>
                <a:ext uri="{FF2B5EF4-FFF2-40B4-BE49-F238E27FC236}">
                  <a16:creationId xmlns:a16="http://schemas.microsoft.com/office/drawing/2014/main" id="{B2D3B77A-D8BF-CE0E-404C-1AA13A598BDE}"/>
                </a:ext>
              </a:extLst>
            </p:cNvPr>
            <p:cNvSpPr/>
            <p:nvPr/>
          </p:nvSpPr>
          <p:spPr>
            <a:xfrm>
              <a:off x="47752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Doctorant</a:t>
              </a:r>
            </a:p>
          </p:txBody>
        </p:sp>
        <p:sp>
          <p:nvSpPr>
            <p:cNvPr id="19" name="Rectangle 18">
              <a:extLst>
                <a:ext uri="{FF2B5EF4-FFF2-40B4-BE49-F238E27FC236}">
                  <a16:creationId xmlns:a16="http://schemas.microsoft.com/office/drawing/2014/main" id="{4632B9AC-2249-A580-5D05-3F2819A1FDC9}"/>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Chercheur</a:t>
              </a:r>
              <a:endParaRPr lang="fr-FR" sz="1600" dirty="0">
                <a:solidFill>
                  <a:schemeClr val="bg1"/>
                </a:solidFill>
                <a:latin typeface="Calibri (Corps)"/>
              </a:endParaRPr>
            </a:p>
          </p:txBody>
        </p:sp>
        <p:sp>
          <p:nvSpPr>
            <p:cNvPr id="20" name="Rectangle 19">
              <a:extLst>
                <a:ext uri="{FF2B5EF4-FFF2-40B4-BE49-F238E27FC236}">
                  <a16:creationId xmlns:a16="http://schemas.microsoft.com/office/drawing/2014/main" id="{B513A0F5-2B03-DCEA-782D-41F98EBDC484}"/>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Gestion des erreurs</a:t>
              </a:r>
              <a:endParaRPr lang="fr-FR" sz="1600" dirty="0">
                <a:solidFill>
                  <a:schemeClr val="bg1"/>
                </a:solidFill>
              </a:endParaRPr>
            </a:p>
          </p:txBody>
        </p:sp>
      </p:grpSp>
      <p:pic>
        <p:nvPicPr>
          <p:cNvPr id="21" name="Picture Placeholder 31">
            <a:extLst>
              <a:ext uri="{FF2B5EF4-FFF2-40B4-BE49-F238E27FC236}">
                <a16:creationId xmlns:a16="http://schemas.microsoft.com/office/drawing/2014/main" id="{8E660AC1-88D6-1F43-4454-254910EE58D5}"/>
              </a:ext>
            </a:extLst>
          </p:cNvPr>
          <p:cNvPicPr>
            <a:picLocks noChangeAspect="1"/>
          </p:cNvPicPr>
          <p:nvPr/>
        </p:nvPicPr>
        <p:blipFill>
          <a:blip r:embed="rId2">
            <a:extLst>
              <a:ext uri="{28A0092B-C50C-407E-A947-70E740481C1C}">
                <a14:useLocalDpi xmlns:a14="http://schemas.microsoft.com/office/drawing/2010/main" val="0"/>
              </a:ext>
            </a:extLst>
          </a:blip>
          <a:srcRect t="4623" b="4623"/>
          <a:stretch/>
        </p:blipFill>
        <p:spPr>
          <a:xfrm>
            <a:off x="538752" y="1548219"/>
            <a:ext cx="5323965" cy="2062162"/>
          </a:xfrm>
          <a:prstGeom prst="rect">
            <a:avLst/>
          </a:prstGeom>
        </p:spPr>
      </p:pic>
      <p:pic>
        <p:nvPicPr>
          <p:cNvPr id="22" name="Picture Placeholder 33">
            <a:extLst>
              <a:ext uri="{FF2B5EF4-FFF2-40B4-BE49-F238E27FC236}">
                <a16:creationId xmlns:a16="http://schemas.microsoft.com/office/drawing/2014/main" id="{D1ABCCCB-091C-2FD9-7F01-05F691F7A90A}"/>
              </a:ext>
            </a:extLst>
          </p:cNvPr>
          <p:cNvPicPr>
            <a:picLocks noChangeAspect="1"/>
          </p:cNvPicPr>
          <p:nvPr/>
        </p:nvPicPr>
        <p:blipFill>
          <a:blip r:embed="rId3">
            <a:extLst>
              <a:ext uri="{28A0092B-C50C-407E-A947-70E740481C1C}">
                <a14:useLocalDpi xmlns:a14="http://schemas.microsoft.com/office/drawing/2010/main" val="0"/>
              </a:ext>
            </a:extLst>
          </a:blip>
          <a:srcRect t="6487" b="6487"/>
          <a:stretch/>
        </p:blipFill>
        <p:spPr>
          <a:xfrm>
            <a:off x="6360216" y="4073208"/>
            <a:ext cx="5552027" cy="2062162"/>
          </a:xfrm>
          <a:prstGeom prst="rect">
            <a:avLst/>
          </a:prstGeom>
        </p:spPr>
      </p:pic>
      <p:grpSp>
        <p:nvGrpSpPr>
          <p:cNvPr id="23" name="Group 8">
            <a:extLst>
              <a:ext uri="{FF2B5EF4-FFF2-40B4-BE49-F238E27FC236}">
                <a16:creationId xmlns:a16="http://schemas.microsoft.com/office/drawing/2014/main" id="{1DE35F0B-1C58-4E38-CEF2-B29D2721CCBD}"/>
              </a:ext>
            </a:extLst>
          </p:cNvPr>
          <p:cNvGrpSpPr/>
          <p:nvPr/>
        </p:nvGrpSpPr>
        <p:grpSpPr>
          <a:xfrm>
            <a:off x="539460" y="3936986"/>
            <a:ext cx="5669278" cy="1951958"/>
            <a:chOff x="5758779" y="1242645"/>
            <a:chExt cx="5669278" cy="2472509"/>
          </a:xfrm>
        </p:grpSpPr>
        <p:grpSp>
          <p:nvGrpSpPr>
            <p:cNvPr id="24" name="Group 9">
              <a:extLst>
                <a:ext uri="{FF2B5EF4-FFF2-40B4-BE49-F238E27FC236}">
                  <a16:creationId xmlns:a16="http://schemas.microsoft.com/office/drawing/2014/main" id="{95D2018F-6A07-7455-900F-39A1ACD8B886}"/>
                </a:ext>
              </a:extLst>
            </p:cNvPr>
            <p:cNvGrpSpPr/>
            <p:nvPr/>
          </p:nvGrpSpPr>
          <p:grpSpPr>
            <a:xfrm>
              <a:off x="5758779" y="1303892"/>
              <a:ext cx="5669278" cy="2411262"/>
              <a:chOff x="5284943" y="2605038"/>
              <a:chExt cx="6110694" cy="2411262"/>
            </a:xfrm>
          </p:grpSpPr>
          <p:sp>
            <p:nvSpPr>
              <p:cNvPr id="26" name="TextBox 11">
                <a:extLst>
                  <a:ext uri="{FF2B5EF4-FFF2-40B4-BE49-F238E27FC236}">
                    <a16:creationId xmlns:a16="http://schemas.microsoft.com/office/drawing/2014/main" id="{925574CC-9FC0-435C-3245-38FD1BD16D44}"/>
                  </a:ext>
                </a:extLst>
              </p:cNvPr>
              <p:cNvSpPr txBox="1"/>
              <p:nvPr/>
            </p:nvSpPr>
            <p:spPr>
              <a:xfrm>
                <a:off x="5284943" y="2605038"/>
                <a:ext cx="814146" cy="769440"/>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27" name="Rectangle 26">
                <a:extLst>
                  <a:ext uri="{FF2B5EF4-FFF2-40B4-BE49-F238E27FC236}">
                    <a16:creationId xmlns:a16="http://schemas.microsoft.com/office/drawing/2014/main" id="{6DADB650-DD15-938C-7EEA-35CF43EB7C0B}"/>
                  </a:ext>
                </a:extLst>
              </p:cNvPr>
              <p:cNvSpPr/>
              <p:nvPr/>
            </p:nvSpPr>
            <p:spPr>
              <a:xfrm>
                <a:off x="6120104" y="2691789"/>
                <a:ext cx="5275533" cy="2324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effectLst/>
                    <a:latin typeface="LMRoman12-Regular"/>
                    <a:ea typeface="Calibri" panose="020F0502020204030204" pitchFamily="34" charset="0"/>
                    <a:cs typeface="LMRoman12-Regular"/>
                  </a:rPr>
                  <a:t>Cette page permet au doctorant de visualiser les informations personnelles.</a:t>
                </a:r>
              </a:p>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latin typeface="LMRoman12-Regular"/>
                    <a:ea typeface="Calibri" panose="020F0502020204030204" pitchFamily="34" charset="0"/>
                    <a:cs typeface="LMRoman12-Regular"/>
                  </a:rPr>
                  <a:t>Doctorant peut aussi modifier l’adresse email et le mot de passe.</a:t>
                </a:r>
                <a:endParaRPr lang="fr-FR" sz="2000" dirty="0">
                  <a:solidFill>
                    <a:schemeClr val="tx1"/>
                  </a:solidFill>
                  <a:effectLst/>
                  <a:latin typeface="LMRoman12-Regular"/>
                  <a:ea typeface="Calibri" panose="020F0502020204030204" pitchFamily="34" charset="0"/>
                  <a:cs typeface="LMRoman12-Regular"/>
                </a:endParaRPr>
              </a:p>
              <a:p>
                <a:pPr marL="342900" lvl="0" indent="-342900" rtl="0">
                  <a:lnSpc>
                    <a:spcPct val="107000"/>
                  </a:lnSpc>
                  <a:spcAft>
                    <a:spcPts val="800"/>
                  </a:spcAft>
                  <a:buFont typeface="Wingdings" panose="05000000000000000000" pitchFamily="2" charset="2"/>
                  <a:buChar char=""/>
                  <a:tabLst>
                    <a:tab pos="457200" algn="l"/>
                  </a:tabLst>
                </a:pPr>
                <a:endParaRPr lang="fr-FR" sz="1400" dirty="0">
                  <a:solidFill>
                    <a:schemeClr val="tx1"/>
                  </a:solidFill>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99CBC5E6-5EB2-200B-0949-8E3E7910863A}"/>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8" name="Group 13">
            <a:extLst>
              <a:ext uri="{FF2B5EF4-FFF2-40B4-BE49-F238E27FC236}">
                <a16:creationId xmlns:a16="http://schemas.microsoft.com/office/drawing/2014/main" id="{95A73D8D-0D26-7404-2D98-D26E72893D88}"/>
              </a:ext>
            </a:extLst>
          </p:cNvPr>
          <p:cNvGrpSpPr/>
          <p:nvPr/>
        </p:nvGrpSpPr>
        <p:grpSpPr>
          <a:xfrm>
            <a:off x="6344676" y="1430988"/>
            <a:ext cx="5568282" cy="1850771"/>
            <a:chOff x="5758779" y="1242645"/>
            <a:chExt cx="5323257" cy="1850771"/>
          </a:xfrm>
        </p:grpSpPr>
        <p:grpSp>
          <p:nvGrpSpPr>
            <p:cNvPr id="29" name="Group 14">
              <a:extLst>
                <a:ext uri="{FF2B5EF4-FFF2-40B4-BE49-F238E27FC236}">
                  <a16:creationId xmlns:a16="http://schemas.microsoft.com/office/drawing/2014/main" id="{7A0BE046-1A9D-E854-000D-F92CA88171D3}"/>
                </a:ext>
              </a:extLst>
            </p:cNvPr>
            <p:cNvGrpSpPr/>
            <p:nvPr/>
          </p:nvGrpSpPr>
          <p:grpSpPr>
            <a:xfrm>
              <a:off x="5758779" y="1303891"/>
              <a:ext cx="5323257" cy="1789525"/>
              <a:chOff x="5284943" y="2605037"/>
              <a:chExt cx="5737731" cy="1789525"/>
            </a:xfrm>
          </p:grpSpPr>
          <p:sp>
            <p:nvSpPr>
              <p:cNvPr id="31" name="TextBox 16">
                <a:extLst>
                  <a:ext uri="{FF2B5EF4-FFF2-40B4-BE49-F238E27FC236}">
                    <a16:creationId xmlns:a16="http://schemas.microsoft.com/office/drawing/2014/main" id="{0F616A44-7B89-62BD-8BF5-C8C36A47984E}"/>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32" name="Rectangle 31">
                <a:extLst>
                  <a:ext uri="{FF2B5EF4-FFF2-40B4-BE49-F238E27FC236}">
                    <a16:creationId xmlns:a16="http://schemas.microsoft.com/office/drawing/2014/main" id="{D9D84648-E0E4-64BB-3B4E-22D3C630EB52}"/>
                  </a:ext>
                </a:extLst>
              </p:cNvPr>
              <p:cNvSpPr/>
              <p:nvPr/>
            </p:nvSpPr>
            <p:spPr>
              <a:xfrm>
                <a:off x="6120105" y="2691788"/>
                <a:ext cx="4902569" cy="1702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effectLst/>
                    <a:latin typeface="LMRoman12-Regular"/>
                    <a:ea typeface="Calibri" panose="020F0502020204030204" pitchFamily="34" charset="0"/>
                    <a:cs typeface="LMRoman12-Regular"/>
                  </a:rPr>
                  <a:t>Gestion des rapports :</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720000" lvl="0" indent="-342900">
                  <a:lnSpc>
                    <a:spcPct val="107000"/>
                  </a:lnSpc>
                  <a:spcAft>
                    <a:spcPts val="800"/>
                  </a:spcAft>
                  <a:buFont typeface="Wingdings" panose="05000000000000000000" pitchFamily="2" charset="2"/>
                  <a:buChar char=""/>
                  <a:tabLst>
                    <a:tab pos="457200" algn="l"/>
                  </a:tabLst>
                </a:pPr>
                <a:r>
                  <a:rPr lang="fr-FR" sz="2000" dirty="0">
                    <a:solidFill>
                      <a:schemeClr val="tx1"/>
                    </a:solidFill>
                    <a:effectLst/>
                    <a:latin typeface="LMRoman12-Regular"/>
                    <a:ea typeface="Calibri" panose="020F0502020204030204" pitchFamily="34" charset="0"/>
                    <a:cs typeface="LMRoman12-Regular"/>
                  </a:rPr>
                  <a:t>Ajouter un nouveau rapport.</a:t>
                </a:r>
              </a:p>
              <a:p>
                <a:pPr marL="720000" lvl="0" indent="-342900">
                  <a:lnSpc>
                    <a:spcPct val="107000"/>
                  </a:lnSpc>
                  <a:spcAft>
                    <a:spcPts val="800"/>
                  </a:spcAft>
                  <a:buFont typeface="Wingdings" panose="05000000000000000000" pitchFamily="2" charset="2"/>
                  <a:buChar char=""/>
                  <a:tabLst>
                    <a:tab pos="457200" algn="l"/>
                  </a:tabLst>
                </a:pPr>
                <a:r>
                  <a:rPr lang="fr-FR" sz="2000" dirty="0">
                    <a:solidFill>
                      <a:schemeClr val="tx1"/>
                    </a:solidFill>
                    <a:latin typeface="LMRoman12-Regular"/>
                    <a:ea typeface="Calibri" panose="020F0502020204030204" pitchFamily="34" charset="0"/>
                    <a:cs typeface="Arial" panose="020B0604020202020204" pitchFamily="34" charset="0"/>
                  </a:rPr>
                  <a:t>Supprimer un rapport.</a:t>
                </a:r>
              </a:p>
              <a:p>
                <a:pPr marL="720000" indent="-342900">
                  <a:lnSpc>
                    <a:spcPct val="107000"/>
                  </a:lnSpc>
                  <a:spcAft>
                    <a:spcPts val="800"/>
                  </a:spcAft>
                  <a:buFont typeface="Wingdings" panose="05000000000000000000" pitchFamily="2" charset="2"/>
                  <a:buChar char=""/>
                  <a:tabLst>
                    <a:tab pos="457200" algn="l"/>
                  </a:tabLst>
                </a:pPr>
                <a:r>
                  <a:rPr lang="fr-FR" sz="2000" dirty="0">
                    <a:solidFill>
                      <a:schemeClr val="tx1"/>
                    </a:solidFill>
                    <a:effectLst/>
                    <a:latin typeface="LMRoman12-Regular"/>
                    <a:ea typeface="Calibri" panose="020F0502020204030204" pitchFamily="34" charset="0"/>
                    <a:cs typeface="LMRoman12-Regular"/>
                  </a:rPr>
                  <a:t>Visualiser l’état d’un rapport.</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A6A062BC-76D7-CB45-0E9B-394FB146C8DC}"/>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
        <p:nvSpPr>
          <p:cNvPr id="33" name="Rectangle 32">
            <a:extLst>
              <a:ext uri="{FF2B5EF4-FFF2-40B4-BE49-F238E27FC236}">
                <a16:creationId xmlns:a16="http://schemas.microsoft.com/office/drawing/2014/main" id="{CB6DB60C-FEE3-88CA-9C11-2DAC70D67732}"/>
              </a:ext>
            </a:extLst>
          </p:cNvPr>
          <p:cNvSpPr/>
          <p:nvPr/>
        </p:nvSpPr>
        <p:spPr>
          <a:xfrm>
            <a:off x="538752" y="1430988"/>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
        <p:nvSpPr>
          <p:cNvPr id="34" name="Rectangle 33">
            <a:extLst>
              <a:ext uri="{FF2B5EF4-FFF2-40B4-BE49-F238E27FC236}">
                <a16:creationId xmlns:a16="http://schemas.microsoft.com/office/drawing/2014/main" id="{83346EF3-3AE6-8D9D-2F6D-D0306BB37E6A}"/>
              </a:ext>
            </a:extLst>
          </p:cNvPr>
          <p:cNvSpPr/>
          <p:nvPr/>
        </p:nvSpPr>
        <p:spPr>
          <a:xfrm>
            <a:off x="6358890" y="3953431"/>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Tree>
    <p:extLst>
      <p:ext uri="{BB962C8B-B14F-4D97-AF65-F5344CB8AC3E}">
        <p14:creationId xmlns:p14="http://schemas.microsoft.com/office/powerpoint/2010/main" val="21282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e 2"/>
          <p:cNvSpPr/>
          <p:nvPr/>
        </p:nvSpPr>
        <p:spPr>
          <a:xfrm rot="16200000">
            <a:off x="-3429001" y="781333"/>
            <a:ext cx="6858001" cy="5295334"/>
          </a:xfrm>
          <a:prstGeom prst="pie">
            <a:avLst>
              <a:gd name="adj1" fmla="val 0"/>
              <a:gd name="adj2" fmla="val 10802345"/>
            </a:avLst>
          </a:prstGeom>
          <a:noFill/>
          <a:ln>
            <a:solidFill>
              <a:schemeClr val="accent1">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tx1"/>
              </a:solidFill>
            </a:endParaRPr>
          </a:p>
        </p:txBody>
      </p:sp>
      <p:sp>
        <p:nvSpPr>
          <p:cNvPr id="4" name="Oval 3"/>
          <p:cNvSpPr/>
          <p:nvPr/>
        </p:nvSpPr>
        <p:spPr>
          <a:xfrm>
            <a:off x="1860647" y="1043742"/>
            <a:ext cx="423081" cy="423081"/>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val 4"/>
          <p:cNvSpPr/>
          <p:nvPr/>
        </p:nvSpPr>
        <p:spPr>
          <a:xfrm>
            <a:off x="2262474" y="1947599"/>
            <a:ext cx="423081" cy="393522"/>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val 5"/>
          <p:cNvSpPr/>
          <p:nvPr/>
        </p:nvSpPr>
        <p:spPr>
          <a:xfrm>
            <a:off x="2436126" y="2832585"/>
            <a:ext cx="423081" cy="423081"/>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val 6"/>
          <p:cNvSpPr/>
          <p:nvPr/>
        </p:nvSpPr>
        <p:spPr>
          <a:xfrm>
            <a:off x="2213934" y="4702624"/>
            <a:ext cx="423081" cy="423081"/>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235123" y="-84033"/>
            <a:ext cx="3098042" cy="861774"/>
          </a:xfrm>
          <a:prstGeom prst="rect">
            <a:avLst/>
          </a:prstGeom>
          <a:noFill/>
        </p:spPr>
        <p:txBody>
          <a:bodyPr wrap="square" rtlCol="0">
            <a:spAutoFit/>
          </a:bodyPr>
          <a:lstStyle/>
          <a:p>
            <a:pPr algn="ctr"/>
            <a:r>
              <a:rPr lang="fr-FR" sz="5000" dirty="0">
                <a:ln w="0"/>
                <a:solidFill>
                  <a:schemeClr val="accent1"/>
                </a:solidFill>
                <a:effectLst>
                  <a:outerShdw blurRad="38100" dist="25400" dir="5400000" algn="ctr" rotWithShape="0">
                    <a:srgbClr val="6E747A">
                      <a:alpha val="43000"/>
                    </a:srgbClr>
                  </a:outerShdw>
                </a:effectLst>
              </a:rPr>
              <a:t>PLAN</a:t>
            </a:r>
          </a:p>
        </p:txBody>
      </p:sp>
      <p:sp>
        <p:nvSpPr>
          <p:cNvPr id="10" name="Footer Placeholder 9"/>
          <p:cNvSpPr>
            <a:spLocks noGrp="1"/>
          </p:cNvSpPr>
          <p:nvPr>
            <p:ph type="ftr" sz="quarter" idx="11"/>
          </p:nvPr>
        </p:nvSpPr>
        <p:spPr/>
        <p:txBody>
          <a:bodyPr/>
          <a:lstStyle/>
          <a:p>
            <a:r>
              <a:rPr lang="fr-FR"/>
              <a:t>© By Moumad &amp; Oubakhane</a:t>
            </a:r>
            <a:endParaRPr lang="fr-FR" dirty="0"/>
          </a:p>
        </p:txBody>
      </p:sp>
      <p:sp>
        <p:nvSpPr>
          <p:cNvPr id="11" name="Slide Number Placeholder 10"/>
          <p:cNvSpPr>
            <a:spLocks noGrp="1"/>
          </p:cNvSpPr>
          <p:nvPr>
            <p:ph type="sldNum" sz="quarter" idx="12"/>
          </p:nvPr>
        </p:nvSpPr>
        <p:spPr/>
        <p:txBody>
          <a:bodyPr/>
          <a:lstStyle/>
          <a:p>
            <a:fld id="{88711FB0-9F7E-4C16-8900-0A140EE4AA1A}" type="slidenum">
              <a:rPr lang="fr-FR" smtClean="0"/>
              <a:t>2</a:t>
            </a:fld>
            <a:endParaRPr lang="fr-FR"/>
          </a:p>
        </p:txBody>
      </p:sp>
      <p:sp>
        <p:nvSpPr>
          <p:cNvPr id="9" name="Date Placeholder 8"/>
          <p:cNvSpPr>
            <a:spLocks noGrp="1"/>
          </p:cNvSpPr>
          <p:nvPr>
            <p:ph type="dt" sz="half" idx="10"/>
          </p:nvPr>
        </p:nvSpPr>
        <p:spPr/>
        <p:txBody>
          <a:bodyPr/>
          <a:lstStyle/>
          <a:p>
            <a:fld id="{F142D697-4D80-4B75-8EBD-7188D069D59D}" type="datetime2">
              <a:rPr lang="en-CA" smtClean="0"/>
              <a:t>Tuesday, June 28, 2022</a:t>
            </a:fld>
            <a:endParaRPr lang="fr-FR"/>
          </a:p>
        </p:txBody>
      </p:sp>
      <p:sp>
        <p:nvSpPr>
          <p:cNvPr id="12" name="Oval 11"/>
          <p:cNvSpPr/>
          <p:nvPr/>
        </p:nvSpPr>
        <p:spPr>
          <a:xfrm>
            <a:off x="2405811" y="3778107"/>
            <a:ext cx="423081" cy="423081"/>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2429303" y="942042"/>
            <a:ext cx="9075760" cy="638844"/>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Présentation Générale du projet</a:t>
            </a:r>
          </a:p>
        </p:txBody>
      </p:sp>
      <p:sp>
        <p:nvSpPr>
          <p:cNvPr id="14" name="Rounded Rectangle 13"/>
          <p:cNvSpPr/>
          <p:nvPr/>
        </p:nvSpPr>
        <p:spPr>
          <a:xfrm>
            <a:off x="2856154" y="1801151"/>
            <a:ext cx="8648908" cy="638844"/>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Problématique du projet et solutions proposées</a:t>
            </a:r>
          </a:p>
        </p:txBody>
      </p:sp>
      <p:sp>
        <p:nvSpPr>
          <p:cNvPr id="15" name="Rounded Rectangle 14"/>
          <p:cNvSpPr/>
          <p:nvPr/>
        </p:nvSpPr>
        <p:spPr>
          <a:xfrm>
            <a:off x="3049443" y="2680283"/>
            <a:ext cx="8455619" cy="741653"/>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Besoins du projet [Fonctionnelles et techniques]</a:t>
            </a:r>
          </a:p>
        </p:txBody>
      </p:sp>
      <p:sp>
        <p:nvSpPr>
          <p:cNvPr id="16" name="Rounded Rectangle 15"/>
          <p:cNvSpPr/>
          <p:nvPr/>
        </p:nvSpPr>
        <p:spPr>
          <a:xfrm>
            <a:off x="2920624" y="3633345"/>
            <a:ext cx="8584439" cy="725188"/>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Conception et Modélisation [Diagrammes]</a:t>
            </a:r>
          </a:p>
        </p:txBody>
      </p:sp>
      <p:sp>
        <p:nvSpPr>
          <p:cNvPr id="17" name="Rounded Rectangle 16"/>
          <p:cNvSpPr/>
          <p:nvPr/>
        </p:nvSpPr>
        <p:spPr>
          <a:xfrm>
            <a:off x="2726209" y="4586021"/>
            <a:ext cx="8778853" cy="638844"/>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Démonstration de l’application [Implémentation]</a:t>
            </a:r>
          </a:p>
        </p:txBody>
      </p:sp>
      <p:sp>
        <p:nvSpPr>
          <p:cNvPr id="18" name="Oval 17"/>
          <p:cNvSpPr/>
          <p:nvPr/>
        </p:nvSpPr>
        <p:spPr>
          <a:xfrm>
            <a:off x="1758288" y="5544156"/>
            <a:ext cx="423081" cy="423081"/>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ounded Rectangle 18"/>
          <p:cNvSpPr/>
          <p:nvPr/>
        </p:nvSpPr>
        <p:spPr>
          <a:xfrm>
            <a:off x="2361063" y="5436274"/>
            <a:ext cx="9144000" cy="638844"/>
          </a:xfrm>
          <a:prstGeom prst="round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Conclusion générale</a:t>
            </a:r>
          </a:p>
        </p:txBody>
      </p:sp>
      <p:pic>
        <p:nvPicPr>
          <p:cNvPr id="20" name="Picture 2" descr="Resultado de imagen de plan">
            <a:extLst>
              <a:ext uri="{FF2B5EF4-FFF2-40B4-BE49-F238E27FC236}">
                <a16:creationId xmlns:a16="http://schemas.microsoft.com/office/drawing/2014/main" id="{03388F4F-585C-9C11-0D2E-DDD82238D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78" t="6268" r="16939" b="6014"/>
          <a:stretch/>
        </p:blipFill>
        <p:spPr bwMode="auto">
          <a:xfrm>
            <a:off x="33482" y="1550855"/>
            <a:ext cx="2033370" cy="2882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37744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inVertical)">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20</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Démonstration</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l’application</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a:t>
              </a:r>
            </a:p>
          </p:txBody>
        </p:sp>
      </p:grpSp>
      <p:grpSp>
        <p:nvGrpSpPr>
          <p:cNvPr id="16" name="Groupe 16">
            <a:extLst>
              <a:ext uri="{FF2B5EF4-FFF2-40B4-BE49-F238E27FC236}">
                <a16:creationId xmlns:a16="http://schemas.microsoft.com/office/drawing/2014/main" id="{EAD592EC-FCC5-7F64-AF7D-67D82EA5F2A2}"/>
              </a:ext>
            </a:extLst>
          </p:cNvPr>
          <p:cNvGrpSpPr/>
          <p:nvPr/>
        </p:nvGrpSpPr>
        <p:grpSpPr>
          <a:xfrm>
            <a:off x="1399650" y="706009"/>
            <a:ext cx="9392700" cy="504000"/>
            <a:chOff x="2400300" y="165098"/>
            <a:chExt cx="9392700" cy="504000"/>
          </a:xfrm>
        </p:grpSpPr>
        <p:sp>
          <p:nvSpPr>
            <p:cNvPr id="17" name="Rectangle 16">
              <a:extLst>
                <a:ext uri="{FF2B5EF4-FFF2-40B4-BE49-F238E27FC236}">
                  <a16:creationId xmlns:a16="http://schemas.microsoft.com/office/drawing/2014/main" id="{70FB76CA-68BF-50CD-6622-E53614556EE5}"/>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ZA" sz="1600" dirty="0"/>
                <a:t>Partie Admin</a:t>
              </a:r>
              <a:endParaRPr lang="fr-FR" sz="1600" dirty="0">
                <a:latin typeface="Calibri (Corps)"/>
              </a:endParaRPr>
            </a:p>
          </p:txBody>
        </p:sp>
        <p:sp>
          <p:nvSpPr>
            <p:cNvPr id="18" name="Rectangle 17">
              <a:extLst>
                <a:ext uri="{FF2B5EF4-FFF2-40B4-BE49-F238E27FC236}">
                  <a16:creationId xmlns:a16="http://schemas.microsoft.com/office/drawing/2014/main" id="{B2D3B77A-D8BF-CE0E-404C-1AA13A598BDE}"/>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Doctorant</a:t>
              </a:r>
            </a:p>
          </p:txBody>
        </p:sp>
        <p:sp>
          <p:nvSpPr>
            <p:cNvPr id="19" name="Rectangle 18">
              <a:extLst>
                <a:ext uri="{FF2B5EF4-FFF2-40B4-BE49-F238E27FC236}">
                  <a16:creationId xmlns:a16="http://schemas.microsoft.com/office/drawing/2014/main" id="{4632B9AC-2249-A580-5D05-3F2819A1FDC9}"/>
                </a:ext>
              </a:extLst>
            </p:cNvPr>
            <p:cNvSpPr/>
            <p:nvPr/>
          </p:nvSpPr>
          <p:spPr>
            <a:xfrm>
              <a:off x="71501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Chercheur</a:t>
              </a:r>
              <a:endParaRPr lang="fr-FR" sz="1600" dirty="0">
                <a:solidFill>
                  <a:schemeClr val="bg1"/>
                </a:solidFill>
                <a:latin typeface="Calibri (Corps)"/>
              </a:endParaRPr>
            </a:p>
          </p:txBody>
        </p:sp>
        <p:sp>
          <p:nvSpPr>
            <p:cNvPr id="20" name="Rectangle 19">
              <a:extLst>
                <a:ext uri="{FF2B5EF4-FFF2-40B4-BE49-F238E27FC236}">
                  <a16:creationId xmlns:a16="http://schemas.microsoft.com/office/drawing/2014/main" id="{B513A0F5-2B03-DCEA-782D-41F98EBDC484}"/>
                </a:ext>
              </a:extLst>
            </p:cNvPr>
            <p:cNvSpPr/>
            <p:nvPr/>
          </p:nvSpPr>
          <p:spPr>
            <a:xfrm>
              <a:off x="95250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Gestion des erreurs</a:t>
              </a:r>
              <a:endParaRPr lang="fr-FR" sz="1600" dirty="0">
                <a:solidFill>
                  <a:schemeClr val="bg1"/>
                </a:solidFill>
              </a:endParaRPr>
            </a:p>
          </p:txBody>
        </p:sp>
      </p:grpSp>
      <p:pic>
        <p:nvPicPr>
          <p:cNvPr id="21" name="Picture Placeholder 31">
            <a:extLst>
              <a:ext uri="{FF2B5EF4-FFF2-40B4-BE49-F238E27FC236}">
                <a16:creationId xmlns:a16="http://schemas.microsoft.com/office/drawing/2014/main" id="{8E660AC1-88D6-1F43-4454-254910EE58D5}"/>
              </a:ext>
            </a:extLst>
          </p:cNvPr>
          <p:cNvPicPr>
            <a:picLocks noChangeAspect="1"/>
          </p:cNvPicPr>
          <p:nvPr/>
        </p:nvPicPr>
        <p:blipFill>
          <a:blip r:embed="rId2">
            <a:extLst>
              <a:ext uri="{28A0092B-C50C-407E-A947-70E740481C1C}">
                <a14:useLocalDpi xmlns:a14="http://schemas.microsoft.com/office/drawing/2010/main" val="0"/>
              </a:ext>
            </a:extLst>
          </a:blip>
          <a:srcRect t="4623" b="4623"/>
          <a:stretch/>
        </p:blipFill>
        <p:spPr>
          <a:xfrm>
            <a:off x="538752" y="1548219"/>
            <a:ext cx="5323965" cy="2062162"/>
          </a:xfrm>
          <a:prstGeom prst="rect">
            <a:avLst/>
          </a:prstGeom>
        </p:spPr>
      </p:pic>
      <p:pic>
        <p:nvPicPr>
          <p:cNvPr id="22" name="Picture Placeholder 33">
            <a:extLst>
              <a:ext uri="{FF2B5EF4-FFF2-40B4-BE49-F238E27FC236}">
                <a16:creationId xmlns:a16="http://schemas.microsoft.com/office/drawing/2014/main" id="{D1ABCCCB-091C-2FD9-7F01-05F691F7A90A}"/>
              </a:ext>
            </a:extLst>
          </p:cNvPr>
          <p:cNvPicPr>
            <a:picLocks noChangeAspect="1"/>
          </p:cNvPicPr>
          <p:nvPr/>
        </p:nvPicPr>
        <p:blipFill>
          <a:blip r:embed="rId3">
            <a:extLst>
              <a:ext uri="{28A0092B-C50C-407E-A947-70E740481C1C}">
                <a14:useLocalDpi xmlns:a14="http://schemas.microsoft.com/office/drawing/2010/main" val="0"/>
              </a:ext>
            </a:extLst>
          </a:blip>
          <a:srcRect t="6487" b="6487"/>
          <a:stretch/>
        </p:blipFill>
        <p:spPr>
          <a:xfrm>
            <a:off x="6360216" y="4073208"/>
            <a:ext cx="5552027" cy="2062162"/>
          </a:xfrm>
          <a:prstGeom prst="rect">
            <a:avLst/>
          </a:prstGeom>
        </p:spPr>
      </p:pic>
      <p:grpSp>
        <p:nvGrpSpPr>
          <p:cNvPr id="23" name="Group 8">
            <a:extLst>
              <a:ext uri="{FF2B5EF4-FFF2-40B4-BE49-F238E27FC236}">
                <a16:creationId xmlns:a16="http://schemas.microsoft.com/office/drawing/2014/main" id="{1DE35F0B-1C58-4E38-CEF2-B29D2721CCBD}"/>
              </a:ext>
            </a:extLst>
          </p:cNvPr>
          <p:cNvGrpSpPr/>
          <p:nvPr/>
        </p:nvGrpSpPr>
        <p:grpSpPr>
          <a:xfrm>
            <a:off x="539460" y="3936986"/>
            <a:ext cx="5669278" cy="1951957"/>
            <a:chOff x="5758779" y="1242645"/>
            <a:chExt cx="5669278" cy="2472508"/>
          </a:xfrm>
        </p:grpSpPr>
        <p:grpSp>
          <p:nvGrpSpPr>
            <p:cNvPr id="24" name="Group 9">
              <a:extLst>
                <a:ext uri="{FF2B5EF4-FFF2-40B4-BE49-F238E27FC236}">
                  <a16:creationId xmlns:a16="http://schemas.microsoft.com/office/drawing/2014/main" id="{95D2018F-6A07-7455-900F-39A1ACD8B886}"/>
                </a:ext>
              </a:extLst>
            </p:cNvPr>
            <p:cNvGrpSpPr/>
            <p:nvPr/>
          </p:nvGrpSpPr>
          <p:grpSpPr>
            <a:xfrm>
              <a:off x="5758779" y="1303892"/>
              <a:ext cx="5669278" cy="2411261"/>
              <a:chOff x="5284943" y="2605038"/>
              <a:chExt cx="6110694" cy="2411261"/>
            </a:xfrm>
          </p:grpSpPr>
          <p:sp>
            <p:nvSpPr>
              <p:cNvPr id="26" name="TextBox 11">
                <a:extLst>
                  <a:ext uri="{FF2B5EF4-FFF2-40B4-BE49-F238E27FC236}">
                    <a16:creationId xmlns:a16="http://schemas.microsoft.com/office/drawing/2014/main" id="{925574CC-9FC0-435C-3245-38FD1BD16D44}"/>
                  </a:ext>
                </a:extLst>
              </p:cNvPr>
              <p:cNvSpPr txBox="1"/>
              <p:nvPr/>
            </p:nvSpPr>
            <p:spPr>
              <a:xfrm>
                <a:off x="5284943" y="2605038"/>
                <a:ext cx="814146" cy="769440"/>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27" name="Rectangle 26">
                <a:extLst>
                  <a:ext uri="{FF2B5EF4-FFF2-40B4-BE49-F238E27FC236}">
                    <a16:creationId xmlns:a16="http://schemas.microsoft.com/office/drawing/2014/main" id="{6DADB650-DD15-938C-7EEA-35CF43EB7C0B}"/>
                  </a:ext>
                </a:extLst>
              </p:cNvPr>
              <p:cNvSpPr/>
              <p:nvPr/>
            </p:nvSpPr>
            <p:spPr>
              <a:xfrm>
                <a:off x="6120104" y="2691789"/>
                <a:ext cx="5275533" cy="2324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effectLst/>
                    <a:latin typeface="LMRoman12-Regular"/>
                    <a:ea typeface="Calibri" panose="020F0502020204030204" pitchFamily="34" charset="0"/>
                    <a:cs typeface="LMRoman12-Regular"/>
                  </a:rPr>
                  <a:t>Cette page permet au chercheur de visualiser les informations personnelles.</a:t>
                </a:r>
              </a:p>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latin typeface="LMRoman12-Regular"/>
                    <a:ea typeface="Calibri" panose="020F0502020204030204" pitchFamily="34" charset="0"/>
                    <a:cs typeface="LMRoman12-Regular"/>
                  </a:rPr>
                  <a:t>Chercheur peut aussi modifier l’adresse email et le mot de passe.</a:t>
                </a:r>
                <a:endParaRPr lang="fr-FR" sz="2000" dirty="0">
                  <a:solidFill>
                    <a:schemeClr val="tx1"/>
                  </a:solidFill>
                  <a:effectLst/>
                  <a:latin typeface="LMRoman12-Regular"/>
                  <a:ea typeface="Calibri" panose="020F0502020204030204" pitchFamily="34" charset="0"/>
                  <a:cs typeface="LMRoman12-Regular"/>
                </a:endParaRPr>
              </a:p>
              <a:p>
                <a:pPr marL="342900" lvl="0" indent="-342900" rtl="0">
                  <a:lnSpc>
                    <a:spcPct val="107000"/>
                  </a:lnSpc>
                  <a:spcAft>
                    <a:spcPts val="800"/>
                  </a:spcAft>
                  <a:buFont typeface="Wingdings" panose="05000000000000000000" pitchFamily="2" charset="2"/>
                  <a:buChar char=""/>
                  <a:tabLst>
                    <a:tab pos="457200" algn="l"/>
                  </a:tabLst>
                </a:pPr>
                <a:endParaRPr lang="fr-FR" sz="1400" dirty="0">
                  <a:solidFill>
                    <a:schemeClr val="tx1"/>
                  </a:solidFill>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99CBC5E6-5EB2-200B-0949-8E3E7910863A}"/>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8" name="Group 13">
            <a:extLst>
              <a:ext uri="{FF2B5EF4-FFF2-40B4-BE49-F238E27FC236}">
                <a16:creationId xmlns:a16="http://schemas.microsoft.com/office/drawing/2014/main" id="{95A73D8D-0D26-7404-2D98-D26E72893D88}"/>
              </a:ext>
            </a:extLst>
          </p:cNvPr>
          <p:cNvGrpSpPr/>
          <p:nvPr/>
        </p:nvGrpSpPr>
        <p:grpSpPr>
          <a:xfrm>
            <a:off x="6344676" y="1430988"/>
            <a:ext cx="5568282" cy="2114176"/>
            <a:chOff x="5758779" y="1242645"/>
            <a:chExt cx="5323257" cy="2114176"/>
          </a:xfrm>
        </p:grpSpPr>
        <p:grpSp>
          <p:nvGrpSpPr>
            <p:cNvPr id="29" name="Group 14">
              <a:extLst>
                <a:ext uri="{FF2B5EF4-FFF2-40B4-BE49-F238E27FC236}">
                  <a16:creationId xmlns:a16="http://schemas.microsoft.com/office/drawing/2014/main" id="{7A0BE046-1A9D-E854-000D-F92CA88171D3}"/>
                </a:ext>
              </a:extLst>
            </p:cNvPr>
            <p:cNvGrpSpPr/>
            <p:nvPr/>
          </p:nvGrpSpPr>
          <p:grpSpPr>
            <a:xfrm>
              <a:off x="5758779" y="1303891"/>
              <a:ext cx="5323257" cy="2052930"/>
              <a:chOff x="5284943" y="2605037"/>
              <a:chExt cx="5737731" cy="2052930"/>
            </a:xfrm>
          </p:grpSpPr>
          <p:sp>
            <p:nvSpPr>
              <p:cNvPr id="31" name="TextBox 16">
                <a:extLst>
                  <a:ext uri="{FF2B5EF4-FFF2-40B4-BE49-F238E27FC236}">
                    <a16:creationId xmlns:a16="http://schemas.microsoft.com/office/drawing/2014/main" id="{0F616A44-7B89-62BD-8BF5-C8C36A47984E}"/>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32" name="Rectangle 31">
                <a:extLst>
                  <a:ext uri="{FF2B5EF4-FFF2-40B4-BE49-F238E27FC236}">
                    <a16:creationId xmlns:a16="http://schemas.microsoft.com/office/drawing/2014/main" id="{D9D84648-E0E4-64BB-3B4E-22D3C630EB52}"/>
                  </a:ext>
                </a:extLst>
              </p:cNvPr>
              <p:cNvSpPr/>
              <p:nvPr/>
            </p:nvSpPr>
            <p:spPr>
              <a:xfrm>
                <a:off x="6120105" y="2691788"/>
                <a:ext cx="4902569" cy="1966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indent="-342900">
                  <a:lnSpc>
                    <a:spcPct val="107000"/>
                  </a:lnSpc>
                  <a:spcAft>
                    <a:spcPts val="800"/>
                  </a:spcAft>
                  <a:buFont typeface="Wingdings" panose="05000000000000000000" pitchFamily="2" charset="2"/>
                  <a:buChar char=""/>
                  <a:tabLst>
                    <a:tab pos="457200" algn="l"/>
                  </a:tabLst>
                </a:pPr>
                <a:r>
                  <a:rPr lang="fr-FR" sz="1800" dirty="0">
                    <a:solidFill>
                      <a:schemeClr val="tx1"/>
                    </a:solidFill>
                    <a:effectLst/>
                    <a:latin typeface="LMRoman12-Regular"/>
                    <a:ea typeface="Calibri" panose="020F0502020204030204" pitchFamily="34" charset="0"/>
                    <a:cs typeface="LMRoman12-Regular"/>
                  </a:rPr>
                  <a:t>Cette page permet au chercheur de gérer leurs équipes</a:t>
                </a:r>
                <a:endParaRPr lang="en-C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rtl="0">
                  <a:lnSpc>
                    <a:spcPct val="107000"/>
                  </a:lnSpc>
                  <a:spcAft>
                    <a:spcPts val="800"/>
                  </a:spcAft>
                  <a:buFont typeface="Wingdings" panose="05000000000000000000" pitchFamily="2" charset="2"/>
                  <a:buChar char=""/>
                  <a:tabLst>
                    <a:tab pos="457200" algn="l"/>
                  </a:tabLst>
                </a:pPr>
                <a:r>
                  <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Consulter les brevets.</a:t>
                </a:r>
              </a:p>
              <a:p>
                <a:pPr marL="342900" lvl="0" indent="-342900" rtl="0">
                  <a:lnSpc>
                    <a:spcPct val="107000"/>
                  </a:lnSpc>
                  <a:spcAft>
                    <a:spcPts val="800"/>
                  </a:spcAft>
                  <a:buFont typeface="Wingdings" panose="05000000000000000000" pitchFamily="2" charset="2"/>
                  <a:buChar char=""/>
                  <a:tabLst>
                    <a:tab pos="457200" algn="l"/>
                  </a:tabLst>
                </a:pPr>
                <a:r>
                  <a:rPr lang="en-CA" sz="2000" dirty="0">
                    <a:solidFill>
                      <a:schemeClr val="tx1"/>
                    </a:solidFill>
                    <a:latin typeface="Calibri" panose="020F0502020204030204" pitchFamily="34" charset="0"/>
                    <a:ea typeface="Calibri" panose="020F0502020204030204" pitchFamily="34" charset="0"/>
                    <a:cs typeface="Arial" panose="020B0604020202020204" pitchFamily="34" charset="0"/>
                  </a:rPr>
                  <a:t>Consulter les conferences.</a:t>
                </a:r>
              </a:p>
              <a:p>
                <a:pPr marL="342900" indent="-342900">
                  <a:lnSpc>
                    <a:spcPct val="107000"/>
                  </a:lnSpc>
                  <a:spcAft>
                    <a:spcPts val="800"/>
                  </a:spcAft>
                  <a:buFont typeface="Wingdings" panose="05000000000000000000" pitchFamily="2" charset="2"/>
                  <a:buChar char=""/>
                  <a:tabLst>
                    <a:tab pos="457200" algn="l"/>
                  </a:tabLst>
                </a:pPr>
                <a:r>
                  <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Consulter les </a:t>
                </a:r>
                <a:r>
                  <a:rPr lang="fr-FR" dirty="0">
                    <a:solidFill>
                      <a:schemeClr val="tx1"/>
                    </a:solidFill>
                    <a:latin typeface="LMRoman12-Regular"/>
                    <a:ea typeface="Calibri" panose="020F0502020204030204" pitchFamily="34" charset="0"/>
                    <a:cs typeface="Arial" panose="020B0604020202020204" pitchFamily="34" charset="0"/>
                  </a:rPr>
                  <a:t>évènements</a:t>
                </a:r>
                <a:r>
                  <a:rPr lang="fr-FR" sz="1800" dirty="0">
                    <a:solidFill>
                      <a:schemeClr val="tx1"/>
                    </a:solidFill>
                    <a:effectLst/>
                    <a:latin typeface="LMRoman12-Regular"/>
                    <a:ea typeface="Calibri" panose="020F0502020204030204" pitchFamily="34" charset="0"/>
                    <a:cs typeface="LMRoman12-Regular"/>
                  </a:rPr>
                  <a:t>.</a:t>
                </a:r>
                <a:endParaRPr lang="en-CA"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A6A062BC-76D7-CB45-0E9B-394FB146C8DC}"/>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
        <p:nvSpPr>
          <p:cNvPr id="33" name="Rectangle 32">
            <a:extLst>
              <a:ext uri="{FF2B5EF4-FFF2-40B4-BE49-F238E27FC236}">
                <a16:creationId xmlns:a16="http://schemas.microsoft.com/office/drawing/2014/main" id="{CB6DB60C-FEE3-88CA-9C11-2DAC70D67732}"/>
              </a:ext>
            </a:extLst>
          </p:cNvPr>
          <p:cNvSpPr/>
          <p:nvPr/>
        </p:nvSpPr>
        <p:spPr>
          <a:xfrm>
            <a:off x="538752" y="1430988"/>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
        <p:nvSpPr>
          <p:cNvPr id="34" name="Rectangle 33">
            <a:extLst>
              <a:ext uri="{FF2B5EF4-FFF2-40B4-BE49-F238E27FC236}">
                <a16:creationId xmlns:a16="http://schemas.microsoft.com/office/drawing/2014/main" id="{83346EF3-3AE6-8D9D-2F6D-D0306BB37E6A}"/>
              </a:ext>
            </a:extLst>
          </p:cNvPr>
          <p:cNvSpPr/>
          <p:nvPr/>
        </p:nvSpPr>
        <p:spPr>
          <a:xfrm>
            <a:off x="6358890" y="3953431"/>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Tree>
    <p:extLst>
      <p:ext uri="{BB962C8B-B14F-4D97-AF65-F5344CB8AC3E}">
        <p14:creationId xmlns:p14="http://schemas.microsoft.com/office/powerpoint/2010/main" val="422714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21</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Démonstration</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l’application</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a:t>
              </a:r>
            </a:p>
          </p:txBody>
        </p:sp>
      </p:grpSp>
      <p:grpSp>
        <p:nvGrpSpPr>
          <p:cNvPr id="16" name="Groupe 16">
            <a:extLst>
              <a:ext uri="{FF2B5EF4-FFF2-40B4-BE49-F238E27FC236}">
                <a16:creationId xmlns:a16="http://schemas.microsoft.com/office/drawing/2014/main" id="{EAD592EC-FCC5-7F64-AF7D-67D82EA5F2A2}"/>
              </a:ext>
            </a:extLst>
          </p:cNvPr>
          <p:cNvGrpSpPr/>
          <p:nvPr/>
        </p:nvGrpSpPr>
        <p:grpSpPr>
          <a:xfrm>
            <a:off x="1399650" y="706009"/>
            <a:ext cx="9392700" cy="504000"/>
            <a:chOff x="2400300" y="165098"/>
            <a:chExt cx="9392700" cy="504000"/>
          </a:xfrm>
        </p:grpSpPr>
        <p:sp>
          <p:nvSpPr>
            <p:cNvPr id="17" name="Rectangle 16">
              <a:extLst>
                <a:ext uri="{FF2B5EF4-FFF2-40B4-BE49-F238E27FC236}">
                  <a16:creationId xmlns:a16="http://schemas.microsoft.com/office/drawing/2014/main" id="{70FB76CA-68BF-50CD-6622-E53614556EE5}"/>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ZA" sz="1600" dirty="0"/>
                <a:t>Partie Admin</a:t>
              </a:r>
              <a:endParaRPr lang="fr-FR" sz="1600" dirty="0">
                <a:latin typeface="Calibri (Corps)"/>
              </a:endParaRPr>
            </a:p>
          </p:txBody>
        </p:sp>
        <p:sp>
          <p:nvSpPr>
            <p:cNvPr id="18" name="Rectangle 17">
              <a:extLst>
                <a:ext uri="{FF2B5EF4-FFF2-40B4-BE49-F238E27FC236}">
                  <a16:creationId xmlns:a16="http://schemas.microsoft.com/office/drawing/2014/main" id="{B2D3B77A-D8BF-CE0E-404C-1AA13A598BDE}"/>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Doctorant</a:t>
              </a:r>
            </a:p>
          </p:txBody>
        </p:sp>
        <p:sp>
          <p:nvSpPr>
            <p:cNvPr id="19" name="Rectangle 18">
              <a:extLst>
                <a:ext uri="{FF2B5EF4-FFF2-40B4-BE49-F238E27FC236}">
                  <a16:creationId xmlns:a16="http://schemas.microsoft.com/office/drawing/2014/main" id="{4632B9AC-2249-A580-5D05-3F2819A1FDC9}"/>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Chercheur</a:t>
              </a:r>
              <a:endParaRPr lang="fr-FR" sz="1600" dirty="0">
                <a:solidFill>
                  <a:schemeClr val="bg1"/>
                </a:solidFill>
                <a:latin typeface="Calibri (Corps)"/>
              </a:endParaRPr>
            </a:p>
          </p:txBody>
        </p:sp>
        <p:sp>
          <p:nvSpPr>
            <p:cNvPr id="20" name="Rectangle 19">
              <a:extLst>
                <a:ext uri="{FF2B5EF4-FFF2-40B4-BE49-F238E27FC236}">
                  <a16:creationId xmlns:a16="http://schemas.microsoft.com/office/drawing/2014/main" id="{B513A0F5-2B03-DCEA-782D-41F98EBDC484}"/>
                </a:ext>
              </a:extLst>
            </p:cNvPr>
            <p:cNvSpPr/>
            <p:nvPr/>
          </p:nvSpPr>
          <p:spPr>
            <a:xfrm>
              <a:off x="95250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Gestion des erreurs</a:t>
              </a:r>
              <a:endParaRPr lang="fr-FR" sz="1600" dirty="0">
                <a:solidFill>
                  <a:schemeClr val="bg1"/>
                </a:solidFill>
              </a:endParaRPr>
            </a:p>
          </p:txBody>
        </p:sp>
      </p:grpSp>
      <p:pic>
        <p:nvPicPr>
          <p:cNvPr id="21" name="Picture Placeholder 31">
            <a:extLst>
              <a:ext uri="{FF2B5EF4-FFF2-40B4-BE49-F238E27FC236}">
                <a16:creationId xmlns:a16="http://schemas.microsoft.com/office/drawing/2014/main" id="{8E660AC1-88D6-1F43-4454-254910EE58D5}"/>
              </a:ext>
            </a:extLst>
          </p:cNvPr>
          <p:cNvPicPr>
            <a:picLocks noChangeAspect="1"/>
          </p:cNvPicPr>
          <p:nvPr/>
        </p:nvPicPr>
        <p:blipFill>
          <a:blip r:embed="rId2">
            <a:extLst>
              <a:ext uri="{28A0092B-C50C-407E-A947-70E740481C1C}">
                <a14:useLocalDpi xmlns:a14="http://schemas.microsoft.com/office/drawing/2010/main" val="0"/>
              </a:ext>
            </a:extLst>
          </a:blip>
          <a:srcRect t="4623" b="4623"/>
          <a:stretch/>
        </p:blipFill>
        <p:spPr>
          <a:xfrm>
            <a:off x="538752" y="1548219"/>
            <a:ext cx="5323965" cy="2062162"/>
          </a:xfrm>
          <a:prstGeom prst="rect">
            <a:avLst/>
          </a:prstGeom>
        </p:spPr>
      </p:pic>
      <p:pic>
        <p:nvPicPr>
          <p:cNvPr id="22" name="Picture Placeholder 33">
            <a:extLst>
              <a:ext uri="{FF2B5EF4-FFF2-40B4-BE49-F238E27FC236}">
                <a16:creationId xmlns:a16="http://schemas.microsoft.com/office/drawing/2014/main" id="{D1ABCCCB-091C-2FD9-7F01-05F691F7A90A}"/>
              </a:ext>
            </a:extLst>
          </p:cNvPr>
          <p:cNvPicPr>
            <a:picLocks noChangeAspect="1"/>
          </p:cNvPicPr>
          <p:nvPr/>
        </p:nvPicPr>
        <p:blipFill>
          <a:blip r:embed="rId3">
            <a:extLst>
              <a:ext uri="{28A0092B-C50C-407E-A947-70E740481C1C}">
                <a14:useLocalDpi xmlns:a14="http://schemas.microsoft.com/office/drawing/2010/main" val="0"/>
              </a:ext>
            </a:extLst>
          </a:blip>
          <a:srcRect t="6487" b="6487"/>
          <a:stretch/>
        </p:blipFill>
        <p:spPr>
          <a:xfrm>
            <a:off x="6360216" y="4073208"/>
            <a:ext cx="5552027" cy="2062162"/>
          </a:xfrm>
          <a:prstGeom prst="rect">
            <a:avLst/>
          </a:prstGeom>
        </p:spPr>
      </p:pic>
      <p:grpSp>
        <p:nvGrpSpPr>
          <p:cNvPr id="23" name="Group 8">
            <a:extLst>
              <a:ext uri="{FF2B5EF4-FFF2-40B4-BE49-F238E27FC236}">
                <a16:creationId xmlns:a16="http://schemas.microsoft.com/office/drawing/2014/main" id="{1DE35F0B-1C58-4E38-CEF2-B29D2721CCBD}"/>
              </a:ext>
            </a:extLst>
          </p:cNvPr>
          <p:cNvGrpSpPr/>
          <p:nvPr/>
        </p:nvGrpSpPr>
        <p:grpSpPr>
          <a:xfrm>
            <a:off x="539460" y="3936986"/>
            <a:ext cx="5669278" cy="1511836"/>
            <a:chOff x="5758779" y="1242645"/>
            <a:chExt cx="5669278" cy="1915014"/>
          </a:xfrm>
        </p:grpSpPr>
        <p:grpSp>
          <p:nvGrpSpPr>
            <p:cNvPr id="24" name="Group 9">
              <a:extLst>
                <a:ext uri="{FF2B5EF4-FFF2-40B4-BE49-F238E27FC236}">
                  <a16:creationId xmlns:a16="http://schemas.microsoft.com/office/drawing/2014/main" id="{95D2018F-6A07-7455-900F-39A1ACD8B886}"/>
                </a:ext>
              </a:extLst>
            </p:cNvPr>
            <p:cNvGrpSpPr/>
            <p:nvPr/>
          </p:nvGrpSpPr>
          <p:grpSpPr>
            <a:xfrm>
              <a:off x="5758779" y="1303892"/>
              <a:ext cx="5669278" cy="1853767"/>
              <a:chOff x="5284943" y="2605038"/>
              <a:chExt cx="6110694" cy="1853767"/>
            </a:xfrm>
          </p:grpSpPr>
          <p:sp>
            <p:nvSpPr>
              <p:cNvPr id="26" name="TextBox 11">
                <a:extLst>
                  <a:ext uri="{FF2B5EF4-FFF2-40B4-BE49-F238E27FC236}">
                    <a16:creationId xmlns:a16="http://schemas.microsoft.com/office/drawing/2014/main" id="{925574CC-9FC0-435C-3245-38FD1BD16D44}"/>
                  </a:ext>
                </a:extLst>
              </p:cNvPr>
              <p:cNvSpPr txBox="1"/>
              <p:nvPr/>
            </p:nvSpPr>
            <p:spPr>
              <a:xfrm>
                <a:off x="5284943" y="2605038"/>
                <a:ext cx="814146" cy="769440"/>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27" name="Rectangle 26">
                <a:extLst>
                  <a:ext uri="{FF2B5EF4-FFF2-40B4-BE49-F238E27FC236}">
                    <a16:creationId xmlns:a16="http://schemas.microsoft.com/office/drawing/2014/main" id="{6DADB650-DD15-938C-7EEA-35CF43EB7C0B}"/>
                  </a:ext>
                </a:extLst>
              </p:cNvPr>
              <p:cNvSpPr/>
              <p:nvPr/>
            </p:nvSpPr>
            <p:spPr>
              <a:xfrm>
                <a:off x="6120104" y="2691789"/>
                <a:ext cx="5275533" cy="176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rPr>
                  <a:t>Lorsque l’utilisateur demande une page qui n’existe pas dans notre projet le programme affichera la page suivant pour lui expliquer l’inexistence de la page</a:t>
                </a:r>
                <a:endParaRPr lang="fr-FR" sz="2000" dirty="0">
                  <a:solidFill>
                    <a:schemeClr val="tx1"/>
                  </a:solidFill>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99CBC5E6-5EB2-200B-0949-8E3E7910863A}"/>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8" name="Group 13">
            <a:extLst>
              <a:ext uri="{FF2B5EF4-FFF2-40B4-BE49-F238E27FC236}">
                <a16:creationId xmlns:a16="http://schemas.microsoft.com/office/drawing/2014/main" id="{95A73D8D-0D26-7404-2D98-D26E72893D88}"/>
              </a:ext>
            </a:extLst>
          </p:cNvPr>
          <p:cNvGrpSpPr/>
          <p:nvPr/>
        </p:nvGrpSpPr>
        <p:grpSpPr>
          <a:xfrm>
            <a:off x="6344676" y="1430988"/>
            <a:ext cx="5568282" cy="1542994"/>
            <a:chOff x="5758779" y="1242645"/>
            <a:chExt cx="5323257" cy="1542994"/>
          </a:xfrm>
        </p:grpSpPr>
        <p:grpSp>
          <p:nvGrpSpPr>
            <p:cNvPr id="29" name="Group 14">
              <a:extLst>
                <a:ext uri="{FF2B5EF4-FFF2-40B4-BE49-F238E27FC236}">
                  <a16:creationId xmlns:a16="http://schemas.microsoft.com/office/drawing/2014/main" id="{7A0BE046-1A9D-E854-000D-F92CA88171D3}"/>
                </a:ext>
              </a:extLst>
            </p:cNvPr>
            <p:cNvGrpSpPr/>
            <p:nvPr/>
          </p:nvGrpSpPr>
          <p:grpSpPr>
            <a:xfrm>
              <a:off x="5758779" y="1303891"/>
              <a:ext cx="5323257" cy="1481748"/>
              <a:chOff x="5284943" y="2605037"/>
              <a:chExt cx="5737731" cy="1481748"/>
            </a:xfrm>
          </p:grpSpPr>
          <p:sp>
            <p:nvSpPr>
              <p:cNvPr id="31" name="TextBox 16">
                <a:extLst>
                  <a:ext uri="{FF2B5EF4-FFF2-40B4-BE49-F238E27FC236}">
                    <a16:creationId xmlns:a16="http://schemas.microsoft.com/office/drawing/2014/main" id="{0F616A44-7B89-62BD-8BF5-C8C36A47984E}"/>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32" name="Rectangle 31">
                <a:extLst>
                  <a:ext uri="{FF2B5EF4-FFF2-40B4-BE49-F238E27FC236}">
                    <a16:creationId xmlns:a16="http://schemas.microsoft.com/office/drawing/2014/main" id="{D9D84648-E0E4-64BB-3B4E-22D3C630EB52}"/>
                  </a:ext>
                </a:extLst>
              </p:cNvPr>
              <p:cNvSpPr/>
              <p:nvPr/>
            </p:nvSpPr>
            <p:spPr>
              <a:xfrm>
                <a:off x="6120105" y="2691788"/>
                <a:ext cx="4902569" cy="1394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rPr>
                  <a:t>L’admin du Laboratoire peur désactiver le compte d’un simple utilisateur (doctorant ou chercheur) comme il peut le réactiver.</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A6A062BC-76D7-CB45-0E9B-394FB146C8DC}"/>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
        <p:nvSpPr>
          <p:cNvPr id="33" name="Rectangle 32">
            <a:extLst>
              <a:ext uri="{FF2B5EF4-FFF2-40B4-BE49-F238E27FC236}">
                <a16:creationId xmlns:a16="http://schemas.microsoft.com/office/drawing/2014/main" id="{CB6DB60C-FEE3-88CA-9C11-2DAC70D67732}"/>
              </a:ext>
            </a:extLst>
          </p:cNvPr>
          <p:cNvSpPr/>
          <p:nvPr/>
        </p:nvSpPr>
        <p:spPr>
          <a:xfrm>
            <a:off x="538752" y="1430988"/>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
        <p:nvSpPr>
          <p:cNvPr id="34" name="Rectangle 33">
            <a:extLst>
              <a:ext uri="{FF2B5EF4-FFF2-40B4-BE49-F238E27FC236}">
                <a16:creationId xmlns:a16="http://schemas.microsoft.com/office/drawing/2014/main" id="{83346EF3-3AE6-8D9D-2F6D-D0306BB37E6A}"/>
              </a:ext>
            </a:extLst>
          </p:cNvPr>
          <p:cNvSpPr/>
          <p:nvPr/>
        </p:nvSpPr>
        <p:spPr>
          <a:xfrm>
            <a:off x="6358890" y="3953431"/>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Tree>
    <p:extLst>
      <p:ext uri="{BB962C8B-B14F-4D97-AF65-F5344CB8AC3E}">
        <p14:creationId xmlns:p14="http://schemas.microsoft.com/office/powerpoint/2010/main" val="32863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22</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Démonstration</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l’application</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a:t>
              </a:r>
            </a:p>
          </p:txBody>
        </p:sp>
      </p:grpSp>
      <p:grpSp>
        <p:nvGrpSpPr>
          <p:cNvPr id="16" name="Groupe 16">
            <a:extLst>
              <a:ext uri="{FF2B5EF4-FFF2-40B4-BE49-F238E27FC236}">
                <a16:creationId xmlns:a16="http://schemas.microsoft.com/office/drawing/2014/main" id="{EAD592EC-FCC5-7F64-AF7D-67D82EA5F2A2}"/>
              </a:ext>
            </a:extLst>
          </p:cNvPr>
          <p:cNvGrpSpPr/>
          <p:nvPr/>
        </p:nvGrpSpPr>
        <p:grpSpPr>
          <a:xfrm>
            <a:off x="1399650" y="706009"/>
            <a:ext cx="9392700" cy="504000"/>
            <a:chOff x="2400300" y="165098"/>
            <a:chExt cx="9392700" cy="504000"/>
          </a:xfrm>
        </p:grpSpPr>
        <p:sp>
          <p:nvSpPr>
            <p:cNvPr id="17" name="Rectangle 16">
              <a:extLst>
                <a:ext uri="{FF2B5EF4-FFF2-40B4-BE49-F238E27FC236}">
                  <a16:creationId xmlns:a16="http://schemas.microsoft.com/office/drawing/2014/main" id="{70FB76CA-68BF-50CD-6622-E53614556EE5}"/>
                </a:ext>
              </a:extLst>
            </p:cNvPr>
            <p:cNvSpPr/>
            <p:nvPr/>
          </p:nvSpPr>
          <p:spPr>
            <a:xfrm>
              <a:off x="24003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ZA" sz="1600" dirty="0"/>
                <a:t>Partie Admin</a:t>
              </a:r>
              <a:endParaRPr lang="fr-FR" sz="1600" dirty="0">
                <a:latin typeface="Calibri (Corps)"/>
              </a:endParaRPr>
            </a:p>
          </p:txBody>
        </p:sp>
        <p:sp>
          <p:nvSpPr>
            <p:cNvPr id="18" name="Rectangle 17">
              <a:extLst>
                <a:ext uri="{FF2B5EF4-FFF2-40B4-BE49-F238E27FC236}">
                  <a16:creationId xmlns:a16="http://schemas.microsoft.com/office/drawing/2014/main" id="{B2D3B77A-D8BF-CE0E-404C-1AA13A598BDE}"/>
                </a:ext>
              </a:extLst>
            </p:cNvPr>
            <p:cNvSpPr/>
            <p:nvPr/>
          </p:nvSpPr>
          <p:spPr>
            <a:xfrm>
              <a:off x="47752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Doctorant</a:t>
              </a:r>
            </a:p>
          </p:txBody>
        </p:sp>
        <p:sp>
          <p:nvSpPr>
            <p:cNvPr id="19" name="Rectangle 18">
              <a:extLst>
                <a:ext uri="{FF2B5EF4-FFF2-40B4-BE49-F238E27FC236}">
                  <a16:creationId xmlns:a16="http://schemas.microsoft.com/office/drawing/2014/main" id="{4632B9AC-2249-A580-5D05-3F2819A1FDC9}"/>
                </a:ext>
              </a:extLst>
            </p:cNvPr>
            <p:cNvSpPr/>
            <p:nvPr/>
          </p:nvSpPr>
          <p:spPr>
            <a:xfrm>
              <a:off x="7150100" y="165098"/>
              <a:ext cx="2268000"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latin typeface="Calibri (Corps)"/>
                  <a:cs typeface="Times New Roman" pitchFamily="18" charset="0"/>
                </a:rPr>
                <a:t>Partie Chercheur</a:t>
              </a:r>
              <a:endParaRPr lang="fr-FR" sz="1600" dirty="0">
                <a:solidFill>
                  <a:schemeClr val="bg1"/>
                </a:solidFill>
                <a:latin typeface="Calibri (Corps)"/>
              </a:endParaRPr>
            </a:p>
          </p:txBody>
        </p:sp>
        <p:sp>
          <p:nvSpPr>
            <p:cNvPr id="20" name="Rectangle 19">
              <a:extLst>
                <a:ext uri="{FF2B5EF4-FFF2-40B4-BE49-F238E27FC236}">
                  <a16:creationId xmlns:a16="http://schemas.microsoft.com/office/drawing/2014/main" id="{B513A0F5-2B03-DCEA-782D-41F98EBDC484}"/>
                </a:ext>
              </a:extLst>
            </p:cNvPr>
            <p:cNvSpPr/>
            <p:nvPr/>
          </p:nvSpPr>
          <p:spPr>
            <a:xfrm>
              <a:off x="9525000" y="165098"/>
              <a:ext cx="2268000"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a:solidFill>
                    <a:schemeClr val="bg1"/>
                  </a:solidFill>
                </a:rPr>
                <a:t>Gestion des erreurs</a:t>
              </a:r>
              <a:endParaRPr lang="fr-FR" sz="1600" dirty="0">
                <a:solidFill>
                  <a:schemeClr val="bg1"/>
                </a:solidFill>
              </a:endParaRPr>
            </a:p>
          </p:txBody>
        </p:sp>
      </p:grpSp>
      <p:pic>
        <p:nvPicPr>
          <p:cNvPr id="21" name="Picture Placeholder 31">
            <a:extLst>
              <a:ext uri="{FF2B5EF4-FFF2-40B4-BE49-F238E27FC236}">
                <a16:creationId xmlns:a16="http://schemas.microsoft.com/office/drawing/2014/main" id="{8E660AC1-88D6-1F43-4454-254910EE58D5}"/>
              </a:ext>
            </a:extLst>
          </p:cNvPr>
          <p:cNvPicPr>
            <a:picLocks noChangeAspect="1"/>
          </p:cNvPicPr>
          <p:nvPr/>
        </p:nvPicPr>
        <p:blipFill>
          <a:blip r:embed="rId2">
            <a:extLst>
              <a:ext uri="{28A0092B-C50C-407E-A947-70E740481C1C}">
                <a14:useLocalDpi xmlns:a14="http://schemas.microsoft.com/office/drawing/2010/main" val="0"/>
              </a:ext>
            </a:extLst>
          </a:blip>
          <a:srcRect t="4578" b="4578"/>
          <a:stretch/>
        </p:blipFill>
        <p:spPr>
          <a:xfrm>
            <a:off x="538752" y="1548219"/>
            <a:ext cx="5323965" cy="2062162"/>
          </a:xfrm>
          <a:prstGeom prst="rect">
            <a:avLst/>
          </a:prstGeom>
        </p:spPr>
      </p:pic>
      <p:pic>
        <p:nvPicPr>
          <p:cNvPr id="22" name="Picture Placeholder 33">
            <a:extLst>
              <a:ext uri="{FF2B5EF4-FFF2-40B4-BE49-F238E27FC236}">
                <a16:creationId xmlns:a16="http://schemas.microsoft.com/office/drawing/2014/main" id="{D1ABCCCB-091C-2FD9-7F01-05F691F7A90A}"/>
              </a:ext>
            </a:extLst>
          </p:cNvPr>
          <p:cNvPicPr>
            <a:picLocks noChangeAspect="1"/>
          </p:cNvPicPr>
          <p:nvPr/>
        </p:nvPicPr>
        <p:blipFill>
          <a:blip r:embed="rId3">
            <a:extLst>
              <a:ext uri="{28A0092B-C50C-407E-A947-70E740481C1C}">
                <a14:useLocalDpi xmlns:a14="http://schemas.microsoft.com/office/drawing/2010/main" val="0"/>
              </a:ext>
            </a:extLst>
          </a:blip>
          <a:srcRect t="6487" b="6487"/>
          <a:stretch/>
        </p:blipFill>
        <p:spPr>
          <a:xfrm>
            <a:off x="6360216" y="4073208"/>
            <a:ext cx="5552027" cy="2062162"/>
          </a:xfrm>
          <a:prstGeom prst="rect">
            <a:avLst/>
          </a:prstGeom>
        </p:spPr>
      </p:pic>
      <p:grpSp>
        <p:nvGrpSpPr>
          <p:cNvPr id="23" name="Group 8">
            <a:extLst>
              <a:ext uri="{FF2B5EF4-FFF2-40B4-BE49-F238E27FC236}">
                <a16:creationId xmlns:a16="http://schemas.microsoft.com/office/drawing/2014/main" id="{1DE35F0B-1C58-4E38-CEF2-B29D2721CCBD}"/>
              </a:ext>
            </a:extLst>
          </p:cNvPr>
          <p:cNvGrpSpPr/>
          <p:nvPr/>
        </p:nvGrpSpPr>
        <p:grpSpPr>
          <a:xfrm>
            <a:off x="539460" y="3936986"/>
            <a:ext cx="5669278" cy="1841157"/>
            <a:chOff x="5758779" y="1242645"/>
            <a:chExt cx="5669278" cy="2332160"/>
          </a:xfrm>
        </p:grpSpPr>
        <p:grpSp>
          <p:nvGrpSpPr>
            <p:cNvPr id="24" name="Group 9">
              <a:extLst>
                <a:ext uri="{FF2B5EF4-FFF2-40B4-BE49-F238E27FC236}">
                  <a16:creationId xmlns:a16="http://schemas.microsoft.com/office/drawing/2014/main" id="{95D2018F-6A07-7455-900F-39A1ACD8B886}"/>
                </a:ext>
              </a:extLst>
            </p:cNvPr>
            <p:cNvGrpSpPr/>
            <p:nvPr/>
          </p:nvGrpSpPr>
          <p:grpSpPr>
            <a:xfrm>
              <a:off x="5758779" y="1303892"/>
              <a:ext cx="5669278" cy="2270913"/>
              <a:chOff x="5284943" y="2605038"/>
              <a:chExt cx="6110694" cy="2270913"/>
            </a:xfrm>
          </p:grpSpPr>
          <p:sp>
            <p:nvSpPr>
              <p:cNvPr id="26" name="TextBox 11">
                <a:extLst>
                  <a:ext uri="{FF2B5EF4-FFF2-40B4-BE49-F238E27FC236}">
                    <a16:creationId xmlns:a16="http://schemas.microsoft.com/office/drawing/2014/main" id="{925574CC-9FC0-435C-3245-38FD1BD16D44}"/>
                  </a:ext>
                </a:extLst>
              </p:cNvPr>
              <p:cNvSpPr txBox="1"/>
              <p:nvPr/>
            </p:nvSpPr>
            <p:spPr>
              <a:xfrm>
                <a:off x="5284943" y="2605038"/>
                <a:ext cx="814146" cy="769440"/>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27" name="Rectangle 26">
                <a:extLst>
                  <a:ext uri="{FF2B5EF4-FFF2-40B4-BE49-F238E27FC236}">
                    <a16:creationId xmlns:a16="http://schemas.microsoft.com/office/drawing/2014/main" id="{6DADB650-DD15-938C-7EEA-35CF43EB7C0B}"/>
                  </a:ext>
                </a:extLst>
              </p:cNvPr>
              <p:cNvSpPr/>
              <p:nvPr/>
            </p:nvSpPr>
            <p:spPr>
              <a:xfrm>
                <a:off x="6120104" y="2691789"/>
                <a:ext cx="5275533" cy="218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rPr>
                  <a:t>Ce type de message sera afficher dans n’importe quelles actions dans l’application, pour expliquer à l’utilisateurs que l’action n’a pas été enregistré</a:t>
                </a:r>
                <a:endParaRPr lang="fr-FR" sz="2000" dirty="0">
                  <a:solidFill>
                    <a:schemeClr val="tx1"/>
                  </a:solidFill>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99CBC5E6-5EB2-200B-0949-8E3E7910863A}"/>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8" name="Group 13">
            <a:extLst>
              <a:ext uri="{FF2B5EF4-FFF2-40B4-BE49-F238E27FC236}">
                <a16:creationId xmlns:a16="http://schemas.microsoft.com/office/drawing/2014/main" id="{95A73D8D-0D26-7404-2D98-D26E72893D88}"/>
              </a:ext>
            </a:extLst>
          </p:cNvPr>
          <p:cNvGrpSpPr/>
          <p:nvPr/>
        </p:nvGrpSpPr>
        <p:grpSpPr>
          <a:xfrm>
            <a:off x="6344677" y="1430988"/>
            <a:ext cx="5568281" cy="2201636"/>
            <a:chOff x="5758779" y="1242645"/>
            <a:chExt cx="5323256" cy="2201636"/>
          </a:xfrm>
        </p:grpSpPr>
        <p:grpSp>
          <p:nvGrpSpPr>
            <p:cNvPr id="29" name="Group 14">
              <a:extLst>
                <a:ext uri="{FF2B5EF4-FFF2-40B4-BE49-F238E27FC236}">
                  <a16:creationId xmlns:a16="http://schemas.microsoft.com/office/drawing/2014/main" id="{7A0BE046-1A9D-E854-000D-F92CA88171D3}"/>
                </a:ext>
              </a:extLst>
            </p:cNvPr>
            <p:cNvGrpSpPr/>
            <p:nvPr/>
          </p:nvGrpSpPr>
          <p:grpSpPr>
            <a:xfrm>
              <a:off x="5758779" y="1303891"/>
              <a:ext cx="5323256" cy="2140390"/>
              <a:chOff x="5284943" y="2605037"/>
              <a:chExt cx="5737730" cy="2140390"/>
            </a:xfrm>
          </p:grpSpPr>
          <p:sp>
            <p:nvSpPr>
              <p:cNvPr id="31" name="TextBox 16">
                <a:extLst>
                  <a:ext uri="{FF2B5EF4-FFF2-40B4-BE49-F238E27FC236}">
                    <a16:creationId xmlns:a16="http://schemas.microsoft.com/office/drawing/2014/main" id="{0F616A44-7B89-62BD-8BF5-C8C36A47984E}"/>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32" name="Rectangle 31">
                <a:extLst>
                  <a:ext uri="{FF2B5EF4-FFF2-40B4-BE49-F238E27FC236}">
                    <a16:creationId xmlns:a16="http://schemas.microsoft.com/office/drawing/2014/main" id="{D9D84648-E0E4-64BB-3B4E-22D3C630EB52}"/>
                  </a:ext>
                </a:extLst>
              </p:cNvPr>
              <p:cNvSpPr/>
              <p:nvPr/>
            </p:nvSpPr>
            <p:spPr>
              <a:xfrm>
                <a:off x="6120104" y="2691788"/>
                <a:ext cx="4902569" cy="2053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42900" lvl="0" indent="-342900" rtl="0">
                  <a:lnSpc>
                    <a:spcPct val="107000"/>
                  </a:lnSpc>
                  <a:spcAft>
                    <a:spcPts val="800"/>
                  </a:spcAft>
                  <a:buFont typeface="Wingdings" panose="05000000000000000000" pitchFamily="2" charset="2"/>
                  <a:buChar char=""/>
                  <a:tabLst>
                    <a:tab pos="457200" algn="l"/>
                  </a:tabLst>
                </a:pPr>
                <a:r>
                  <a:rPr lang="fr-FR" sz="2000" dirty="0">
                    <a:solidFill>
                      <a:schemeClr val="tx1"/>
                    </a:solidFill>
                  </a:rPr>
                  <a:t>Lorsque les données d’un utilisateur sont vides le system affiche le message suivant pour lui indiquer que ces données sont vides et aussi pour mettre l’application bien organisée et bien structurée. </a:t>
                </a:r>
                <a:endParaRPr lang="en-CA"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30" name="Rectangle 29">
              <a:extLst>
                <a:ext uri="{FF2B5EF4-FFF2-40B4-BE49-F238E27FC236}">
                  <a16:creationId xmlns:a16="http://schemas.microsoft.com/office/drawing/2014/main" id="{A6A062BC-76D7-CB45-0E9B-394FB146C8DC}"/>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
        <p:nvSpPr>
          <p:cNvPr id="33" name="Rectangle 32">
            <a:extLst>
              <a:ext uri="{FF2B5EF4-FFF2-40B4-BE49-F238E27FC236}">
                <a16:creationId xmlns:a16="http://schemas.microsoft.com/office/drawing/2014/main" id="{CB6DB60C-FEE3-88CA-9C11-2DAC70D67732}"/>
              </a:ext>
            </a:extLst>
          </p:cNvPr>
          <p:cNvSpPr/>
          <p:nvPr/>
        </p:nvSpPr>
        <p:spPr>
          <a:xfrm>
            <a:off x="538752" y="1430988"/>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
        <p:nvSpPr>
          <p:cNvPr id="34" name="Rectangle 33">
            <a:extLst>
              <a:ext uri="{FF2B5EF4-FFF2-40B4-BE49-F238E27FC236}">
                <a16:creationId xmlns:a16="http://schemas.microsoft.com/office/drawing/2014/main" id="{83346EF3-3AE6-8D9D-2F6D-D0306BB37E6A}"/>
              </a:ext>
            </a:extLst>
          </p:cNvPr>
          <p:cNvSpPr/>
          <p:nvPr/>
        </p:nvSpPr>
        <p:spPr>
          <a:xfrm>
            <a:off x="6358890" y="3953431"/>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spTree>
    <p:extLst>
      <p:ext uri="{BB962C8B-B14F-4D97-AF65-F5344CB8AC3E}">
        <p14:creationId xmlns:p14="http://schemas.microsoft.com/office/powerpoint/2010/main" val="23447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6A55E466-02C1-7C97-ED23-B9F0A5B85368}"/>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BE96F3F-1505-40C9-0827-D1121CE30CD5}"/>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A5D6741D-FD7B-D73F-1E37-2649E114AEF0}"/>
              </a:ext>
            </a:extLst>
          </p:cNvPr>
          <p:cNvSpPr>
            <a:spLocks noGrp="1"/>
          </p:cNvSpPr>
          <p:nvPr>
            <p:ph type="sldNum" sz="quarter" idx="12"/>
          </p:nvPr>
        </p:nvSpPr>
        <p:spPr/>
        <p:txBody>
          <a:bodyPr/>
          <a:lstStyle/>
          <a:p>
            <a:fld id="{B9AAA70D-6846-4A0E-97FA-39D4568F585D}" type="slidenum">
              <a:rPr lang="en-CA" smtClean="0"/>
              <a:t>23</a:t>
            </a:fld>
            <a:endParaRPr lang="en-CA"/>
          </a:p>
        </p:txBody>
      </p:sp>
      <p:grpSp>
        <p:nvGrpSpPr>
          <p:cNvPr id="7" name="Group 1">
            <a:extLst>
              <a:ext uri="{FF2B5EF4-FFF2-40B4-BE49-F238E27FC236}">
                <a16:creationId xmlns:a16="http://schemas.microsoft.com/office/drawing/2014/main" id="{4CFCF9E6-1611-BBA8-9901-B084FA92E864}"/>
              </a:ext>
            </a:extLst>
          </p:cNvPr>
          <p:cNvGrpSpPr/>
          <p:nvPr/>
        </p:nvGrpSpPr>
        <p:grpSpPr>
          <a:xfrm>
            <a:off x="38637" y="12879"/>
            <a:ext cx="8921005" cy="643278"/>
            <a:chOff x="127959" y="104867"/>
            <a:chExt cx="8921005" cy="832877"/>
          </a:xfrm>
        </p:grpSpPr>
        <p:cxnSp>
          <p:nvCxnSpPr>
            <p:cNvPr id="8" name="Straight Connector 2">
              <a:extLst>
                <a:ext uri="{FF2B5EF4-FFF2-40B4-BE49-F238E27FC236}">
                  <a16:creationId xmlns:a16="http://schemas.microsoft.com/office/drawing/2014/main" id="{1AE78091-342F-CE14-12EA-6A05327671FA}"/>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Group 3">
              <a:extLst>
                <a:ext uri="{FF2B5EF4-FFF2-40B4-BE49-F238E27FC236}">
                  <a16:creationId xmlns:a16="http://schemas.microsoft.com/office/drawing/2014/main" id="{ED4E055C-4462-BD31-39CB-3D4544E0E25B}"/>
                </a:ext>
              </a:extLst>
            </p:cNvPr>
            <p:cNvGrpSpPr/>
            <p:nvPr/>
          </p:nvGrpSpPr>
          <p:grpSpPr>
            <a:xfrm>
              <a:off x="628074" y="201265"/>
              <a:ext cx="8420890" cy="640083"/>
              <a:chOff x="394746" y="346087"/>
              <a:chExt cx="8420890" cy="640083"/>
            </a:xfrm>
            <a:solidFill>
              <a:schemeClr val="accent1"/>
            </a:solidFill>
          </p:grpSpPr>
          <p:sp>
            <p:nvSpPr>
              <p:cNvPr id="12" name="Rectangle 11">
                <a:extLst>
                  <a:ext uri="{FF2B5EF4-FFF2-40B4-BE49-F238E27FC236}">
                    <a16:creationId xmlns:a16="http://schemas.microsoft.com/office/drawing/2014/main" id="{C93CA6E3-FBC5-6B4E-F72C-D42FC09B7D49}"/>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B1E89C3A-A6BE-1B57-622B-4BFD17F26C64}"/>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en-Z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Générale</a:t>
                </a:r>
                <a:r>
                  <a:rPr lang="en-Z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10" name="Oval 4">
              <a:extLst>
                <a:ext uri="{FF2B5EF4-FFF2-40B4-BE49-F238E27FC236}">
                  <a16:creationId xmlns:a16="http://schemas.microsoft.com/office/drawing/2014/main" id="{E4515B5B-F4A9-9C60-C4AD-6ED02743F1FF}"/>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5">
              <a:extLst>
                <a:ext uri="{FF2B5EF4-FFF2-40B4-BE49-F238E27FC236}">
                  <a16:creationId xmlns:a16="http://schemas.microsoft.com/office/drawing/2014/main" id="{C5FDF74F-18FC-8F36-2DCB-FCAB6FE45395}"/>
                </a:ext>
              </a:extLst>
            </p:cNvPr>
            <p:cNvSpPr txBox="1"/>
            <p:nvPr/>
          </p:nvSpPr>
          <p:spPr>
            <a:xfrm>
              <a:off x="201599" y="179031"/>
              <a:ext cx="71048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VI.</a:t>
              </a:r>
            </a:p>
          </p:txBody>
        </p:sp>
      </p:grpSp>
      <p:sp>
        <p:nvSpPr>
          <p:cNvPr id="35" name="Rectangle 34">
            <a:extLst>
              <a:ext uri="{FF2B5EF4-FFF2-40B4-BE49-F238E27FC236}">
                <a16:creationId xmlns:a16="http://schemas.microsoft.com/office/drawing/2014/main" id="{B8D83C1F-DE61-180C-2F3A-A19DF3A12BE5}"/>
              </a:ext>
            </a:extLst>
          </p:cNvPr>
          <p:cNvSpPr/>
          <p:nvPr/>
        </p:nvSpPr>
        <p:spPr>
          <a:xfrm>
            <a:off x="838200" y="883947"/>
            <a:ext cx="9557273" cy="707886"/>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a:t>
            </a:r>
            <a:r>
              <a:rPr lang="fr-FR" sz="2000" dirty="0"/>
              <a:t>Notre projet de fin d’étude avait pour but la réalisation d’une application web dédiée à la gestion du laboratoire de recherche de l’université Sultan Moulay Slimane.</a:t>
            </a:r>
            <a:endParaRPr lang="fr-FR" dirty="0">
              <a:latin typeface="Arial" pitchFamily="34" charset="0"/>
              <a:ea typeface="Times New Roman" pitchFamily="18" charset="0"/>
              <a:cs typeface="Calibri" pitchFamily="34" charset="0"/>
            </a:endParaRPr>
          </a:p>
        </p:txBody>
      </p:sp>
      <p:sp>
        <p:nvSpPr>
          <p:cNvPr id="36" name="Étoile à 4 branches 15">
            <a:extLst>
              <a:ext uri="{FF2B5EF4-FFF2-40B4-BE49-F238E27FC236}">
                <a16:creationId xmlns:a16="http://schemas.microsoft.com/office/drawing/2014/main" id="{AEE6DE78-8238-8595-EFAD-572DADFC9516}"/>
              </a:ext>
            </a:extLst>
          </p:cNvPr>
          <p:cNvSpPr/>
          <p:nvPr/>
        </p:nvSpPr>
        <p:spPr>
          <a:xfrm>
            <a:off x="909639" y="955385"/>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27731509-9B42-CFFC-C6AF-7F94A47406F3}"/>
              </a:ext>
            </a:extLst>
          </p:cNvPr>
          <p:cNvSpPr/>
          <p:nvPr/>
        </p:nvSpPr>
        <p:spPr>
          <a:xfrm>
            <a:off x="838200" y="1770173"/>
            <a:ext cx="9557273" cy="1015663"/>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a:t>
            </a:r>
            <a:r>
              <a:rPr lang="fr-FR" sz="2000" dirty="0"/>
              <a:t>Ce projet nos a donné la possibilité de découvrir de nouvelles approches de développement tel que les applications dédiées aux mobiles et d’utiliser des nouvelles technologies, telles que les web services.</a:t>
            </a:r>
            <a:endParaRPr lang="en-CA" dirty="0"/>
          </a:p>
        </p:txBody>
      </p:sp>
      <p:sp>
        <p:nvSpPr>
          <p:cNvPr id="39" name="Étoile à 4 branches 15">
            <a:extLst>
              <a:ext uri="{FF2B5EF4-FFF2-40B4-BE49-F238E27FC236}">
                <a16:creationId xmlns:a16="http://schemas.microsoft.com/office/drawing/2014/main" id="{E46DAA27-7B66-992A-723F-199A079CCD5A}"/>
              </a:ext>
            </a:extLst>
          </p:cNvPr>
          <p:cNvSpPr/>
          <p:nvPr/>
        </p:nvSpPr>
        <p:spPr>
          <a:xfrm>
            <a:off x="909639" y="1841611"/>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82CB5F67-6B25-EE5F-3168-0867559BED50}"/>
              </a:ext>
            </a:extLst>
          </p:cNvPr>
          <p:cNvSpPr/>
          <p:nvPr/>
        </p:nvSpPr>
        <p:spPr>
          <a:xfrm>
            <a:off x="838200" y="2964176"/>
            <a:ext cx="9557273" cy="1631216"/>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a:t>
            </a:r>
            <a:r>
              <a:rPr lang="fr-FR" sz="2000" dirty="0"/>
              <a:t>On espère vraiment que ce modeste travail soit satisfaisant, vu que la durée nous a été relativement courte, on a essayé de mettre en œuvre un site web fonctionnel, c’est-à-dire que notre travail ne va pas s’arrêter à la fin de ce projet, on va bien sûr essayer d’améliorer ce travail en ajoutant plusieurs fonctionnalités qu’on a déjà pensé d’intégrer mais on n’avait pas le temps pour apprendre le comment faire et pour aussi faire. </a:t>
            </a:r>
            <a:endParaRPr lang="en-CA" dirty="0"/>
          </a:p>
        </p:txBody>
      </p:sp>
      <p:sp>
        <p:nvSpPr>
          <p:cNvPr id="41" name="Étoile à 4 branches 15">
            <a:extLst>
              <a:ext uri="{FF2B5EF4-FFF2-40B4-BE49-F238E27FC236}">
                <a16:creationId xmlns:a16="http://schemas.microsoft.com/office/drawing/2014/main" id="{ACE963BA-5848-9423-116D-CEAA0164362F}"/>
              </a:ext>
            </a:extLst>
          </p:cNvPr>
          <p:cNvSpPr/>
          <p:nvPr/>
        </p:nvSpPr>
        <p:spPr>
          <a:xfrm>
            <a:off x="909639" y="3035614"/>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5" name="Rectangle 44">
            <a:extLst>
              <a:ext uri="{FF2B5EF4-FFF2-40B4-BE49-F238E27FC236}">
                <a16:creationId xmlns:a16="http://schemas.microsoft.com/office/drawing/2014/main" id="{329ED4FD-60CB-CA0B-AA19-D47A804DED12}"/>
              </a:ext>
            </a:extLst>
          </p:cNvPr>
          <p:cNvSpPr/>
          <p:nvPr/>
        </p:nvSpPr>
        <p:spPr>
          <a:xfrm>
            <a:off x="904273" y="4773732"/>
            <a:ext cx="9557273" cy="1323439"/>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a:t>
            </a:r>
            <a:r>
              <a:rPr lang="fr-FR" sz="2000" dirty="0"/>
              <a:t>Finalement, ce projet ce n’est que le début pour notre carrière dans le domaine du développement Web, une nouvelle expérience pour nous et une initiation pour réaliser d’autres projets et d’autres Application, afin de maîtriser les outils informatiques et les langages de programmation nécessaires.</a:t>
            </a:r>
            <a:endParaRPr lang="en-CA" dirty="0"/>
          </a:p>
        </p:txBody>
      </p:sp>
      <p:sp>
        <p:nvSpPr>
          <p:cNvPr id="46" name="Étoile à 4 branches 15">
            <a:extLst>
              <a:ext uri="{FF2B5EF4-FFF2-40B4-BE49-F238E27FC236}">
                <a16:creationId xmlns:a16="http://schemas.microsoft.com/office/drawing/2014/main" id="{5324ED43-3C1E-9E13-9FF5-6EF512B9C998}"/>
              </a:ext>
            </a:extLst>
          </p:cNvPr>
          <p:cNvSpPr/>
          <p:nvPr/>
        </p:nvSpPr>
        <p:spPr>
          <a:xfrm>
            <a:off x="975712" y="4845170"/>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831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900" decel="100000" fill="hold"/>
                                        <p:tgtEl>
                                          <p:spTgt spid="3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Effect transition="in" filter="box(in)">
                                      <p:cBhvr>
                                        <p:cTn id="15" dur="500"/>
                                        <p:tgtEl>
                                          <p:spTgt spid="3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900" decel="100000" fill="hold"/>
                                        <p:tgtEl>
                                          <p:spTgt spid="3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8">
                                            <p:txEl>
                                              <p:pRg st="0" end="0"/>
                                            </p:txEl>
                                          </p:spTgt>
                                        </p:tgtEl>
                                        <p:attrNameLst>
                                          <p:attrName>style.visibility</p:attrName>
                                        </p:attrNameLst>
                                      </p:cBhvr>
                                      <p:to>
                                        <p:strVal val="visible"/>
                                      </p:to>
                                    </p:set>
                                    <p:animEffect transition="in" filter="box(in)">
                                      <p:cBhvr>
                                        <p:cTn id="28" dur="500"/>
                                        <p:tgtEl>
                                          <p:spTgt spid="3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900" decel="100000" fill="hold"/>
                                        <p:tgtEl>
                                          <p:spTgt spid="4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box(in)">
                                      <p:cBhvr>
                                        <p:cTn id="41" dur="5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1000"/>
                                        <p:tgtEl>
                                          <p:spTgt spid="46"/>
                                        </p:tgtEl>
                                      </p:cBhvr>
                                    </p:animEffect>
                                    <p:anim calcmode="lin" valueType="num">
                                      <p:cBhvr>
                                        <p:cTn id="47" dur="1000" fill="hold"/>
                                        <p:tgtEl>
                                          <p:spTgt spid="46"/>
                                        </p:tgtEl>
                                        <p:attrNameLst>
                                          <p:attrName>ppt_x</p:attrName>
                                        </p:attrNameLst>
                                      </p:cBhvr>
                                      <p:tavLst>
                                        <p:tav tm="0">
                                          <p:val>
                                            <p:strVal val="#ppt_x"/>
                                          </p:val>
                                        </p:tav>
                                        <p:tav tm="100000">
                                          <p:val>
                                            <p:strVal val="#ppt_x"/>
                                          </p:val>
                                        </p:tav>
                                      </p:tavLst>
                                    </p:anim>
                                    <p:anim calcmode="lin" valueType="num">
                                      <p:cBhvr>
                                        <p:cTn id="48" dur="900" decel="100000" fill="hold"/>
                                        <p:tgtEl>
                                          <p:spTgt spid="46"/>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Effect transition="in" filter="box(in)">
                                      <p:cBhvr>
                                        <p:cTn id="54"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41"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2FC58-3F31-4A1E-B4CA-0ED749657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612" y="845766"/>
            <a:ext cx="3894773" cy="2429767"/>
          </a:xfrm>
          <a:prstGeom prst="rect">
            <a:avLst/>
          </a:prstGeom>
        </p:spPr>
      </p:pic>
      <p:sp>
        <p:nvSpPr>
          <p:cNvPr id="4" name="Rectangle 3">
            <a:extLst>
              <a:ext uri="{FF2B5EF4-FFF2-40B4-BE49-F238E27FC236}">
                <a16:creationId xmlns:a16="http://schemas.microsoft.com/office/drawing/2014/main" id="{5016C225-7A1E-577B-662D-FD3F95CA6E00}"/>
              </a:ext>
            </a:extLst>
          </p:cNvPr>
          <p:cNvSpPr/>
          <p:nvPr/>
        </p:nvSpPr>
        <p:spPr>
          <a:xfrm>
            <a:off x="2221752" y="3582468"/>
            <a:ext cx="8119982"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fr-FR"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Merci pour votre </a:t>
            </a:r>
          </a:p>
          <a:p>
            <a:pPr algn="ctr">
              <a:defRPr/>
            </a:pPr>
            <a:r>
              <a:rPr lang="fr-FR"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attention</a:t>
            </a:r>
          </a:p>
        </p:txBody>
      </p:sp>
    </p:spTree>
    <p:extLst>
      <p:ext uri="{BB962C8B-B14F-4D97-AF65-F5344CB8AC3E}">
        <p14:creationId xmlns:p14="http://schemas.microsoft.com/office/powerpoint/2010/main" val="4198163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25" fill="hold">
                                          <p:stCondLst>
                                            <p:cond delay="0"/>
                                          </p:stCondLst>
                                        </p:cTn>
                                        <p:tgtEl>
                                          <p:spTgt spid="3"/>
                                        </p:tgtEl>
                                        <p:attrNameLst>
                                          <p:attrName>r</p:attrName>
                                        </p:attrNameLst>
                                      </p:cBhvr>
                                    </p:animRot>
                                    <p:animRot by="-240000">
                                      <p:cBhvr>
                                        <p:cTn id="7" dur="450" fill="hold">
                                          <p:stCondLst>
                                            <p:cond delay="450"/>
                                          </p:stCondLst>
                                        </p:cTn>
                                        <p:tgtEl>
                                          <p:spTgt spid="3"/>
                                        </p:tgtEl>
                                        <p:attrNameLst>
                                          <p:attrName>r</p:attrName>
                                        </p:attrNameLst>
                                      </p:cBhvr>
                                    </p:animRot>
                                    <p:animRot by="240000">
                                      <p:cBhvr>
                                        <p:cTn id="8" dur="450" fill="hold">
                                          <p:stCondLst>
                                            <p:cond delay="900"/>
                                          </p:stCondLst>
                                        </p:cTn>
                                        <p:tgtEl>
                                          <p:spTgt spid="3"/>
                                        </p:tgtEl>
                                        <p:attrNameLst>
                                          <p:attrName>r</p:attrName>
                                        </p:attrNameLst>
                                      </p:cBhvr>
                                    </p:animRot>
                                    <p:animRot by="-240000">
                                      <p:cBhvr>
                                        <p:cTn id="9" dur="450" fill="hold">
                                          <p:stCondLst>
                                            <p:cond delay="1350"/>
                                          </p:stCondLst>
                                        </p:cTn>
                                        <p:tgtEl>
                                          <p:spTgt spid="3"/>
                                        </p:tgtEl>
                                        <p:attrNameLst>
                                          <p:attrName>r</p:attrName>
                                        </p:attrNameLst>
                                      </p:cBhvr>
                                    </p:animRot>
                                    <p:animRot by="120000">
                                      <p:cBhvr>
                                        <p:cTn id="10" dur="450" fill="hold">
                                          <p:stCondLst>
                                            <p:cond delay="1800"/>
                                          </p:stCondLst>
                                        </p:cTn>
                                        <p:tgtEl>
                                          <p:spTgt spid="3"/>
                                        </p:tgtEl>
                                        <p:attrNameLst>
                                          <p:attrName>r</p:attrName>
                                        </p:attrNameLst>
                                      </p:cBhvr>
                                    </p:animRot>
                                  </p:childTnLst>
                                </p:cTn>
                              </p:par>
                            </p:childTnLst>
                          </p:cTn>
                        </p:par>
                        <p:par>
                          <p:cTn id="11" fill="hold">
                            <p:stCondLst>
                              <p:cond delay="2250"/>
                            </p:stCondLst>
                            <p:childTnLst>
                              <p:par>
                                <p:cTn id="12" presetID="38" presetClass="entr" presetSubtype="0" accel="50000" fill="hold" nodeType="afterEffect">
                                  <p:stCondLst>
                                    <p:cond delay="0"/>
                                  </p:stCondLst>
                                  <p:iterate type="lt">
                                    <p:tmPct val="50000"/>
                                  </p:iterate>
                                  <p:childTnLst>
                                    <p:set>
                                      <p:cBhvr>
                                        <p:cTn id="13" dur="1" fill="hold">
                                          <p:stCondLst>
                                            <p:cond delay="0"/>
                                          </p:stCondLst>
                                        </p:cTn>
                                        <p:tgtEl>
                                          <p:spTgt spid="4"/>
                                        </p:tgtEl>
                                        <p:attrNameLst>
                                          <p:attrName>style.visibility</p:attrName>
                                        </p:attrNameLst>
                                      </p:cBhvr>
                                      <p:to>
                                        <p:strVal val="visible"/>
                                      </p:to>
                                    </p:set>
                                    <p:set>
                                      <p:cBhvr>
                                        <p:cTn id="14" dur="455" fill="hold">
                                          <p:stCondLst>
                                            <p:cond delay="0"/>
                                          </p:stCondLst>
                                        </p:cTn>
                                        <p:tgtEl>
                                          <p:spTgt spid="4"/>
                                        </p:tgtEl>
                                        <p:attrNameLst>
                                          <p:attrName>style.rotation</p:attrName>
                                        </p:attrNameLst>
                                      </p:cBhvr>
                                      <p:to>
                                        <p:strVal val="-45.0"/>
                                      </p:to>
                                    </p:set>
                                    <p:anim calcmode="lin" valueType="num">
                                      <p:cBhvr>
                                        <p:cTn id="15"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36501" y="1876556"/>
            <a:ext cx="8718997" cy="1039785"/>
          </a:xfrm>
          <a:prstGeom prst="roundRect">
            <a:avLst/>
          </a:prstGeom>
          <a:solidFill>
            <a:srgbClr val="327CD6"/>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fr-FR" sz="3200" b="1" dirty="0">
                <a:solidFill>
                  <a:srgbClr val="002060"/>
                </a:solidFill>
              </a:rPr>
              <a:t>Conception et réalisation d’une application de gestion d’un Laboratoire de recherche </a:t>
            </a:r>
          </a:p>
        </p:txBody>
      </p:sp>
      <p:sp>
        <p:nvSpPr>
          <p:cNvPr id="2" name="TextBox 1"/>
          <p:cNvSpPr txBox="1"/>
          <p:nvPr/>
        </p:nvSpPr>
        <p:spPr>
          <a:xfrm>
            <a:off x="3214568" y="74623"/>
            <a:ext cx="6136199" cy="2275238"/>
          </a:xfrm>
          <a:prstGeom prst="rect">
            <a:avLst/>
          </a:prstGeom>
          <a:noFill/>
        </p:spPr>
        <p:txBody>
          <a:bodyPr wrap="square" rtlCol="0">
            <a:spAutoFit/>
          </a:bodyPr>
          <a:lstStyle/>
          <a:p>
            <a:pPr algn="ctr">
              <a:lnSpc>
                <a:spcPct val="107000"/>
              </a:lnSpc>
              <a:spcAft>
                <a:spcPts val="800"/>
              </a:spcAft>
            </a:pPr>
            <a:r>
              <a:rPr lang="fr-FR" sz="1800" b="1" dirty="0">
                <a:effectLst/>
                <a:latin typeface="Calibri" panose="020F0502020204030204" pitchFamily="34" charset="0"/>
                <a:ea typeface="Times New Roman" panose="02020603050405020304" pitchFamily="18" charset="0"/>
                <a:cs typeface="Calibri" panose="020F0502020204030204" pitchFamily="34" charset="0"/>
              </a:rPr>
              <a:t>Université Sultan Moulay Slimane</a:t>
            </a:r>
            <a:endParaRPr lang="en-CA" sz="1800" dirty="0">
              <a:effectLst/>
              <a:latin typeface="Calibri" panose="020F0502020204030204" pitchFamily="34" charset="0"/>
              <a:ea typeface="Times New Roman" panose="02020603050405020304" pitchFamily="18" charset="0"/>
              <a:cs typeface="Arial" panose="020B0604020202020204" pitchFamily="34" charset="0"/>
            </a:endParaRPr>
          </a:p>
          <a:p>
            <a:pPr algn="ctr">
              <a:lnSpc>
                <a:spcPct val="107000"/>
              </a:lnSpc>
              <a:spcAft>
                <a:spcPts val="800"/>
              </a:spcAft>
            </a:pPr>
            <a:r>
              <a:rPr lang="fr-FR" sz="1800" b="1" dirty="0">
                <a:effectLst/>
                <a:latin typeface="Calibri" panose="020F0502020204030204" pitchFamily="34" charset="0"/>
                <a:ea typeface="Times New Roman" panose="02020603050405020304" pitchFamily="18" charset="0"/>
                <a:cs typeface="Calibri" panose="020F0502020204030204" pitchFamily="34" charset="0"/>
              </a:rPr>
              <a:t>Faculté Polydisciplinaire Beni Mellal</a:t>
            </a:r>
            <a:endParaRPr lang="en-CA" sz="1800" dirty="0">
              <a:effectLst/>
              <a:latin typeface="Calibri" panose="020F0502020204030204" pitchFamily="34" charset="0"/>
              <a:ea typeface="Times New Roman" panose="02020603050405020304" pitchFamily="18" charset="0"/>
              <a:cs typeface="Arial" panose="020B0604020202020204" pitchFamily="34" charset="0"/>
            </a:endParaRPr>
          </a:p>
          <a:p>
            <a:pPr algn="ctr"/>
            <a:endParaRPr lang="fr-FR" dirty="0"/>
          </a:p>
          <a:p>
            <a:pPr algn="ctr"/>
            <a:r>
              <a:rPr lang="fr-FR" sz="1800" b="1" dirty="0">
                <a:latin typeface="Times New Roman" panose="02020603050405020304" pitchFamily="18" charset="0"/>
                <a:ea typeface="Calibri" panose="020F0502020204030204" pitchFamily="34" charset="0"/>
                <a:cs typeface="Arial" panose="020B0604020202020204" pitchFamily="34" charset="0"/>
              </a:rPr>
              <a:t>Spécialité :</a:t>
            </a:r>
            <a:r>
              <a:rPr lang="fr-FR" sz="1800" dirty="0">
                <a:latin typeface="Times New Roman" panose="02020603050405020304" pitchFamily="18" charset="0"/>
                <a:ea typeface="Calibri" panose="020F0502020204030204" pitchFamily="34" charset="0"/>
                <a:cs typeface="Arial" panose="020B0604020202020204" pitchFamily="34" charset="0"/>
              </a:rPr>
              <a:t> </a:t>
            </a:r>
            <a:r>
              <a:rPr lang="fr-FR" sz="1800" b="1" i="1" dirty="0">
                <a:latin typeface="Times New Roman" panose="02020603050405020304" pitchFamily="18" charset="0"/>
                <a:ea typeface="Calibri" panose="020F0502020204030204" pitchFamily="34" charset="0"/>
                <a:cs typeface="Arial" panose="020B0604020202020204" pitchFamily="34" charset="0"/>
              </a:rPr>
              <a:t>Sciences Mathématiques et Informatique</a:t>
            </a:r>
            <a:endParaRPr lang="fr-FR" sz="1100" dirty="0">
              <a:latin typeface="Calibri" panose="020F0502020204030204" pitchFamily="34" charset="0"/>
              <a:ea typeface="Calibri" panose="020F0502020204030204" pitchFamily="34" charset="0"/>
              <a:cs typeface="Arial" panose="020B0604020202020204" pitchFamily="34" charset="0"/>
            </a:endParaRPr>
          </a:p>
          <a:p>
            <a:pPr algn="ctr"/>
            <a:endParaRPr lang="fr-FR" dirty="0"/>
          </a:p>
          <a:p>
            <a:r>
              <a:rPr lang="fr-FR" dirty="0"/>
              <a:t> </a:t>
            </a:r>
          </a:p>
          <a:p>
            <a:r>
              <a:rPr lang="fr-FR" dirty="0"/>
              <a:t> </a:t>
            </a:r>
          </a:p>
        </p:txBody>
      </p:sp>
      <p:pic>
        <p:nvPicPr>
          <p:cNvPr id="9" name="Image 8">
            <a:extLst>
              <a:ext uri="{FF2B5EF4-FFF2-40B4-BE49-F238E27FC236}">
                <a16:creationId xmlns:a16="http://schemas.microsoft.com/office/drawing/2014/main" id="{7C209047-BA6A-20CA-920A-6BC7DBA94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117" y="43906"/>
            <a:ext cx="1645814" cy="1823531"/>
          </a:xfrm>
          <a:prstGeom prst="rect">
            <a:avLst/>
          </a:prstGeom>
        </p:spPr>
      </p:pic>
      <p:pic>
        <p:nvPicPr>
          <p:cNvPr id="11" name="Image 10">
            <a:extLst>
              <a:ext uri="{FF2B5EF4-FFF2-40B4-BE49-F238E27FC236}">
                <a16:creationId xmlns:a16="http://schemas.microsoft.com/office/drawing/2014/main" id="{53F71B38-817C-E104-22A2-60EB23175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78" y="-162310"/>
            <a:ext cx="2047741" cy="2047741"/>
          </a:xfrm>
          <a:prstGeom prst="rect">
            <a:avLst/>
          </a:prstGeom>
        </p:spPr>
      </p:pic>
      <p:pic>
        <p:nvPicPr>
          <p:cNvPr id="16" name="Picture 2" descr="D:\PFE\presentations\presentation n°1\PowerPoint Template 2014\Diapositive1.JPG">
            <a:extLst>
              <a:ext uri="{FF2B5EF4-FFF2-40B4-BE49-F238E27FC236}">
                <a16:creationId xmlns:a16="http://schemas.microsoft.com/office/drawing/2014/main" id="{F1317712-4006-6C9F-C27E-6CB47973C681}"/>
              </a:ext>
            </a:extLst>
          </p:cNvPr>
          <p:cNvPicPr>
            <a:picLocks noChangeAspect="1" noChangeArrowheads="1"/>
          </p:cNvPicPr>
          <p:nvPr/>
        </p:nvPicPr>
        <p:blipFill>
          <a:blip r:embed="rId4" cstate="print"/>
          <a:srcRect t="19574" b="10861"/>
          <a:stretch>
            <a:fillRect/>
          </a:stretch>
        </p:blipFill>
        <p:spPr bwMode="auto">
          <a:xfrm>
            <a:off x="-605308" y="2902359"/>
            <a:ext cx="13809031" cy="4992389"/>
          </a:xfrm>
          <a:prstGeom prst="flowChartPunchedTape">
            <a:avLst/>
          </a:prstGeom>
          <a:ln>
            <a:noFill/>
          </a:ln>
          <a:effectLst>
            <a:softEdge rad="112500"/>
          </a:effectLst>
        </p:spPr>
      </p:pic>
      <p:sp>
        <p:nvSpPr>
          <p:cNvPr id="17" name="Subtitle 2">
            <a:extLst>
              <a:ext uri="{FF2B5EF4-FFF2-40B4-BE49-F238E27FC236}">
                <a16:creationId xmlns:a16="http://schemas.microsoft.com/office/drawing/2014/main" id="{4EFF5889-965B-98AC-6797-CA0C7A6DCE8C}"/>
              </a:ext>
            </a:extLst>
          </p:cNvPr>
          <p:cNvSpPr txBox="1">
            <a:spLocks/>
          </p:cNvSpPr>
          <p:nvPr/>
        </p:nvSpPr>
        <p:spPr>
          <a:xfrm>
            <a:off x="8078921" y="4764941"/>
            <a:ext cx="3713454" cy="24272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200"/>
              </a:spcAft>
            </a:pPr>
            <a:r>
              <a:rPr lang="fr-FR" sz="2000" b="1" dirty="0">
                <a:solidFill>
                  <a:schemeClr val="accent5">
                    <a:lumMod val="75000"/>
                  </a:schemeClr>
                </a:solidFill>
              </a:rPr>
              <a:t>S</a:t>
            </a:r>
            <a:r>
              <a:rPr lang="fr-FR" sz="2000" b="1" dirty="0"/>
              <a:t>outenu </a:t>
            </a:r>
            <a:r>
              <a:rPr lang="fr-FR" sz="2000" b="1" dirty="0">
                <a:solidFill>
                  <a:schemeClr val="accent5">
                    <a:lumMod val="75000"/>
                  </a:schemeClr>
                </a:solidFill>
              </a:rPr>
              <a:t>l</a:t>
            </a:r>
            <a:r>
              <a:rPr lang="fr-FR" sz="2000" b="1" dirty="0"/>
              <a:t>e 1 </a:t>
            </a:r>
            <a:r>
              <a:rPr lang="fr-FR" sz="2000" b="1" dirty="0">
                <a:solidFill>
                  <a:schemeClr val="accent5">
                    <a:lumMod val="75000"/>
                  </a:schemeClr>
                </a:solidFill>
              </a:rPr>
              <a:t>J</a:t>
            </a:r>
            <a:r>
              <a:rPr lang="fr-FR" sz="2000" b="1" dirty="0"/>
              <a:t>uillet 2022 </a:t>
            </a:r>
            <a:r>
              <a:rPr lang="fr-FR" sz="2000" b="1" dirty="0">
                <a:solidFill>
                  <a:schemeClr val="accent5">
                    <a:lumMod val="75000"/>
                  </a:schemeClr>
                </a:solidFill>
              </a:rPr>
              <a:t>p</a:t>
            </a:r>
            <a:r>
              <a:rPr lang="fr-FR" sz="2000" b="1" dirty="0"/>
              <a:t>ar  :</a:t>
            </a:r>
          </a:p>
          <a:p>
            <a:r>
              <a:rPr lang="fr-FR" sz="1800" dirty="0">
                <a:solidFill>
                  <a:schemeClr val="accent5">
                    <a:lumMod val="75000"/>
                  </a:schemeClr>
                </a:solidFill>
              </a:rPr>
              <a:t>Mr.</a:t>
            </a:r>
            <a:r>
              <a:rPr lang="fr-FR" sz="1800" dirty="0">
                <a:solidFill>
                  <a:srgbClr val="C00000"/>
                </a:solidFill>
              </a:rPr>
              <a:t> </a:t>
            </a:r>
            <a:r>
              <a:rPr lang="fr-FR" sz="1800" dirty="0">
                <a:solidFill>
                  <a:schemeClr val="accent5">
                    <a:lumMod val="75000"/>
                  </a:schemeClr>
                </a:solidFill>
              </a:rPr>
              <a:t>H</a:t>
            </a:r>
            <a:r>
              <a:rPr lang="fr-FR" sz="1800" dirty="0"/>
              <a:t>amza</a:t>
            </a:r>
            <a:r>
              <a:rPr lang="fr-FR" sz="1800" dirty="0">
                <a:solidFill>
                  <a:schemeClr val="accent5">
                    <a:lumMod val="75000"/>
                  </a:schemeClr>
                </a:solidFill>
              </a:rPr>
              <a:t> </a:t>
            </a:r>
            <a:r>
              <a:rPr lang="fr-FR" sz="1800" dirty="0" err="1">
                <a:solidFill>
                  <a:schemeClr val="accent5">
                    <a:lumMod val="75000"/>
                  </a:schemeClr>
                </a:solidFill>
              </a:rPr>
              <a:t>M</a:t>
            </a:r>
            <a:r>
              <a:rPr lang="fr-FR" sz="1800" dirty="0" err="1"/>
              <a:t>oumad</a:t>
            </a:r>
            <a:endParaRPr lang="fr-FR" sz="1800" dirty="0"/>
          </a:p>
          <a:p>
            <a:r>
              <a:rPr lang="fr-FR" sz="1800" dirty="0">
                <a:solidFill>
                  <a:schemeClr val="accent5">
                    <a:lumMod val="75000"/>
                  </a:schemeClr>
                </a:solidFill>
              </a:rPr>
              <a:t>Mr. R</a:t>
            </a:r>
            <a:r>
              <a:rPr lang="fr-FR" sz="1800" dirty="0"/>
              <a:t>adouane</a:t>
            </a:r>
            <a:r>
              <a:rPr lang="fr-FR" sz="1800" dirty="0">
                <a:solidFill>
                  <a:schemeClr val="accent5">
                    <a:lumMod val="75000"/>
                  </a:schemeClr>
                </a:solidFill>
              </a:rPr>
              <a:t> </a:t>
            </a:r>
            <a:r>
              <a:rPr lang="fr-FR" sz="1800" dirty="0" err="1">
                <a:solidFill>
                  <a:schemeClr val="accent5">
                    <a:lumMod val="75000"/>
                  </a:schemeClr>
                </a:solidFill>
              </a:rPr>
              <a:t>O</a:t>
            </a:r>
            <a:r>
              <a:rPr lang="fr-FR" sz="1800" dirty="0" err="1"/>
              <a:t>ubakhane</a:t>
            </a:r>
            <a:endParaRPr lang="fr-FR" sz="1800" dirty="0"/>
          </a:p>
          <a:p>
            <a:endParaRPr lang="fr-FR" sz="1800" dirty="0">
              <a:solidFill>
                <a:srgbClr val="FF0000"/>
              </a:solidFill>
            </a:endParaRPr>
          </a:p>
        </p:txBody>
      </p:sp>
      <p:cxnSp>
        <p:nvCxnSpPr>
          <p:cNvPr id="13" name="Connecteur droit 12">
            <a:extLst>
              <a:ext uri="{FF2B5EF4-FFF2-40B4-BE49-F238E27FC236}">
                <a16:creationId xmlns:a16="http://schemas.microsoft.com/office/drawing/2014/main" id="{399955B3-BEA3-CA38-47E9-AA9FE8467E1A}"/>
              </a:ext>
            </a:extLst>
          </p:cNvPr>
          <p:cNvCxnSpPr/>
          <p:nvPr/>
        </p:nvCxnSpPr>
        <p:spPr>
          <a:xfrm>
            <a:off x="158230" y="4432315"/>
            <a:ext cx="337426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0" name="Subtitle 2">
            <a:extLst>
              <a:ext uri="{FF2B5EF4-FFF2-40B4-BE49-F238E27FC236}">
                <a16:creationId xmlns:a16="http://schemas.microsoft.com/office/drawing/2014/main" id="{52377636-B134-5795-70B9-2848A6080829}"/>
              </a:ext>
            </a:extLst>
          </p:cNvPr>
          <p:cNvSpPr txBox="1">
            <a:spLocks/>
          </p:cNvSpPr>
          <p:nvPr/>
        </p:nvSpPr>
        <p:spPr>
          <a:xfrm>
            <a:off x="-1018296" y="4085223"/>
            <a:ext cx="4952981" cy="23213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spcAft>
                <a:spcPts val="1800"/>
              </a:spcAft>
            </a:pPr>
            <a:r>
              <a:rPr lang="fr-FR" sz="2000" b="1" dirty="0">
                <a:solidFill>
                  <a:schemeClr val="accent5">
                    <a:lumMod val="75000"/>
                  </a:schemeClr>
                </a:solidFill>
              </a:rPr>
              <a:t>S</a:t>
            </a:r>
            <a:r>
              <a:rPr lang="fr-FR" sz="2000" b="1" dirty="0">
                <a:solidFill>
                  <a:schemeClr val="tx1">
                    <a:lumMod val="95000"/>
                    <a:lumOff val="5000"/>
                  </a:schemeClr>
                </a:solidFill>
              </a:rPr>
              <a:t>ous</a:t>
            </a:r>
            <a:r>
              <a:rPr lang="fr-FR" sz="2000" b="1" dirty="0">
                <a:solidFill>
                  <a:schemeClr val="accent5">
                    <a:lumMod val="75000"/>
                  </a:schemeClr>
                </a:solidFill>
              </a:rPr>
              <a:t> l</a:t>
            </a:r>
            <a:r>
              <a:rPr lang="fr-FR" sz="2000" b="1" dirty="0">
                <a:solidFill>
                  <a:schemeClr val="tx1">
                    <a:lumMod val="95000"/>
                    <a:lumOff val="5000"/>
                  </a:schemeClr>
                </a:solidFill>
              </a:rPr>
              <a:t>a </a:t>
            </a:r>
            <a:r>
              <a:rPr lang="fr-FR" sz="2000" b="1" dirty="0">
                <a:solidFill>
                  <a:schemeClr val="accent5">
                    <a:lumMod val="75000"/>
                  </a:schemeClr>
                </a:solidFill>
              </a:rPr>
              <a:t>d</a:t>
            </a:r>
            <a:r>
              <a:rPr lang="fr-FR" sz="2000" b="1" dirty="0">
                <a:solidFill>
                  <a:schemeClr val="tx1">
                    <a:lumMod val="95000"/>
                    <a:lumOff val="5000"/>
                  </a:schemeClr>
                </a:solidFill>
              </a:rPr>
              <a:t>irection </a:t>
            </a:r>
            <a:r>
              <a:rPr lang="fr-FR" sz="2000" b="1" dirty="0">
                <a:solidFill>
                  <a:schemeClr val="accent5">
                    <a:lumMod val="75000"/>
                  </a:schemeClr>
                </a:solidFill>
              </a:rPr>
              <a:t>d</a:t>
            </a:r>
            <a:r>
              <a:rPr lang="fr-FR" sz="2000" b="1" dirty="0">
                <a:solidFill>
                  <a:schemeClr val="tx1">
                    <a:lumMod val="95000"/>
                    <a:lumOff val="5000"/>
                  </a:schemeClr>
                </a:solidFill>
              </a:rPr>
              <a:t>u </a:t>
            </a:r>
            <a:r>
              <a:rPr lang="fr-FR" sz="2000" b="1" dirty="0">
                <a:solidFill>
                  <a:schemeClr val="accent5">
                    <a:lumMod val="75000"/>
                  </a:schemeClr>
                </a:solidFill>
              </a:rPr>
              <a:t>j</a:t>
            </a:r>
            <a:r>
              <a:rPr lang="fr-FR" sz="2000" b="1" dirty="0">
                <a:solidFill>
                  <a:schemeClr val="tx1">
                    <a:lumMod val="95000"/>
                    <a:lumOff val="5000"/>
                  </a:schemeClr>
                </a:solidFill>
              </a:rPr>
              <a:t>ury:</a:t>
            </a:r>
          </a:p>
          <a:p>
            <a:r>
              <a:rPr lang="fr-FR" sz="1800" dirty="0">
                <a:solidFill>
                  <a:schemeClr val="accent5">
                    <a:lumMod val="75000"/>
                  </a:schemeClr>
                </a:solidFill>
              </a:rPr>
              <a:t>Pr. </a:t>
            </a:r>
            <a:r>
              <a:rPr lang="fr-FR" sz="1800" dirty="0" err="1">
                <a:solidFill>
                  <a:schemeClr val="accent5">
                    <a:lumMod val="75000"/>
                  </a:schemeClr>
                </a:solidFill>
              </a:rPr>
              <a:t>F</a:t>
            </a:r>
            <a:r>
              <a:rPr lang="fr-FR" sz="1800" dirty="0" err="1"/>
              <a:t>archane</a:t>
            </a:r>
            <a:r>
              <a:rPr lang="fr-FR" sz="1800" dirty="0"/>
              <a:t> </a:t>
            </a:r>
            <a:r>
              <a:rPr lang="fr-FR" sz="1800" dirty="0">
                <a:solidFill>
                  <a:schemeClr val="accent5">
                    <a:lumMod val="75000"/>
                  </a:schemeClr>
                </a:solidFill>
              </a:rPr>
              <a:t>(Encadrant)</a:t>
            </a:r>
          </a:p>
          <a:p>
            <a:r>
              <a:rPr lang="fr-FR" sz="1800" dirty="0">
                <a:solidFill>
                  <a:schemeClr val="accent5">
                    <a:lumMod val="75000"/>
                  </a:schemeClr>
                </a:solidFill>
              </a:rPr>
              <a:t>Pr. </a:t>
            </a:r>
            <a:r>
              <a:rPr lang="fr-FR" sz="1800" dirty="0" err="1">
                <a:solidFill>
                  <a:schemeClr val="accent5">
                    <a:lumMod val="75000"/>
                  </a:schemeClr>
                </a:solidFill>
              </a:rPr>
              <a:t>D</a:t>
            </a:r>
            <a:r>
              <a:rPr lang="fr-FR" sz="1800" dirty="0" err="1"/>
              <a:t>arif</a:t>
            </a:r>
            <a:r>
              <a:rPr lang="fr-FR" sz="1800" dirty="0">
                <a:solidFill>
                  <a:schemeClr val="accent5">
                    <a:lumMod val="75000"/>
                  </a:schemeClr>
                </a:solidFill>
              </a:rPr>
              <a:t> (</a:t>
            </a:r>
            <a:r>
              <a:rPr lang="fr-FR" sz="1800" dirty="0" err="1">
                <a:solidFill>
                  <a:schemeClr val="accent5">
                    <a:lumMod val="75000"/>
                  </a:schemeClr>
                </a:solidFill>
              </a:rPr>
              <a:t>Raporteur</a:t>
            </a:r>
            <a:r>
              <a:rPr lang="fr-FR" sz="1800" dirty="0">
                <a:solidFill>
                  <a:schemeClr val="accent5">
                    <a:lumMod val="75000"/>
                  </a:schemeClr>
                </a:solidFill>
              </a:rPr>
              <a:t>)</a:t>
            </a:r>
            <a:endParaRPr lang="fr-FR" sz="1800" dirty="0"/>
          </a:p>
          <a:p>
            <a:r>
              <a:rPr lang="fr-FR" sz="1800" dirty="0">
                <a:solidFill>
                  <a:schemeClr val="accent5">
                    <a:lumMod val="75000"/>
                  </a:schemeClr>
                </a:solidFill>
              </a:rPr>
              <a:t>Pr. </a:t>
            </a:r>
            <a:r>
              <a:rPr lang="fr-FR" sz="1800" dirty="0" err="1">
                <a:solidFill>
                  <a:schemeClr val="accent5">
                    <a:lumMod val="75000"/>
                  </a:schemeClr>
                </a:solidFill>
              </a:rPr>
              <a:t>B</a:t>
            </a:r>
            <a:r>
              <a:rPr lang="fr-FR" sz="1800" dirty="0" err="1"/>
              <a:t>iniz</a:t>
            </a:r>
            <a:r>
              <a:rPr lang="fr-FR" sz="1800" dirty="0">
                <a:solidFill>
                  <a:schemeClr val="accent5">
                    <a:lumMod val="75000"/>
                  </a:schemeClr>
                </a:solidFill>
              </a:rPr>
              <a:t> (</a:t>
            </a:r>
            <a:r>
              <a:rPr lang="fr-FR" sz="1800" dirty="0" err="1">
                <a:solidFill>
                  <a:schemeClr val="accent5">
                    <a:lumMod val="75000"/>
                  </a:schemeClr>
                </a:solidFill>
              </a:rPr>
              <a:t>Raporteur</a:t>
            </a:r>
            <a:r>
              <a:rPr lang="fr-FR" sz="1800" dirty="0">
                <a:solidFill>
                  <a:schemeClr val="accent5">
                    <a:lumMod val="75000"/>
                  </a:schemeClr>
                </a:solidFill>
              </a:rPr>
              <a:t>)</a:t>
            </a:r>
          </a:p>
          <a:p>
            <a:r>
              <a:rPr lang="fr-FR" sz="1800" dirty="0"/>
              <a:t> </a:t>
            </a:r>
          </a:p>
          <a:p>
            <a:endParaRPr lang="fr-FR" sz="1800" dirty="0"/>
          </a:p>
          <a:p>
            <a:r>
              <a:rPr lang="fr-FR" sz="1800" dirty="0"/>
              <a:t> </a:t>
            </a:r>
          </a:p>
        </p:txBody>
      </p:sp>
      <p:cxnSp>
        <p:nvCxnSpPr>
          <p:cNvPr id="21" name="Connecteur droit 20">
            <a:extLst>
              <a:ext uri="{FF2B5EF4-FFF2-40B4-BE49-F238E27FC236}">
                <a16:creationId xmlns:a16="http://schemas.microsoft.com/office/drawing/2014/main" id="{E22EA554-2C9B-A3C0-8C20-446692638C13}"/>
              </a:ext>
            </a:extLst>
          </p:cNvPr>
          <p:cNvCxnSpPr/>
          <p:nvPr/>
        </p:nvCxnSpPr>
        <p:spPr>
          <a:xfrm>
            <a:off x="8453436" y="5097887"/>
            <a:ext cx="3374264"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22" name="Image 21">
            <a:extLst>
              <a:ext uri="{FF2B5EF4-FFF2-40B4-BE49-F238E27FC236}">
                <a16:creationId xmlns:a16="http://schemas.microsoft.com/office/drawing/2014/main" id="{81710D50-BB3B-38A3-1DDC-3FE0CC4E9F4F}"/>
              </a:ext>
            </a:extLst>
          </p:cNvPr>
          <p:cNvPicPr>
            <a:picLocks noChangeAspect="1"/>
          </p:cNvPicPr>
          <p:nvPr/>
        </p:nvPicPr>
        <p:blipFill>
          <a:blip r:embed="rId5">
            <a:extLst>
              <a:ext uri="{28A0092B-C50C-407E-A947-70E740481C1C}">
                <a14:useLocalDpi xmlns:a14="http://schemas.microsoft.com/office/drawing/2010/main" val="0"/>
              </a:ext>
            </a:extLst>
          </a:blip>
          <a:srcRect l="15837" r="15837"/>
          <a:stretch/>
        </p:blipFill>
        <p:spPr>
          <a:xfrm>
            <a:off x="3704220" y="4346208"/>
            <a:ext cx="2334907" cy="1530942"/>
          </a:xfrm>
          <a:prstGeom prst="ellipse">
            <a:avLst/>
          </a:prstGeom>
          <a:ln w="63500" cap="rnd">
            <a:solidFill>
              <a:schemeClr val="bg1">
                <a:lumMod val="8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Image 22">
            <a:extLst>
              <a:ext uri="{FF2B5EF4-FFF2-40B4-BE49-F238E27FC236}">
                <a16:creationId xmlns:a16="http://schemas.microsoft.com/office/drawing/2014/main" id="{1A2DE639-F5F3-A4F3-39F1-2CC41C5609A6}"/>
              </a:ext>
            </a:extLst>
          </p:cNvPr>
          <p:cNvPicPr>
            <a:picLocks noChangeAspect="1"/>
          </p:cNvPicPr>
          <p:nvPr/>
        </p:nvPicPr>
        <p:blipFill>
          <a:blip r:embed="rId6">
            <a:extLst>
              <a:ext uri="{28A0092B-C50C-407E-A947-70E740481C1C}">
                <a14:useLocalDpi xmlns:a14="http://schemas.microsoft.com/office/drawing/2010/main" val="0"/>
              </a:ext>
            </a:extLst>
          </a:blip>
          <a:srcRect t="960" b="960"/>
          <a:stretch/>
        </p:blipFill>
        <p:spPr>
          <a:xfrm>
            <a:off x="5327242" y="3355661"/>
            <a:ext cx="2524714" cy="1650820"/>
          </a:xfrm>
          <a:prstGeom prst="ellipse">
            <a:avLst/>
          </a:prstGeom>
          <a:ln w="63500" cap="rnd">
            <a:solidFill>
              <a:schemeClr val="bg1">
                <a:lumMod val="8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ZoneTexte 23">
            <a:extLst>
              <a:ext uri="{FF2B5EF4-FFF2-40B4-BE49-F238E27FC236}">
                <a16:creationId xmlns:a16="http://schemas.microsoft.com/office/drawing/2014/main" id="{CBE1AD5B-6AF8-33B5-9304-3C39A3ACB57A}"/>
              </a:ext>
            </a:extLst>
          </p:cNvPr>
          <p:cNvSpPr txBox="1"/>
          <p:nvPr/>
        </p:nvSpPr>
        <p:spPr>
          <a:xfrm>
            <a:off x="4301544" y="6299161"/>
            <a:ext cx="3168203" cy="369332"/>
          </a:xfrm>
          <a:prstGeom prst="rect">
            <a:avLst/>
          </a:prstGeom>
          <a:noFill/>
        </p:spPr>
        <p:txBody>
          <a:bodyPr wrap="square" rtlCol="0">
            <a:spAutoFit/>
          </a:bodyPr>
          <a:lstStyle/>
          <a:p>
            <a:r>
              <a:rPr lang="fr-FR" b="1" dirty="0"/>
              <a:t>Année universitaire 2022/2023</a:t>
            </a:r>
            <a:endParaRPr lang="fr-FR" dirty="0"/>
          </a:p>
        </p:txBody>
      </p:sp>
      <p:sp>
        <p:nvSpPr>
          <p:cNvPr id="7" name="Espace réservé du numéro de diapositive 6">
            <a:extLst>
              <a:ext uri="{FF2B5EF4-FFF2-40B4-BE49-F238E27FC236}">
                <a16:creationId xmlns:a16="http://schemas.microsoft.com/office/drawing/2014/main" id="{15044655-C99A-C712-7780-0A547217FFA7}"/>
              </a:ext>
            </a:extLst>
          </p:cNvPr>
          <p:cNvSpPr>
            <a:spLocks noGrp="1"/>
          </p:cNvSpPr>
          <p:nvPr>
            <p:ph type="sldNum" sz="quarter" idx="12"/>
          </p:nvPr>
        </p:nvSpPr>
        <p:spPr/>
        <p:txBody>
          <a:bodyPr/>
          <a:lstStyle/>
          <a:p>
            <a:fld id="{B9AAA70D-6846-4A0E-97FA-39D4568F585D}" type="slidenum">
              <a:rPr lang="en-CA" smtClean="0"/>
              <a:t>25</a:t>
            </a:fld>
            <a:endParaRPr lang="en-CA" dirty="0"/>
          </a:p>
        </p:txBody>
      </p:sp>
    </p:spTree>
    <p:extLst>
      <p:ext uri="{BB962C8B-B14F-4D97-AF65-F5344CB8AC3E}">
        <p14:creationId xmlns:p14="http://schemas.microsoft.com/office/powerpoint/2010/main" val="325602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7B64F9E5-2A02-8776-6A14-9760BC28A5E2}"/>
              </a:ext>
            </a:extLst>
          </p:cNvPr>
          <p:cNvSpPr>
            <a:spLocks noGrp="1"/>
          </p:cNvSpPr>
          <p:nvPr>
            <p:ph type="dt" sz="half" idx="10"/>
          </p:nvPr>
        </p:nvSpPr>
        <p:spPr/>
        <p:txBody>
          <a:bodyPr/>
          <a:lstStyle/>
          <a:p>
            <a:fld id="{868DE232-19BB-4FFA-A3CB-9E5C0E67AEB7}" type="datetime2">
              <a:rPr lang="en-CA" smtClean="0"/>
              <a:t>Tuesday, June 28, 2022</a:t>
            </a:fld>
            <a:endParaRPr lang="en-CA"/>
          </a:p>
        </p:txBody>
      </p:sp>
      <p:sp>
        <p:nvSpPr>
          <p:cNvPr id="6" name="Espace réservé du pied de page 5">
            <a:extLst>
              <a:ext uri="{FF2B5EF4-FFF2-40B4-BE49-F238E27FC236}">
                <a16:creationId xmlns:a16="http://schemas.microsoft.com/office/drawing/2014/main" id="{76BA9CFF-A64A-EBC2-A932-2B9AB0CC7D0E}"/>
              </a:ext>
            </a:extLst>
          </p:cNvPr>
          <p:cNvSpPr>
            <a:spLocks noGrp="1"/>
          </p:cNvSpPr>
          <p:nvPr>
            <p:ph type="ftr" sz="quarter" idx="11"/>
          </p:nvPr>
        </p:nvSpPr>
        <p:spPr/>
        <p:txBody>
          <a:bodyPr/>
          <a:lstStyle/>
          <a:p>
            <a:r>
              <a:rPr lang="en-CA"/>
              <a:t>© By Moumad &amp; Oubakhane</a:t>
            </a:r>
          </a:p>
        </p:txBody>
      </p:sp>
      <p:sp>
        <p:nvSpPr>
          <p:cNvPr id="7" name="Espace réservé du numéro de diapositive 6">
            <a:extLst>
              <a:ext uri="{FF2B5EF4-FFF2-40B4-BE49-F238E27FC236}">
                <a16:creationId xmlns:a16="http://schemas.microsoft.com/office/drawing/2014/main" id="{DDF0BAE2-0A1D-0633-FAFA-CB0972AB7A68}"/>
              </a:ext>
            </a:extLst>
          </p:cNvPr>
          <p:cNvSpPr>
            <a:spLocks noGrp="1"/>
          </p:cNvSpPr>
          <p:nvPr>
            <p:ph type="sldNum" sz="quarter" idx="12"/>
          </p:nvPr>
        </p:nvSpPr>
        <p:spPr/>
        <p:txBody>
          <a:bodyPr/>
          <a:lstStyle/>
          <a:p>
            <a:fld id="{B9AAA70D-6846-4A0E-97FA-39D4568F585D}" type="slidenum">
              <a:rPr lang="en-CA" smtClean="0"/>
              <a:t>3</a:t>
            </a:fld>
            <a:endParaRPr lang="en-CA"/>
          </a:p>
        </p:txBody>
      </p:sp>
      <p:grpSp>
        <p:nvGrpSpPr>
          <p:cNvPr id="8" name="Groupe 16">
            <a:extLst>
              <a:ext uri="{FF2B5EF4-FFF2-40B4-BE49-F238E27FC236}">
                <a16:creationId xmlns:a16="http://schemas.microsoft.com/office/drawing/2014/main" id="{936190B1-A8C9-512C-D221-24606C29A0BA}"/>
              </a:ext>
            </a:extLst>
          </p:cNvPr>
          <p:cNvGrpSpPr/>
          <p:nvPr/>
        </p:nvGrpSpPr>
        <p:grpSpPr>
          <a:xfrm>
            <a:off x="1571877" y="709519"/>
            <a:ext cx="9035062" cy="504000"/>
            <a:chOff x="2400300" y="165098"/>
            <a:chExt cx="8351776" cy="504000"/>
          </a:xfrm>
        </p:grpSpPr>
        <p:sp>
          <p:nvSpPr>
            <p:cNvPr id="9" name="Rectangle 8">
              <a:extLst>
                <a:ext uri="{FF2B5EF4-FFF2-40B4-BE49-F238E27FC236}">
                  <a16:creationId xmlns:a16="http://schemas.microsoft.com/office/drawing/2014/main" id="{4600962B-6899-740C-38C5-8F03F4D1133A}"/>
                </a:ext>
              </a:extLst>
            </p:cNvPr>
            <p:cNvSpPr/>
            <p:nvPr/>
          </p:nvSpPr>
          <p:spPr>
            <a:xfrm>
              <a:off x="2400300" y="165098"/>
              <a:ext cx="236669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t>Généralités</a:t>
              </a:r>
              <a:endParaRPr lang="fr-FR" sz="1600" dirty="0"/>
            </a:p>
          </p:txBody>
        </p:sp>
        <p:sp>
          <p:nvSpPr>
            <p:cNvPr id="11" name="Rectangle 10">
              <a:extLst>
                <a:ext uri="{FF2B5EF4-FFF2-40B4-BE49-F238E27FC236}">
                  <a16:creationId xmlns:a16="http://schemas.microsoft.com/office/drawing/2014/main" id="{4BC11076-9865-7099-B30F-7A7FA8774B4D}"/>
                </a:ext>
              </a:extLst>
            </p:cNvPr>
            <p:cNvSpPr/>
            <p:nvPr/>
          </p:nvSpPr>
          <p:spPr>
            <a:xfrm>
              <a:off x="5392841"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latin typeface="Calibri (Corps)"/>
                  <a:cs typeface="Times New Roman" pitchFamily="18" charset="0"/>
                </a:rPr>
                <a:t>Organigramme</a:t>
              </a:r>
              <a:endParaRPr lang="fr-FR" sz="2000" dirty="0">
                <a:solidFill>
                  <a:schemeClr val="bg1"/>
                </a:solidFill>
                <a:latin typeface="Calibri (Corps)"/>
              </a:endParaRPr>
            </a:p>
          </p:txBody>
        </p:sp>
        <p:sp>
          <p:nvSpPr>
            <p:cNvPr id="12" name="Rectangle 11">
              <a:extLst>
                <a:ext uri="{FF2B5EF4-FFF2-40B4-BE49-F238E27FC236}">
                  <a16:creationId xmlns:a16="http://schemas.microsoft.com/office/drawing/2014/main" id="{CEF4D98E-F25D-D212-CEE3-7F36C66526E1}"/>
                </a:ext>
              </a:extLst>
            </p:cNvPr>
            <p:cNvSpPr/>
            <p:nvPr/>
          </p:nvSpPr>
          <p:spPr>
            <a:xfrm>
              <a:off x="8385383"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Cahier de charge</a:t>
              </a:r>
            </a:p>
          </p:txBody>
        </p:sp>
      </p:grpSp>
      <p:sp>
        <p:nvSpPr>
          <p:cNvPr id="13" name="Rectangle 12">
            <a:extLst>
              <a:ext uri="{FF2B5EF4-FFF2-40B4-BE49-F238E27FC236}">
                <a16:creationId xmlns:a16="http://schemas.microsoft.com/office/drawing/2014/main" id="{BFD34E33-70CB-130F-9445-3502995C6674}"/>
              </a:ext>
            </a:extLst>
          </p:cNvPr>
          <p:cNvSpPr/>
          <p:nvPr/>
        </p:nvSpPr>
        <p:spPr>
          <a:xfrm>
            <a:off x="1286124" y="1938316"/>
            <a:ext cx="9557273" cy="923330"/>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L’objectif principale de notre projet et de réaliser une application web qui permet de présenter le système de fonctionnement d’un laboratoire de recherche, Cette application contient trois espaces principales (admins, Doctorants, chercheurs).</a:t>
            </a:r>
            <a:endParaRPr lang="fr-FR" dirty="0">
              <a:latin typeface="Arial" pitchFamily="34" charset="0"/>
              <a:ea typeface="Times New Roman" pitchFamily="18" charset="0"/>
              <a:cs typeface="Calibri" pitchFamily="34" charset="0"/>
            </a:endParaRPr>
          </a:p>
        </p:txBody>
      </p:sp>
      <p:sp>
        <p:nvSpPr>
          <p:cNvPr id="14" name="Étoile à 4 branches 15">
            <a:extLst>
              <a:ext uri="{FF2B5EF4-FFF2-40B4-BE49-F238E27FC236}">
                <a16:creationId xmlns:a16="http://schemas.microsoft.com/office/drawing/2014/main" id="{5E34481F-081B-5D44-00CC-B9EA41B0D9B7}"/>
              </a:ext>
            </a:extLst>
          </p:cNvPr>
          <p:cNvSpPr/>
          <p:nvPr/>
        </p:nvSpPr>
        <p:spPr>
          <a:xfrm>
            <a:off x="1357563" y="2009754"/>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5198D9A8-59F4-F5E4-35FE-3EDD410F72DC}"/>
              </a:ext>
            </a:extLst>
          </p:cNvPr>
          <p:cNvSpPr/>
          <p:nvPr/>
        </p:nvSpPr>
        <p:spPr>
          <a:xfrm>
            <a:off x="1286124" y="3303227"/>
            <a:ext cx="9557273" cy="369332"/>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L’admin du Laboratoire permet de gérer les doctorants et leurs équipes.</a:t>
            </a:r>
            <a:endParaRPr lang="fr-FR" dirty="0">
              <a:latin typeface="Arial" pitchFamily="34" charset="0"/>
              <a:ea typeface="Times New Roman" pitchFamily="18" charset="0"/>
              <a:cs typeface="Calibri" pitchFamily="34" charset="0"/>
            </a:endParaRPr>
          </a:p>
        </p:txBody>
      </p:sp>
      <p:sp>
        <p:nvSpPr>
          <p:cNvPr id="17" name="Étoile à 4 branches 15">
            <a:extLst>
              <a:ext uri="{FF2B5EF4-FFF2-40B4-BE49-F238E27FC236}">
                <a16:creationId xmlns:a16="http://schemas.microsoft.com/office/drawing/2014/main" id="{5367373A-80E4-E2A1-7E7A-5632874B449F}"/>
              </a:ext>
            </a:extLst>
          </p:cNvPr>
          <p:cNvSpPr/>
          <p:nvPr/>
        </p:nvSpPr>
        <p:spPr>
          <a:xfrm>
            <a:off x="1357563" y="3339807"/>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500145E-699B-71E3-37EF-66ACA1471471}"/>
              </a:ext>
            </a:extLst>
          </p:cNvPr>
          <p:cNvSpPr/>
          <p:nvPr/>
        </p:nvSpPr>
        <p:spPr>
          <a:xfrm>
            <a:off x="1286125" y="4299821"/>
            <a:ext cx="9557272" cy="369332"/>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doctorants permet d’ajouter un rapport et voire les soutenances.</a:t>
            </a:r>
            <a:endParaRPr lang="fr-FR" dirty="0">
              <a:latin typeface="Arial" pitchFamily="34" charset="0"/>
              <a:ea typeface="Times New Roman" pitchFamily="18" charset="0"/>
              <a:cs typeface="Calibri" pitchFamily="34" charset="0"/>
            </a:endParaRPr>
          </a:p>
        </p:txBody>
      </p:sp>
      <p:sp>
        <p:nvSpPr>
          <p:cNvPr id="20" name="Étoile à 4 branches 15">
            <a:extLst>
              <a:ext uri="{FF2B5EF4-FFF2-40B4-BE49-F238E27FC236}">
                <a16:creationId xmlns:a16="http://schemas.microsoft.com/office/drawing/2014/main" id="{B1AC3B73-CDED-F69D-22CB-87EC434226BC}"/>
              </a:ext>
            </a:extLst>
          </p:cNvPr>
          <p:cNvSpPr/>
          <p:nvPr/>
        </p:nvSpPr>
        <p:spPr>
          <a:xfrm>
            <a:off x="1357563" y="4371259"/>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3493C6D-2327-75AC-E80F-0B177172F7BC}"/>
              </a:ext>
            </a:extLst>
          </p:cNvPr>
          <p:cNvSpPr/>
          <p:nvPr/>
        </p:nvSpPr>
        <p:spPr>
          <a:xfrm>
            <a:off x="1286124" y="5288391"/>
            <a:ext cx="9557271" cy="369332"/>
          </a:xfrm>
          <a:prstGeom prst="rect">
            <a:avLst/>
          </a:prstGeom>
        </p:spPr>
        <p:txBody>
          <a:bodyPr wrap="square">
            <a:spAutoFit/>
          </a:bodyPr>
          <a:lstStyle/>
          <a:p>
            <a:pPr indent="180975" eaLnBrk="0" fontAlgn="base" hangingPunct="0">
              <a:spcBef>
                <a:spcPct val="0"/>
              </a:spcBef>
              <a:spcAft>
                <a:spcPct val="0"/>
              </a:spcAft>
              <a:buClr>
                <a:schemeClr val="accent1">
                  <a:lumMod val="75000"/>
                </a:schemeClr>
              </a:buClr>
            </a:pPr>
            <a:r>
              <a:rPr lang="fr-FR" dirty="0"/>
              <a:t> chercheurs permet de gérer les soutenances et visualiser les rapports envoyés par les doctorants.</a:t>
            </a:r>
            <a:endParaRPr lang="fr-FR" dirty="0">
              <a:latin typeface="Arial" pitchFamily="34" charset="0"/>
              <a:ea typeface="Times New Roman" pitchFamily="18" charset="0"/>
              <a:cs typeface="Calibri" pitchFamily="34" charset="0"/>
            </a:endParaRPr>
          </a:p>
        </p:txBody>
      </p:sp>
      <p:sp>
        <p:nvSpPr>
          <p:cNvPr id="23" name="Étoile à 4 branches 15">
            <a:extLst>
              <a:ext uri="{FF2B5EF4-FFF2-40B4-BE49-F238E27FC236}">
                <a16:creationId xmlns:a16="http://schemas.microsoft.com/office/drawing/2014/main" id="{FF17888D-F60D-34C5-97F6-F7430D5A592E}"/>
              </a:ext>
            </a:extLst>
          </p:cNvPr>
          <p:cNvSpPr/>
          <p:nvPr/>
        </p:nvSpPr>
        <p:spPr>
          <a:xfrm>
            <a:off x="1357563" y="5359829"/>
            <a:ext cx="214314" cy="214314"/>
          </a:xfrm>
          <a:prstGeom prst="star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grpSp>
        <p:nvGrpSpPr>
          <p:cNvPr id="25" name="Group 1">
            <a:extLst>
              <a:ext uri="{FF2B5EF4-FFF2-40B4-BE49-F238E27FC236}">
                <a16:creationId xmlns:a16="http://schemas.microsoft.com/office/drawing/2014/main" id="{52E08E0A-17DA-4080-0AAB-47AE4FA0DCD3}"/>
              </a:ext>
            </a:extLst>
          </p:cNvPr>
          <p:cNvGrpSpPr/>
          <p:nvPr/>
        </p:nvGrpSpPr>
        <p:grpSpPr>
          <a:xfrm>
            <a:off x="33270" y="27604"/>
            <a:ext cx="8921005" cy="643278"/>
            <a:chOff x="127959" y="104867"/>
            <a:chExt cx="8921005" cy="832877"/>
          </a:xfrm>
        </p:grpSpPr>
        <p:cxnSp>
          <p:nvCxnSpPr>
            <p:cNvPr id="26" name="Straight Connector 2">
              <a:extLst>
                <a:ext uri="{FF2B5EF4-FFF2-40B4-BE49-F238E27FC236}">
                  <a16:creationId xmlns:a16="http://schemas.microsoft.com/office/drawing/2014/main" id="{2F402682-0A5A-6871-4FB3-9A5E212325E0}"/>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 name="Group 3">
              <a:extLst>
                <a:ext uri="{FF2B5EF4-FFF2-40B4-BE49-F238E27FC236}">
                  <a16:creationId xmlns:a16="http://schemas.microsoft.com/office/drawing/2014/main" id="{144AACD7-522F-FC22-E154-8EA79BD94B4D}"/>
                </a:ext>
              </a:extLst>
            </p:cNvPr>
            <p:cNvGrpSpPr/>
            <p:nvPr/>
          </p:nvGrpSpPr>
          <p:grpSpPr>
            <a:xfrm>
              <a:off x="628074" y="201265"/>
              <a:ext cx="8420890" cy="640083"/>
              <a:chOff x="394746" y="346087"/>
              <a:chExt cx="8420890" cy="640083"/>
            </a:xfrm>
            <a:solidFill>
              <a:schemeClr val="accent1"/>
            </a:solidFill>
          </p:grpSpPr>
          <p:sp>
            <p:nvSpPr>
              <p:cNvPr id="30" name="Rectangle 29">
                <a:extLst>
                  <a:ext uri="{FF2B5EF4-FFF2-40B4-BE49-F238E27FC236}">
                    <a16:creationId xmlns:a16="http://schemas.microsoft.com/office/drawing/2014/main" id="{6215BF74-BEBC-D5F6-7652-8DDF01231F7E}"/>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a:extLst>
                  <a:ext uri="{FF2B5EF4-FFF2-40B4-BE49-F238E27FC236}">
                    <a16:creationId xmlns:a16="http://schemas.microsoft.com/office/drawing/2014/main" id="{B0431589-CE65-0418-249C-5F8EB125B0F8}"/>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générale</a:t>
                </a:r>
              </a:p>
            </p:txBody>
          </p:sp>
        </p:grpSp>
        <p:sp>
          <p:nvSpPr>
            <p:cNvPr id="28" name="Oval 4">
              <a:extLst>
                <a:ext uri="{FF2B5EF4-FFF2-40B4-BE49-F238E27FC236}">
                  <a16:creationId xmlns:a16="http://schemas.microsoft.com/office/drawing/2014/main" id="{75CE33E8-722A-E263-98CD-108C70AB7E00}"/>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TextBox 5">
              <a:extLst>
                <a:ext uri="{FF2B5EF4-FFF2-40B4-BE49-F238E27FC236}">
                  <a16:creationId xmlns:a16="http://schemas.microsoft.com/office/drawing/2014/main" id="{A31BF9B1-1576-65CD-7142-A0CBD571AAFB}"/>
                </a:ext>
              </a:extLst>
            </p:cNvPr>
            <p:cNvSpPr txBox="1"/>
            <p:nvPr/>
          </p:nvSpPr>
          <p:spPr>
            <a:xfrm>
              <a:off x="296044" y="175076"/>
              <a:ext cx="473246"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a:t>
              </a:r>
            </a:p>
          </p:txBody>
        </p:sp>
      </p:grpSp>
    </p:spTree>
    <p:extLst>
      <p:ext uri="{BB962C8B-B14F-4D97-AF65-F5344CB8AC3E}">
        <p14:creationId xmlns:p14="http://schemas.microsoft.com/office/powerpoint/2010/main" val="22546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ox(in)">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900" decel="100000" fill="hold"/>
                                        <p:tgtEl>
                                          <p:spTgt spid="1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box(in)">
                                      <p:cBhvr>
                                        <p:cTn id="28" dur="500"/>
                                        <p:tgtEl>
                                          <p:spTgt spid="1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900" decel="100000" fill="hold"/>
                                        <p:tgtEl>
                                          <p:spTgt spid="2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box(in)">
                                      <p:cBhvr>
                                        <p:cTn id="41" dur="500"/>
                                        <p:tgtEl>
                                          <p:spTgt spid="1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900" decel="100000" fill="hold"/>
                                        <p:tgtEl>
                                          <p:spTgt spid="23"/>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22">
                                            <p:txEl>
                                              <p:pRg st="0" end="0"/>
                                            </p:txEl>
                                          </p:spTgt>
                                        </p:tgtEl>
                                        <p:attrNameLst>
                                          <p:attrName>style.visibility</p:attrName>
                                        </p:attrNameLst>
                                      </p:cBhvr>
                                      <p:to>
                                        <p:strVal val="visible"/>
                                      </p:to>
                                    </p:set>
                                    <p:animEffect transition="in" filter="box(in)">
                                      <p:cBhvr>
                                        <p:cTn id="5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E3A55165-CE79-05DC-6F05-A818552AFE72}"/>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A98662A-D42F-E4BA-8021-250271034B60}"/>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C620BE53-2D3A-8D92-5A7F-989AF4185FA3}"/>
              </a:ext>
            </a:extLst>
          </p:cNvPr>
          <p:cNvSpPr>
            <a:spLocks noGrp="1"/>
          </p:cNvSpPr>
          <p:nvPr>
            <p:ph type="sldNum" sz="quarter" idx="12"/>
          </p:nvPr>
        </p:nvSpPr>
        <p:spPr/>
        <p:txBody>
          <a:bodyPr/>
          <a:lstStyle/>
          <a:p>
            <a:fld id="{B9AAA70D-6846-4A0E-97FA-39D4568F585D}" type="slidenum">
              <a:rPr lang="en-CA" smtClean="0"/>
              <a:t>4</a:t>
            </a:fld>
            <a:endParaRPr lang="en-CA"/>
          </a:p>
        </p:txBody>
      </p:sp>
      <p:grpSp>
        <p:nvGrpSpPr>
          <p:cNvPr id="7" name="Groupe 16">
            <a:extLst>
              <a:ext uri="{FF2B5EF4-FFF2-40B4-BE49-F238E27FC236}">
                <a16:creationId xmlns:a16="http://schemas.microsoft.com/office/drawing/2014/main" id="{21353EA5-FDC2-C9DB-F9DA-A3927D0D816C}"/>
              </a:ext>
            </a:extLst>
          </p:cNvPr>
          <p:cNvGrpSpPr/>
          <p:nvPr/>
        </p:nvGrpSpPr>
        <p:grpSpPr>
          <a:xfrm>
            <a:off x="1609975" y="708235"/>
            <a:ext cx="8997807" cy="504000"/>
            <a:chOff x="2301608" y="165098"/>
            <a:chExt cx="8317339" cy="504000"/>
          </a:xfrm>
        </p:grpSpPr>
        <p:sp>
          <p:nvSpPr>
            <p:cNvPr id="8" name="Rectangle 7">
              <a:extLst>
                <a:ext uri="{FF2B5EF4-FFF2-40B4-BE49-F238E27FC236}">
                  <a16:creationId xmlns:a16="http://schemas.microsoft.com/office/drawing/2014/main" id="{C3992BDD-7091-799C-D5EB-2D25242D87BB}"/>
                </a:ext>
              </a:extLst>
            </p:cNvPr>
            <p:cNvSpPr/>
            <p:nvPr/>
          </p:nvSpPr>
          <p:spPr>
            <a:xfrm>
              <a:off x="5276931" y="165098"/>
              <a:ext cx="236669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t>Organigramme</a:t>
              </a:r>
              <a:endParaRPr lang="fr-FR" sz="1600" dirty="0"/>
            </a:p>
          </p:txBody>
        </p:sp>
        <p:sp>
          <p:nvSpPr>
            <p:cNvPr id="9" name="Rectangle 8">
              <a:extLst>
                <a:ext uri="{FF2B5EF4-FFF2-40B4-BE49-F238E27FC236}">
                  <a16:creationId xmlns:a16="http://schemas.microsoft.com/office/drawing/2014/main" id="{FCEE0A3E-5FAA-31E1-45A3-3D484591A8A1}"/>
                </a:ext>
              </a:extLst>
            </p:cNvPr>
            <p:cNvSpPr/>
            <p:nvPr/>
          </p:nvSpPr>
          <p:spPr>
            <a:xfrm>
              <a:off x="2301608"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Généralités</a:t>
              </a:r>
              <a:endParaRPr lang="fr-FR" sz="2000" dirty="0">
                <a:solidFill>
                  <a:schemeClr val="bg1"/>
                </a:solidFill>
              </a:endParaRPr>
            </a:p>
          </p:txBody>
        </p:sp>
        <p:sp>
          <p:nvSpPr>
            <p:cNvPr id="10" name="Rectangle 9">
              <a:extLst>
                <a:ext uri="{FF2B5EF4-FFF2-40B4-BE49-F238E27FC236}">
                  <a16:creationId xmlns:a16="http://schemas.microsoft.com/office/drawing/2014/main" id="{602E7999-D385-1C5F-6E58-6892DB853466}"/>
                </a:ext>
              </a:extLst>
            </p:cNvPr>
            <p:cNvSpPr/>
            <p:nvPr/>
          </p:nvSpPr>
          <p:spPr>
            <a:xfrm>
              <a:off x="8252254"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Cahier de charge</a:t>
              </a:r>
            </a:p>
          </p:txBody>
        </p:sp>
      </p:grpSp>
      <p:pic>
        <p:nvPicPr>
          <p:cNvPr id="13" name="Image 25">
            <a:extLst>
              <a:ext uri="{FF2B5EF4-FFF2-40B4-BE49-F238E27FC236}">
                <a16:creationId xmlns:a16="http://schemas.microsoft.com/office/drawing/2014/main" id="{9DA14158-5CF2-6562-9C5A-52162779F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138447" y="1755351"/>
            <a:ext cx="10369133" cy="446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
            <a:extLst>
              <a:ext uri="{FF2B5EF4-FFF2-40B4-BE49-F238E27FC236}">
                <a16:creationId xmlns:a16="http://schemas.microsoft.com/office/drawing/2014/main" id="{330A33BE-58F2-04BB-8C3C-93EE267F4C87}"/>
              </a:ext>
            </a:extLst>
          </p:cNvPr>
          <p:cNvGrpSpPr/>
          <p:nvPr/>
        </p:nvGrpSpPr>
        <p:grpSpPr>
          <a:xfrm>
            <a:off x="33270" y="27604"/>
            <a:ext cx="8921005" cy="643278"/>
            <a:chOff x="127959" y="104867"/>
            <a:chExt cx="8921005" cy="832877"/>
          </a:xfrm>
        </p:grpSpPr>
        <p:cxnSp>
          <p:nvCxnSpPr>
            <p:cNvPr id="15" name="Straight Connector 2">
              <a:extLst>
                <a:ext uri="{FF2B5EF4-FFF2-40B4-BE49-F238E27FC236}">
                  <a16:creationId xmlns:a16="http://schemas.microsoft.com/office/drawing/2014/main" id="{CB597658-62AD-6AB5-E9BE-FDA90C6F0538}"/>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3">
              <a:extLst>
                <a:ext uri="{FF2B5EF4-FFF2-40B4-BE49-F238E27FC236}">
                  <a16:creationId xmlns:a16="http://schemas.microsoft.com/office/drawing/2014/main" id="{FE5F1ED8-7D1E-3333-8B74-6729698A5419}"/>
                </a:ext>
              </a:extLst>
            </p:cNvPr>
            <p:cNvGrpSpPr/>
            <p:nvPr/>
          </p:nvGrpSpPr>
          <p:grpSpPr>
            <a:xfrm>
              <a:off x="628074" y="201265"/>
              <a:ext cx="8420890" cy="640083"/>
              <a:chOff x="394746" y="346087"/>
              <a:chExt cx="8420890" cy="640083"/>
            </a:xfrm>
            <a:solidFill>
              <a:schemeClr val="accent1"/>
            </a:solidFill>
          </p:grpSpPr>
          <p:sp>
            <p:nvSpPr>
              <p:cNvPr id="19" name="Rectangle 18">
                <a:extLst>
                  <a:ext uri="{FF2B5EF4-FFF2-40B4-BE49-F238E27FC236}">
                    <a16:creationId xmlns:a16="http://schemas.microsoft.com/office/drawing/2014/main" id="{329A4FFA-74E8-3101-AEB7-3E72B9BFCB96}"/>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a:extLst>
                  <a:ext uri="{FF2B5EF4-FFF2-40B4-BE49-F238E27FC236}">
                    <a16:creationId xmlns:a16="http://schemas.microsoft.com/office/drawing/2014/main" id="{082052BF-6985-F33F-FF5F-EFAE9F8C120E}"/>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générale</a:t>
                </a:r>
              </a:p>
            </p:txBody>
          </p:sp>
        </p:grpSp>
        <p:sp>
          <p:nvSpPr>
            <p:cNvPr id="17" name="Oval 4">
              <a:extLst>
                <a:ext uri="{FF2B5EF4-FFF2-40B4-BE49-F238E27FC236}">
                  <a16:creationId xmlns:a16="http://schemas.microsoft.com/office/drawing/2014/main" id="{E2B41FC0-9D40-4FE6-4211-1E0BB44892F0}"/>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TextBox 5">
              <a:extLst>
                <a:ext uri="{FF2B5EF4-FFF2-40B4-BE49-F238E27FC236}">
                  <a16:creationId xmlns:a16="http://schemas.microsoft.com/office/drawing/2014/main" id="{48566D9F-5C30-1A06-4825-75CFAA199228}"/>
                </a:ext>
              </a:extLst>
            </p:cNvPr>
            <p:cNvSpPr txBox="1"/>
            <p:nvPr/>
          </p:nvSpPr>
          <p:spPr>
            <a:xfrm>
              <a:off x="296044" y="175076"/>
              <a:ext cx="473246"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a:t>
              </a:r>
            </a:p>
          </p:txBody>
        </p:sp>
      </p:grpSp>
    </p:spTree>
    <p:extLst>
      <p:ext uri="{BB962C8B-B14F-4D97-AF65-F5344CB8AC3E}">
        <p14:creationId xmlns:p14="http://schemas.microsoft.com/office/powerpoint/2010/main" val="42591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71EAC64-3927-B29C-65E1-0219D46B3A5D}"/>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411205F-E97A-BF6A-61A3-357EB8E5C890}"/>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474DA3E9-5B42-145E-E5EE-EBB673768644}"/>
              </a:ext>
            </a:extLst>
          </p:cNvPr>
          <p:cNvSpPr>
            <a:spLocks noGrp="1"/>
          </p:cNvSpPr>
          <p:nvPr>
            <p:ph type="sldNum" sz="quarter" idx="12"/>
          </p:nvPr>
        </p:nvSpPr>
        <p:spPr>
          <a:xfrm>
            <a:off x="8661065" y="6356350"/>
            <a:ext cx="2743200" cy="365125"/>
          </a:xfrm>
        </p:spPr>
        <p:txBody>
          <a:bodyPr/>
          <a:lstStyle/>
          <a:p>
            <a:fld id="{B9AAA70D-6846-4A0E-97FA-39D4568F585D}" type="slidenum">
              <a:rPr lang="en-CA" smtClean="0"/>
              <a:t>5</a:t>
            </a:fld>
            <a:endParaRPr lang="en-CA"/>
          </a:p>
        </p:txBody>
      </p:sp>
      <p:grpSp>
        <p:nvGrpSpPr>
          <p:cNvPr id="7" name="Groupe 16">
            <a:extLst>
              <a:ext uri="{FF2B5EF4-FFF2-40B4-BE49-F238E27FC236}">
                <a16:creationId xmlns:a16="http://schemas.microsoft.com/office/drawing/2014/main" id="{FC46A073-3489-A4C3-3E8E-D67339E3108A}"/>
              </a:ext>
            </a:extLst>
          </p:cNvPr>
          <p:cNvGrpSpPr/>
          <p:nvPr/>
        </p:nvGrpSpPr>
        <p:grpSpPr>
          <a:xfrm>
            <a:off x="1586467" y="709519"/>
            <a:ext cx="9005819" cy="504000"/>
            <a:chOff x="2301608" y="165098"/>
            <a:chExt cx="8324746" cy="504000"/>
          </a:xfrm>
        </p:grpSpPr>
        <p:sp>
          <p:nvSpPr>
            <p:cNvPr id="8" name="Rectangle 7">
              <a:extLst>
                <a:ext uri="{FF2B5EF4-FFF2-40B4-BE49-F238E27FC236}">
                  <a16:creationId xmlns:a16="http://schemas.microsoft.com/office/drawing/2014/main" id="{49553243-2477-AB75-BE28-EFBEBCECB1F3}"/>
                </a:ext>
              </a:extLst>
            </p:cNvPr>
            <p:cNvSpPr/>
            <p:nvPr/>
          </p:nvSpPr>
          <p:spPr>
            <a:xfrm>
              <a:off x="8259661" y="165098"/>
              <a:ext cx="236669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solidFill>
                    <a:schemeClr val="bg1"/>
                  </a:solidFill>
                </a:rPr>
                <a:t>Cahier de charge</a:t>
              </a:r>
            </a:p>
          </p:txBody>
        </p:sp>
        <p:sp>
          <p:nvSpPr>
            <p:cNvPr id="9" name="Rectangle 8">
              <a:extLst>
                <a:ext uri="{FF2B5EF4-FFF2-40B4-BE49-F238E27FC236}">
                  <a16:creationId xmlns:a16="http://schemas.microsoft.com/office/drawing/2014/main" id="{DD2B074B-4D3E-9EDC-13CE-543FC184841C}"/>
                </a:ext>
              </a:extLst>
            </p:cNvPr>
            <p:cNvSpPr/>
            <p:nvPr/>
          </p:nvSpPr>
          <p:spPr>
            <a:xfrm>
              <a:off x="2301608"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Généralités</a:t>
              </a:r>
              <a:endParaRPr lang="fr-FR" sz="2000" dirty="0">
                <a:solidFill>
                  <a:schemeClr val="bg1"/>
                </a:solidFill>
              </a:endParaRPr>
            </a:p>
          </p:txBody>
        </p:sp>
        <p:sp>
          <p:nvSpPr>
            <p:cNvPr id="10" name="Rectangle 9">
              <a:extLst>
                <a:ext uri="{FF2B5EF4-FFF2-40B4-BE49-F238E27FC236}">
                  <a16:creationId xmlns:a16="http://schemas.microsoft.com/office/drawing/2014/main" id="{BF0B3776-ACAF-A28E-858F-16F04A8BE3E7}"/>
                </a:ext>
              </a:extLst>
            </p:cNvPr>
            <p:cNvSpPr/>
            <p:nvPr/>
          </p:nvSpPr>
          <p:spPr>
            <a:xfrm>
              <a:off x="5280635" y="165098"/>
              <a:ext cx="236669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Organigramme</a:t>
              </a:r>
            </a:p>
          </p:txBody>
        </p:sp>
      </p:grpSp>
      <p:grpSp>
        <p:nvGrpSpPr>
          <p:cNvPr id="11" name="Group 6">
            <a:extLst>
              <a:ext uri="{FF2B5EF4-FFF2-40B4-BE49-F238E27FC236}">
                <a16:creationId xmlns:a16="http://schemas.microsoft.com/office/drawing/2014/main" id="{F16BAA08-C200-9413-A27F-AF1F795AC98C}"/>
              </a:ext>
            </a:extLst>
          </p:cNvPr>
          <p:cNvGrpSpPr/>
          <p:nvPr/>
        </p:nvGrpSpPr>
        <p:grpSpPr>
          <a:xfrm>
            <a:off x="533385" y="1783315"/>
            <a:ext cx="3000038" cy="4003238"/>
            <a:chOff x="306569" y="1664677"/>
            <a:chExt cx="3000038" cy="4003238"/>
          </a:xfrm>
        </p:grpSpPr>
        <p:grpSp>
          <p:nvGrpSpPr>
            <p:cNvPr id="12" name="Group 43">
              <a:extLst>
                <a:ext uri="{FF2B5EF4-FFF2-40B4-BE49-F238E27FC236}">
                  <a16:creationId xmlns:a16="http://schemas.microsoft.com/office/drawing/2014/main" id="{A7412380-50DF-5FBA-1DBD-4F379924A47C}"/>
                </a:ext>
              </a:extLst>
            </p:cNvPr>
            <p:cNvGrpSpPr/>
            <p:nvPr/>
          </p:nvGrpSpPr>
          <p:grpSpPr>
            <a:xfrm>
              <a:off x="306569" y="1664677"/>
              <a:ext cx="3000038" cy="4003238"/>
              <a:chOff x="820527" y="1756117"/>
              <a:chExt cx="3000038" cy="4003238"/>
            </a:xfrm>
          </p:grpSpPr>
          <p:sp>
            <p:nvSpPr>
              <p:cNvPr id="14" name="Rectangle 13">
                <a:extLst>
                  <a:ext uri="{FF2B5EF4-FFF2-40B4-BE49-F238E27FC236}">
                    <a16:creationId xmlns:a16="http://schemas.microsoft.com/office/drawing/2014/main" id="{83283A5F-CB26-AB38-2E61-F5A195F9C9FF}"/>
                  </a:ext>
                </a:extLst>
              </p:cNvPr>
              <p:cNvSpPr/>
              <p:nvPr/>
            </p:nvSpPr>
            <p:spPr>
              <a:xfrm>
                <a:off x="820527" y="1756117"/>
                <a:ext cx="3000038" cy="40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DF0B79AF-A89F-43E0-7AFA-5F9B4ABF2314}"/>
                  </a:ext>
                </a:extLst>
              </p:cNvPr>
              <p:cNvSpPr/>
              <p:nvPr/>
            </p:nvSpPr>
            <p:spPr>
              <a:xfrm>
                <a:off x="1039996" y="2235471"/>
                <a:ext cx="2606040" cy="8991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AD867740-107B-5403-6255-68D781D55FA1}"/>
                  </a:ext>
                </a:extLst>
              </p:cNvPr>
              <p:cNvSpPr/>
              <p:nvPr/>
            </p:nvSpPr>
            <p:spPr>
              <a:xfrm>
                <a:off x="1344934" y="2454219"/>
                <a:ext cx="1970412"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rtl="1"/>
                <a:r>
                  <a:rPr lang="fr-FR" sz="2400" b="1" dirty="0">
                    <a:solidFill>
                      <a:schemeClr val="bg1"/>
                    </a:solidFill>
                    <a:ea typeface="Open Sans" panose="020B0606030504020204" pitchFamily="34" charset="0"/>
                    <a:cs typeface="Mothanna" panose="02000503000000000000" pitchFamily="2" charset="-78"/>
                  </a:rPr>
                  <a:t>Espace Admin</a:t>
                </a:r>
              </a:p>
            </p:txBody>
          </p:sp>
          <p:sp>
            <p:nvSpPr>
              <p:cNvPr id="17" name="Rectangle 16">
                <a:extLst>
                  <a:ext uri="{FF2B5EF4-FFF2-40B4-BE49-F238E27FC236}">
                    <a16:creationId xmlns:a16="http://schemas.microsoft.com/office/drawing/2014/main" id="{D7E8FF1F-47B9-E96C-24B9-BFCAD017C074}"/>
                  </a:ext>
                </a:extLst>
              </p:cNvPr>
              <p:cNvSpPr/>
              <p:nvPr/>
            </p:nvSpPr>
            <p:spPr>
              <a:xfrm>
                <a:off x="1027118" y="3278224"/>
                <a:ext cx="2606039" cy="2307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sz="1900" dirty="0">
                    <a:solidFill>
                      <a:schemeClr val="tx1"/>
                    </a:solidFill>
                  </a:rPr>
                  <a:t>Première espace et la partie Admin se focalise sur la gestion globale de notre laboratoire, permet aussi la gestion des rapports et des équipes de recherche.</a:t>
                </a:r>
                <a:endParaRPr lang="fr-FR" sz="1900" dirty="0">
                  <a:solidFill>
                    <a:schemeClr val="tx1"/>
                  </a:solidFill>
                  <a:ea typeface="Open Sans" panose="020B0606030504020204" pitchFamily="34" charset="0"/>
                  <a:cs typeface="Open Sans" panose="020B0606030504020204" pitchFamily="34" charset="0"/>
                </a:endParaRPr>
              </a:p>
            </p:txBody>
          </p:sp>
        </p:grpSp>
        <p:cxnSp>
          <p:nvCxnSpPr>
            <p:cNvPr id="13" name="Straight Connector 5">
              <a:extLst>
                <a:ext uri="{FF2B5EF4-FFF2-40B4-BE49-F238E27FC236}">
                  <a16:creationId xmlns:a16="http://schemas.microsoft.com/office/drawing/2014/main" id="{AD378793-7036-CB81-CA66-8A361337DAAF}"/>
                </a:ext>
              </a:extLst>
            </p:cNvPr>
            <p:cNvCxnSpPr/>
            <p:nvPr/>
          </p:nvCxnSpPr>
          <p:spPr>
            <a:xfrm>
              <a:off x="1335640" y="3186784"/>
              <a:ext cx="8426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30">
            <a:extLst>
              <a:ext uri="{FF2B5EF4-FFF2-40B4-BE49-F238E27FC236}">
                <a16:creationId xmlns:a16="http://schemas.microsoft.com/office/drawing/2014/main" id="{FEAEC47F-03FB-F136-3F10-00CB7E012570}"/>
              </a:ext>
            </a:extLst>
          </p:cNvPr>
          <p:cNvGrpSpPr/>
          <p:nvPr/>
        </p:nvGrpSpPr>
        <p:grpSpPr>
          <a:xfrm>
            <a:off x="4630999" y="1783315"/>
            <a:ext cx="3000038" cy="4003238"/>
            <a:chOff x="306569" y="1664677"/>
            <a:chExt cx="3000038" cy="4003238"/>
          </a:xfrm>
        </p:grpSpPr>
        <p:grpSp>
          <p:nvGrpSpPr>
            <p:cNvPr id="19" name="Group 32">
              <a:extLst>
                <a:ext uri="{FF2B5EF4-FFF2-40B4-BE49-F238E27FC236}">
                  <a16:creationId xmlns:a16="http://schemas.microsoft.com/office/drawing/2014/main" id="{68402F15-0187-273C-77D2-5AC43F760FCC}"/>
                </a:ext>
              </a:extLst>
            </p:cNvPr>
            <p:cNvGrpSpPr/>
            <p:nvPr/>
          </p:nvGrpSpPr>
          <p:grpSpPr>
            <a:xfrm>
              <a:off x="306569" y="1664677"/>
              <a:ext cx="3000038" cy="4003238"/>
              <a:chOff x="820527" y="1756117"/>
              <a:chExt cx="3000038" cy="4003238"/>
            </a:xfrm>
          </p:grpSpPr>
          <p:sp>
            <p:nvSpPr>
              <p:cNvPr id="21" name="Rectangle 20">
                <a:extLst>
                  <a:ext uri="{FF2B5EF4-FFF2-40B4-BE49-F238E27FC236}">
                    <a16:creationId xmlns:a16="http://schemas.microsoft.com/office/drawing/2014/main" id="{E388914B-7B5E-B630-3386-B4694F10AD9F}"/>
                  </a:ext>
                </a:extLst>
              </p:cNvPr>
              <p:cNvSpPr/>
              <p:nvPr/>
            </p:nvSpPr>
            <p:spPr>
              <a:xfrm>
                <a:off x="820527" y="1756117"/>
                <a:ext cx="3000038" cy="40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358B7634-9EC8-C552-295C-5ABF34ADEDF7}"/>
                  </a:ext>
                </a:extLst>
              </p:cNvPr>
              <p:cNvSpPr/>
              <p:nvPr/>
            </p:nvSpPr>
            <p:spPr>
              <a:xfrm>
                <a:off x="1027117" y="2235471"/>
                <a:ext cx="2606040" cy="8991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FE6F781E-B4DE-1AF6-BF05-D7ABADD29D1C}"/>
                  </a:ext>
                </a:extLst>
              </p:cNvPr>
              <p:cNvSpPr/>
              <p:nvPr/>
            </p:nvSpPr>
            <p:spPr>
              <a:xfrm>
                <a:off x="1125227" y="2454219"/>
                <a:ext cx="240982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rtl="1"/>
                <a:r>
                  <a:rPr lang="fr-FR" sz="2400" b="1" dirty="0">
                    <a:solidFill>
                      <a:schemeClr val="bg1"/>
                    </a:solidFill>
                    <a:ea typeface="Open Sans" panose="020B0606030504020204" pitchFamily="34" charset="0"/>
                    <a:cs typeface="Mothanna" panose="02000503000000000000" pitchFamily="2" charset="-78"/>
                  </a:rPr>
                  <a:t>Espace Doctorant</a:t>
                </a:r>
              </a:p>
            </p:txBody>
          </p:sp>
          <p:sp>
            <p:nvSpPr>
              <p:cNvPr id="24" name="Rectangle 23">
                <a:extLst>
                  <a:ext uri="{FF2B5EF4-FFF2-40B4-BE49-F238E27FC236}">
                    <a16:creationId xmlns:a16="http://schemas.microsoft.com/office/drawing/2014/main" id="{70F8626B-9AB2-7CE4-DC8C-9CA3E54A38AF}"/>
                  </a:ext>
                </a:extLst>
              </p:cNvPr>
              <p:cNvSpPr/>
              <p:nvPr/>
            </p:nvSpPr>
            <p:spPr>
              <a:xfrm>
                <a:off x="1027118" y="3278224"/>
                <a:ext cx="2606040" cy="2307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sz="1900" dirty="0">
                    <a:solidFill>
                      <a:schemeClr val="tx1"/>
                    </a:solidFill>
                  </a:rPr>
                  <a:t>Deuxième espace et la partie réservée pour les doctorants et se focalise sur l’ajout des rapports et la visualisation des soutenances ajouter par le Chef d’équipe.</a:t>
                </a:r>
                <a:endParaRPr lang="fr-FR" sz="1900" dirty="0">
                  <a:solidFill>
                    <a:schemeClr val="tx1"/>
                  </a:solidFill>
                  <a:ea typeface="Open Sans" panose="020B0606030504020204" pitchFamily="34" charset="0"/>
                  <a:cs typeface="Open Sans" panose="020B0606030504020204" pitchFamily="34" charset="0"/>
                </a:endParaRPr>
              </a:p>
            </p:txBody>
          </p:sp>
        </p:grpSp>
        <p:cxnSp>
          <p:nvCxnSpPr>
            <p:cNvPr id="20" name="Straight Connector 33">
              <a:extLst>
                <a:ext uri="{FF2B5EF4-FFF2-40B4-BE49-F238E27FC236}">
                  <a16:creationId xmlns:a16="http://schemas.microsoft.com/office/drawing/2014/main" id="{36DB482B-A8E3-2041-A932-67A6A50E46D1}"/>
                </a:ext>
              </a:extLst>
            </p:cNvPr>
            <p:cNvCxnSpPr/>
            <p:nvPr/>
          </p:nvCxnSpPr>
          <p:spPr>
            <a:xfrm>
              <a:off x="1335640" y="3186784"/>
              <a:ext cx="8426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54">
            <a:extLst>
              <a:ext uri="{FF2B5EF4-FFF2-40B4-BE49-F238E27FC236}">
                <a16:creationId xmlns:a16="http://schemas.microsoft.com/office/drawing/2014/main" id="{186190E5-32A5-F146-D4D3-7348369B8A1E}"/>
              </a:ext>
            </a:extLst>
          </p:cNvPr>
          <p:cNvGrpSpPr/>
          <p:nvPr/>
        </p:nvGrpSpPr>
        <p:grpSpPr>
          <a:xfrm>
            <a:off x="8728613" y="1783315"/>
            <a:ext cx="3000038" cy="4003238"/>
            <a:chOff x="306569" y="1664677"/>
            <a:chExt cx="3000038" cy="4003238"/>
          </a:xfrm>
        </p:grpSpPr>
        <p:grpSp>
          <p:nvGrpSpPr>
            <p:cNvPr id="26" name="Group 55">
              <a:extLst>
                <a:ext uri="{FF2B5EF4-FFF2-40B4-BE49-F238E27FC236}">
                  <a16:creationId xmlns:a16="http://schemas.microsoft.com/office/drawing/2014/main" id="{F1DC1D1D-3799-8289-A5A1-CC440CCFA521}"/>
                </a:ext>
              </a:extLst>
            </p:cNvPr>
            <p:cNvGrpSpPr/>
            <p:nvPr/>
          </p:nvGrpSpPr>
          <p:grpSpPr>
            <a:xfrm>
              <a:off x="306569" y="1664677"/>
              <a:ext cx="3000038" cy="4003238"/>
              <a:chOff x="820527" y="1756117"/>
              <a:chExt cx="3000038" cy="4003238"/>
            </a:xfrm>
          </p:grpSpPr>
          <p:sp>
            <p:nvSpPr>
              <p:cNvPr id="28" name="Rectangle 27">
                <a:extLst>
                  <a:ext uri="{FF2B5EF4-FFF2-40B4-BE49-F238E27FC236}">
                    <a16:creationId xmlns:a16="http://schemas.microsoft.com/office/drawing/2014/main" id="{C57620FE-591C-D40C-5D5E-48A9743A7269}"/>
                  </a:ext>
                </a:extLst>
              </p:cNvPr>
              <p:cNvSpPr/>
              <p:nvPr/>
            </p:nvSpPr>
            <p:spPr>
              <a:xfrm>
                <a:off x="820527" y="1756117"/>
                <a:ext cx="3000038" cy="40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CD7A50FC-C843-81E3-1C47-70E65C8F95C0}"/>
                  </a:ext>
                </a:extLst>
              </p:cNvPr>
              <p:cNvSpPr/>
              <p:nvPr/>
            </p:nvSpPr>
            <p:spPr>
              <a:xfrm>
                <a:off x="1027117" y="2235471"/>
                <a:ext cx="2606040" cy="8991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EA0BC129-AA54-0D4F-19D8-08F323D48B98}"/>
                  </a:ext>
                </a:extLst>
              </p:cNvPr>
              <p:cNvSpPr/>
              <p:nvPr/>
            </p:nvSpPr>
            <p:spPr>
              <a:xfrm>
                <a:off x="1109869" y="2454219"/>
                <a:ext cx="244054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rtl="1"/>
                <a:r>
                  <a:rPr lang="fr-FR" sz="2400" b="1" dirty="0">
                    <a:solidFill>
                      <a:schemeClr val="bg1"/>
                    </a:solidFill>
                    <a:ea typeface="Open Sans" panose="020B0606030504020204" pitchFamily="34" charset="0"/>
                    <a:cs typeface="Mothanna" panose="02000503000000000000" pitchFamily="2" charset="-78"/>
                  </a:rPr>
                  <a:t>Espace Chercheur</a:t>
                </a:r>
              </a:p>
            </p:txBody>
          </p:sp>
          <p:sp>
            <p:nvSpPr>
              <p:cNvPr id="31" name="Rectangle 30">
                <a:extLst>
                  <a:ext uri="{FF2B5EF4-FFF2-40B4-BE49-F238E27FC236}">
                    <a16:creationId xmlns:a16="http://schemas.microsoft.com/office/drawing/2014/main" id="{3042BBC1-FAE1-9630-5CB5-ECB3743D6B3D}"/>
                  </a:ext>
                </a:extLst>
              </p:cNvPr>
              <p:cNvSpPr/>
              <p:nvPr/>
            </p:nvSpPr>
            <p:spPr>
              <a:xfrm>
                <a:off x="1027118" y="3278224"/>
                <a:ext cx="2606040" cy="2307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sz="1900" dirty="0">
                    <a:solidFill>
                      <a:schemeClr val="tx1"/>
                    </a:solidFill>
                  </a:rPr>
                  <a:t>Troisième espace réservée pour les chercheurs son rôle et de gérer les soutenances et de vis les rapports envoyés par Doctorant.</a:t>
                </a:r>
                <a:endParaRPr lang="fr-FR" sz="1900" dirty="0">
                  <a:solidFill>
                    <a:schemeClr val="tx1"/>
                  </a:solidFill>
                  <a:ea typeface="Open Sans" panose="020B0606030504020204" pitchFamily="34" charset="0"/>
                  <a:cs typeface="Open Sans" panose="020B0606030504020204" pitchFamily="34" charset="0"/>
                </a:endParaRPr>
              </a:p>
            </p:txBody>
          </p:sp>
        </p:grpSp>
        <p:cxnSp>
          <p:nvCxnSpPr>
            <p:cNvPr id="27" name="Straight Connector 56">
              <a:extLst>
                <a:ext uri="{FF2B5EF4-FFF2-40B4-BE49-F238E27FC236}">
                  <a16:creationId xmlns:a16="http://schemas.microsoft.com/office/drawing/2014/main" id="{999A58A9-800A-3773-28E7-AFEF61DA9129}"/>
                </a:ext>
              </a:extLst>
            </p:cNvPr>
            <p:cNvCxnSpPr/>
            <p:nvPr/>
          </p:nvCxnSpPr>
          <p:spPr>
            <a:xfrm>
              <a:off x="1335640" y="3186784"/>
              <a:ext cx="8426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1">
            <a:extLst>
              <a:ext uri="{FF2B5EF4-FFF2-40B4-BE49-F238E27FC236}">
                <a16:creationId xmlns:a16="http://schemas.microsoft.com/office/drawing/2014/main" id="{E4FCD83D-0237-4AF8-FCBE-9D2503D4919E}"/>
              </a:ext>
            </a:extLst>
          </p:cNvPr>
          <p:cNvGrpSpPr/>
          <p:nvPr/>
        </p:nvGrpSpPr>
        <p:grpSpPr>
          <a:xfrm>
            <a:off x="33270" y="27604"/>
            <a:ext cx="8921005" cy="643278"/>
            <a:chOff x="127959" y="104867"/>
            <a:chExt cx="8921005" cy="832877"/>
          </a:xfrm>
        </p:grpSpPr>
        <p:cxnSp>
          <p:nvCxnSpPr>
            <p:cNvPr id="33" name="Straight Connector 2">
              <a:extLst>
                <a:ext uri="{FF2B5EF4-FFF2-40B4-BE49-F238E27FC236}">
                  <a16:creationId xmlns:a16="http://schemas.microsoft.com/office/drawing/2014/main" id="{BFBEB20B-F229-525B-E0D8-F71A1A3B47D1}"/>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
              <a:extLst>
                <a:ext uri="{FF2B5EF4-FFF2-40B4-BE49-F238E27FC236}">
                  <a16:creationId xmlns:a16="http://schemas.microsoft.com/office/drawing/2014/main" id="{265C52C5-00B8-0DF7-A531-DDA94F48C346}"/>
                </a:ext>
              </a:extLst>
            </p:cNvPr>
            <p:cNvGrpSpPr/>
            <p:nvPr/>
          </p:nvGrpSpPr>
          <p:grpSpPr>
            <a:xfrm>
              <a:off x="628074" y="201265"/>
              <a:ext cx="8420890" cy="640083"/>
              <a:chOff x="394746" y="346087"/>
              <a:chExt cx="8420890" cy="640083"/>
            </a:xfrm>
            <a:solidFill>
              <a:schemeClr val="accent1"/>
            </a:solidFill>
          </p:grpSpPr>
          <p:sp>
            <p:nvSpPr>
              <p:cNvPr id="37" name="Rectangle 36">
                <a:extLst>
                  <a:ext uri="{FF2B5EF4-FFF2-40B4-BE49-F238E27FC236}">
                    <a16:creationId xmlns:a16="http://schemas.microsoft.com/office/drawing/2014/main" id="{EA2F4D90-0BD1-A262-FD90-9D67D55B9C4A}"/>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a:extLst>
                  <a:ext uri="{FF2B5EF4-FFF2-40B4-BE49-F238E27FC236}">
                    <a16:creationId xmlns:a16="http://schemas.microsoft.com/office/drawing/2014/main" id="{7430F378-3C6F-6ED9-133E-BC172EFE0097}"/>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générale</a:t>
                </a:r>
              </a:p>
            </p:txBody>
          </p:sp>
        </p:grpSp>
        <p:sp>
          <p:nvSpPr>
            <p:cNvPr id="35" name="Oval 4">
              <a:extLst>
                <a:ext uri="{FF2B5EF4-FFF2-40B4-BE49-F238E27FC236}">
                  <a16:creationId xmlns:a16="http://schemas.microsoft.com/office/drawing/2014/main" id="{94D8A2C0-E841-2EBF-EC41-1F2E5B4B67C1}"/>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TextBox 5">
              <a:extLst>
                <a:ext uri="{FF2B5EF4-FFF2-40B4-BE49-F238E27FC236}">
                  <a16:creationId xmlns:a16="http://schemas.microsoft.com/office/drawing/2014/main" id="{C951BEC3-7807-D863-73DD-24654478995C}"/>
                </a:ext>
              </a:extLst>
            </p:cNvPr>
            <p:cNvSpPr txBox="1"/>
            <p:nvPr/>
          </p:nvSpPr>
          <p:spPr>
            <a:xfrm>
              <a:off x="296044" y="175076"/>
              <a:ext cx="473246"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a:t>
              </a:r>
            </a:p>
          </p:txBody>
        </p:sp>
      </p:grpSp>
    </p:spTree>
    <p:extLst>
      <p:ext uri="{BB962C8B-B14F-4D97-AF65-F5344CB8AC3E}">
        <p14:creationId xmlns:p14="http://schemas.microsoft.com/office/powerpoint/2010/main" val="29761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421076F-A1D3-4051-76A1-83307D3B9429}"/>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7A56893F-E962-5D27-32EC-F0F7EF11CFFF}"/>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5E6F46B-568E-1B08-76DE-D3FFE041618C}"/>
              </a:ext>
            </a:extLst>
          </p:cNvPr>
          <p:cNvSpPr>
            <a:spLocks noGrp="1"/>
          </p:cNvSpPr>
          <p:nvPr>
            <p:ph type="sldNum" sz="quarter" idx="12"/>
          </p:nvPr>
        </p:nvSpPr>
        <p:spPr/>
        <p:txBody>
          <a:bodyPr/>
          <a:lstStyle/>
          <a:p>
            <a:fld id="{B9AAA70D-6846-4A0E-97FA-39D4568F585D}" type="slidenum">
              <a:rPr lang="en-CA" smtClean="0"/>
              <a:t>6</a:t>
            </a:fld>
            <a:endParaRPr lang="en-CA"/>
          </a:p>
        </p:txBody>
      </p:sp>
      <p:grpSp>
        <p:nvGrpSpPr>
          <p:cNvPr id="7" name="Groupe 16">
            <a:extLst>
              <a:ext uri="{FF2B5EF4-FFF2-40B4-BE49-F238E27FC236}">
                <a16:creationId xmlns:a16="http://schemas.microsoft.com/office/drawing/2014/main" id="{8D557E0F-68EE-DE9E-E57E-8AF91CD17581}"/>
              </a:ext>
            </a:extLst>
          </p:cNvPr>
          <p:cNvGrpSpPr/>
          <p:nvPr/>
        </p:nvGrpSpPr>
        <p:grpSpPr>
          <a:xfrm>
            <a:off x="2665556" y="702889"/>
            <a:ext cx="6860887" cy="514552"/>
            <a:chOff x="4957881" y="137013"/>
            <a:chExt cx="6342027" cy="514552"/>
          </a:xfrm>
        </p:grpSpPr>
        <p:sp>
          <p:nvSpPr>
            <p:cNvPr id="8" name="Rectangle 7">
              <a:extLst>
                <a:ext uri="{FF2B5EF4-FFF2-40B4-BE49-F238E27FC236}">
                  <a16:creationId xmlns:a16="http://schemas.microsoft.com/office/drawing/2014/main" id="{5A93B563-2813-72FC-44B9-26DDB92DEC20}"/>
                </a:ext>
              </a:extLst>
            </p:cNvPr>
            <p:cNvSpPr/>
            <p:nvPr/>
          </p:nvSpPr>
          <p:spPr>
            <a:xfrm>
              <a:off x="4957881" y="147565"/>
              <a:ext cx="253574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t>Problématique</a:t>
              </a:r>
              <a:endParaRPr lang="fr-FR" sz="1600" dirty="0"/>
            </a:p>
          </p:txBody>
        </p:sp>
        <p:sp>
          <p:nvSpPr>
            <p:cNvPr id="9" name="Rectangle 8">
              <a:extLst>
                <a:ext uri="{FF2B5EF4-FFF2-40B4-BE49-F238E27FC236}">
                  <a16:creationId xmlns:a16="http://schemas.microsoft.com/office/drawing/2014/main" id="{F737A322-385E-03AB-8F29-75344017C367}"/>
                </a:ext>
              </a:extLst>
            </p:cNvPr>
            <p:cNvSpPr/>
            <p:nvPr/>
          </p:nvSpPr>
          <p:spPr>
            <a:xfrm>
              <a:off x="8764165" y="137013"/>
              <a:ext cx="253574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bg1"/>
                  </a:solidFill>
                </a:rPr>
                <a:t>Solution </a:t>
              </a:r>
              <a:r>
                <a:rPr lang="fr-FR" sz="2000" dirty="0">
                  <a:solidFill>
                    <a:schemeClr val="bg1"/>
                  </a:solidFill>
                </a:rPr>
                <a:t>Adoptée</a:t>
              </a:r>
            </a:p>
          </p:txBody>
        </p:sp>
      </p:grpSp>
      <p:grpSp>
        <p:nvGrpSpPr>
          <p:cNvPr id="10" name="Group 1">
            <a:extLst>
              <a:ext uri="{FF2B5EF4-FFF2-40B4-BE49-F238E27FC236}">
                <a16:creationId xmlns:a16="http://schemas.microsoft.com/office/drawing/2014/main" id="{B31CD32D-C338-3380-4173-A65865679FE9}"/>
              </a:ext>
            </a:extLst>
          </p:cNvPr>
          <p:cNvGrpSpPr/>
          <p:nvPr/>
        </p:nvGrpSpPr>
        <p:grpSpPr>
          <a:xfrm>
            <a:off x="33270" y="27604"/>
            <a:ext cx="8921005" cy="643278"/>
            <a:chOff x="127959" y="104867"/>
            <a:chExt cx="8921005" cy="832877"/>
          </a:xfrm>
        </p:grpSpPr>
        <p:cxnSp>
          <p:nvCxnSpPr>
            <p:cNvPr id="11" name="Straight Connector 2">
              <a:extLst>
                <a:ext uri="{FF2B5EF4-FFF2-40B4-BE49-F238E27FC236}">
                  <a16:creationId xmlns:a16="http://schemas.microsoft.com/office/drawing/2014/main" id="{883A512D-006B-9156-F7E8-4B7387AB7A2B}"/>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3">
              <a:extLst>
                <a:ext uri="{FF2B5EF4-FFF2-40B4-BE49-F238E27FC236}">
                  <a16:creationId xmlns:a16="http://schemas.microsoft.com/office/drawing/2014/main" id="{3F0FD58E-D67B-B40E-FE2E-CC131308DEBA}"/>
                </a:ext>
              </a:extLst>
            </p:cNvPr>
            <p:cNvGrpSpPr/>
            <p:nvPr/>
          </p:nvGrpSpPr>
          <p:grpSpPr>
            <a:xfrm>
              <a:off x="628074" y="201265"/>
              <a:ext cx="8420890" cy="640083"/>
              <a:chOff x="394746" y="346087"/>
              <a:chExt cx="8420890" cy="640083"/>
            </a:xfrm>
            <a:solidFill>
              <a:schemeClr val="accent1"/>
            </a:solidFill>
          </p:grpSpPr>
          <p:sp>
            <p:nvSpPr>
              <p:cNvPr id="15" name="Rectangle 14">
                <a:extLst>
                  <a:ext uri="{FF2B5EF4-FFF2-40B4-BE49-F238E27FC236}">
                    <a16:creationId xmlns:a16="http://schemas.microsoft.com/office/drawing/2014/main" id="{2A8EF29E-4177-E7D9-E03C-E0E4B1AF7781}"/>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a:extLst>
                  <a:ext uri="{FF2B5EF4-FFF2-40B4-BE49-F238E27FC236}">
                    <a16:creationId xmlns:a16="http://schemas.microsoft.com/office/drawing/2014/main" id="{F55D752F-35DD-AD89-F075-FD6977D02357}"/>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r>
                  <a:rPr lang="fr-FR" sz="2800" b="1" dirty="0">
                    <a:latin typeface="Times New Roman" panose="02020603050405020304" pitchFamily="18" charset="0"/>
                    <a:cs typeface="Times New Roman" panose="02020603050405020304" pitchFamily="18" charset="0"/>
                  </a:rPr>
                  <a:t>Problématique et solutions proposées</a:t>
                </a:r>
              </a:p>
            </p:txBody>
          </p:sp>
        </p:grpSp>
        <p:sp>
          <p:nvSpPr>
            <p:cNvPr id="13" name="Oval 4">
              <a:extLst>
                <a:ext uri="{FF2B5EF4-FFF2-40B4-BE49-F238E27FC236}">
                  <a16:creationId xmlns:a16="http://schemas.microsoft.com/office/drawing/2014/main" id="{E0177AF1-9124-5063-7D6F-36C6D867BB6B}"/>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TextBox 5">
              <a:extLst>
                <a:ext uri="{FF2B5EF4-FFF2-40B4-BE49-F238E27FC236}">
                  <a16:creationId xmlns:a16="http://schemas.microsoft.com/office/drawing/2014/main" id="{116EB10A-3D6D-9FEB-7B17-9BC63852EAE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II.</a:t>
              </a:r>
            </a:p>
          </p:txBody>
        </p:sp>
      </p:grpSp>
      <p:sp>
        <p:nvSpPr>
          <p:cNvPr id="40" name="AutoShape 7">
            <a:extLst>
              <a:ext uri="{FF2B5EF4-FFF2-40B4-BE49-F238E27FC236}">
                <a16:creationId xmlns:a16="http://schemas.microsoft.com/office/drawing/2014/main" id="{BE45CC7D-D811-1450-0BD8-71CC293D77D3}"/>
              </a:ext>
            </a:extLst>
          </p:cNvPr>
          <p:cNvSpPr>
            <a:spLocks noChangeArrowheads="1"/>
          </p:cNvSpPr>
          <p:nvPr/>
        </p:nvSpPr>
        <p:spPr bwMode="gray">
          <a:xfrm>
            <a:off x="3791198" y="4896393"/>
            <a:ext cx="5662612" cy="1247079"/>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fr-FR"/>
          </a:p>
        </p:txBody>
      </p:sp>
      <p:sp>
        <p:nvSpPr>
          <p:cNvPr id="41" name="AutoShape 3">
            <a:extLst>
              <a:ext uri="{FF2B5EF4-FFF2-40B4-BE49-F238E27FC236}">
                <a16:creationId xmlns:a16="http://schemas.microsoft.com/office/drawing/2014/main" id="{842954EE-4F1B-614A-51B1-97F7748C47EB}"/>
              </a:ext>
            </a:extLst>
          </p:cNvPr>
          <p:cNvSpPr>
            <a:spLocks noChangeArrowheads="1"/>
          </p:cNvSpPr>
          <p:nvPr/>
        </p:nvSpPr>
        <p:spPr bwMode="gray">
          <a:xfrm>
            <a:off x="4439270" y="2127794"/>
            <a:ext cx="4991100" cy="1235044"/>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fr-FR"/>
          </a:p>
        </p:txBody>
      </p:sp>
      <p:sp>
        <p:nvSpPr>
          <p:cNvPr id="42" name="AutoShape 4">
            <a:extLst>
              <a:ext uri="{FF2B5EF4-FFF2-40B4-BE49-F238E27FC236}">
                <a16:creationId xmlns:a16="http://schemas.microsoft.com/office/drawing/2014/main" id="{D048D7ED-B7EA-E2DA-CB25-0A5D63DEA813}"/>
              </a:ext>
            </a:extLst>
          </p:cNvPr>
          <p:cNvSpPr>
            <a:spLocks noChangeArrowheads="1"/>
          </p:cNvSpPr>
          <p:nvPr/>
        </p:nvSpPr>
        <p:spPr bwMode="gray">
          <a:xfrm>
            <a:off x="4439270" y="3500980"/>
            <a:ext cx="4991100" cy="1257610"/>
          </a:xfrm>
          <a:prstGeom prst="roundRect">
            <a:avLst>
              <a:gd name="adj" fmla="val 9144"/>
            </a:avLst>
          </a:prstGeom>
          <a:solidFill>
            <a:srgbClr val="F8F8F8"/>
          </a:solidFill>
          <a:ln w="28575">
            <a:solidFill>
              <a:schemeClr val="hlink"/>
            </a:solidFill>
            <a:round/>
            <a:headEnd/>
            <a:tailEnd/>
          </a:ln>
          <a:effectLst/>
        </p:spPr>
        <p:txBody>
          <a:bodyPr wrap="none" anchor="ctr"/>
          <a:lstStyle/>
          <a:p>
            <a:endParaRPr lang="fr-FR" dirty="0"/>
          </a:p>
        </p:txBody>
      </p:sp>
      <p:sp>
        <p:nvSpPr>
          <p:cNvPr id="43" name="Text Box 15">
            <a:extLst>
              <a:ext uri="{FF2B5EF4-FFF2-40B4-BE49-F238E27FC236}">
                <a16:creationId xmlns:a16="http://schemas.microsoft.com/office/drawing/2014/main" id="{405F17C9-344A-D7B0-A845-C7D69A585919}"/>
              </a:ext>
            </a:extLst>
          </p:cNvPr>
          <p:cNvSpPr txBox="1">
            <a:spLocks noChangeArrowheads="1"/>
          </p:cNvSpPr>
          <p:nvPr/>
        </p:nvSpPr>
        <p:spPr bwMode="gray">
          <a:xfrm>
            <a:off x="4295254" y="4938969"/>
            <a:ext cx="3763963" cy="1175706"/>
          </a:xfrm>
          <a:prstGeom prst="rect">
            <a:avLst/>
          </a:prstGeom>
          <a:noFill/>
          <a:ln w="9525" algn="ctr">
            <a:noFill/>
            <a:miter lim="800000"/>
            <a:headEnd/>
            <a:tailEnd/>
          </a:ln>
          <a:effectLst/>
        </p:spPr>
        <p:txBody>
          <a:bodyPr>
            <a:spAutoFit/>
          </a:bodyPr>
          <a:lstStyle/>
          <a:p>
            <a:pPr>
              <a:lnSpc>
                <a:spcPct val="110000"/>
              </a:lnSpc>
              <a:spcBef>
                <a:spcPct val="50000"/>
              </a:spcBef>
            </a:pPr>
            <a:r>
              <a:rPr lang="fr-FR" sz="1600" b="1" dirty="0"/>
              <a:t>Ils manquent le suivi et la traçabilité des téléphones mobiles et les cartes SIM utilisés par les personnels de la société</a:t>
            </a:r>
            <a:endParaRPr lang="en-US" sz="1600" b="1" dirty="0">
              <a:solidFill>
                <a:srgbClr val="000000"/>
              </a:solidFill>
              <a:cs typeface="Arial" charset="0"/>
            </a:endParaRPr>
          </a:p>
        </p:txBody>
      </p:sp>
      <p:sp>
        <p:nvSpPr>
          <p:cNvPr id="44" name="Text Box 16">
            <a:extLst>
              <a:ext uri="{FF2B5EF4-FFF2-40B4-BE49-F238E27FC236}">
                <a16:creationId xmlns:a16="http://schemas.microsoft.com/office/drawing/2014/main" id="{10196107-3918-5808-CD11-3A377DF01B72}"/>
              </a:ext>
            </a:extLst>
          </p:cNvPr>
          <p:cNvSpPr txBox="1">
            <a:spLocks noChangeArrowheads="1"/>
          </p:cNvSpPr>
          <p:nvPr/>
        </p:nvSpPr>
        <p:spPr bwMode="gray">
          <a:xfrm>
            <a:off x="5735414" y="2203409"/>
            <a:ext cx="3811421" cy="1175706"/>
          </a:xfrm>
          <a:prstGeom prst="rect">
            <a:avLst/>
          </a:prstGeom>
          <a:noFill/>
          <a:ln w="9525" algn="ctr">
            <a:noFill/>
            <a:miter lim="800000"/>
            <a:headEnd/>
            <a:tailEnd/>
          </a:ln>
          <a:effectLst/>
        </p:spPr>
        <p:txBody>
          <a:bodyPr wrap="square">
            <a:spAutoFit/>
          </a:bodyPr>
          <a:lstStyle/>
          <a:p>
            <a:pPr>
              <a:lnSpc>
                <a:spcPct val="110000"/>
              </a:lnSpc>
              <a:spcBef>
                <a:spcPct val="50000"/>
              </a:spcBef>
            </a:pPr>
            <a:r>
              <a:rPr lang="fr-FR" sz="1600" b="1" dirty="0"/>
              <a:t>Les techniciens informatiques sensés de résoudre les problèmes peuvent être ne pas informé à temps s’ils sont loin de leurs PC.</a:t>
            </a:r>
            <a:endParaRPr lang="en-US" sz="1600" b="1" dirty="0">
              <a:solidFill>
                <a:srgbClr val="000000"/>
              </a:solidFill>
              <a:cs typeface="Arial" charset="0"/>
            </a:endParaRPr>
          </a:p>
        </p:txBody>
      </p:sp>
      <p:sp>
        <p:nvSpPr>
          <p:cNvPr id="45" name="Text Box 16">
            <a:extLst>
              <a:ext uri="{FF2B5EF4-FFF2-40B4-BE49-F238E27FC236}">
                <a16:creationId xmlns:a16="http://schemas.microsoft.com/office/drawing/2014/main" id="{051BC559-74A2-2D2B-2366-213E62C75059}"/>
              </a:ext>
            </a:extLst>
          </p:cNvPr>
          <p:cNvSpPr txBox="1">
            <a:spLocks noChangeArrowheads="1"/>
          </p:cNvSpPr>
          <p:nvPr/>
        </p:nvSpPr>
        <p:spPr bwMode="gray">
          <a:xfrm>
            <a:off x="5159350" y="3620060"/>
            <a:ext cx="3398837" cy="1175706"/>
          </a:xfrm>
          <a:prstGeom prst="rect">
            <a:avLst/>
          </a:prstGeom>
          <a:noFill/>
          <a:ln w="9525" algn="ctr">
            <a:noFill/>
            <a:miter lim="800000"/>
            <a:headEnd/>
            <a:tailEnd/>
          </a:ln>
          <a:effectLst/>
        </p:spPr>
        <p:txBody>
          <a:bodyPr>
            <a:spAutoFit/>
          </a:bodyPr>
          <a:lstStyle/>
          <a:p>
            <a:pPr algn="l">
              <a:lnSpc>
                <a:spcPct val="110000"/>
              </a:lnSpc>
              <a:spcBef>
                <a:spcPct val="50000"/>
              </a:spcBef>
            </a:pPr>
            <a:r>
              <a:rPr lang="fr-FR" sz="1600" b="1" dirty="0">
                <a:solidFill>
                  <a:schemeClr val="accent2">
                    <a:lumMod val="50000"/>
                  </a:schemeClr>
                </a:solidFill>
              </a:rPr>
              <a:t>Les ressources informatiques ne sont pas inventorié tel que les PC ,les imprimantes et les logiciels</a:t>
            </a:r>
            <a:endParaRPr lang="en-US" sz="1600" b="1" dirty="0">
              <a:solidFill>
                <a:schemeClr val="accent2">
                  <a:lumMod val="50000"/>
                </a:schemeClr>
              </a:solidFill>
              <a:cs typeface="Arial" charset="0"/>
            </a:endParaRPr>
          </a:p>
        </p:txBody>
      </p:sp>
      <p:sp>
        <p:nvSpPr>
          <p:cNvPr id="46" name="AutoShape 5">
            <a:extLst>
              <a:ext uri="{FF2B5EF4-FFF2-40B4-BE49-F238E27FC236}">
                <a16:creationId xmlns:a16="http://schemas.microsoft.com/office/drawing/2014/main" id="{850A4AF8-15A3-D5DC-ED1E-6001CF1F0427}"/>
              </a:ext>
            </a:extLst>
          </p:cNvPr>
          <p:cNvSpPr>
            <a:spLocks noChangeArrowheads="1"/>
          </p:cNvSpPr>
          <p:nvPr/>
        </p:nvSpPr>
        <p:spPr bwMode="gray">
          <a:xfrm>
            <a:off x="3071118" y="1555337"/>
            <a:ext cx="3216981" cy="1692358"/>
          </a:xfrm>
          <a:prstGeom prst="upArrow">
            <a:avLst>
              <a:gd name="adj1" fmla="val 50000"/>
              <a:gd name="adj2" fmla="val 18667"/>
            </a:avLst>
          </a:prstGeom>
          <a:gradFill rotWithShape="1">
            <a:gsLst>
              <a:gs pos="0">
                <a:schemeClr val="accent2">
                  <a:gamma/>
                  <a:shade val="66275"/>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fr-FR"/>
          </a:p>
        </p:txBody>
      </p:sp>
      <p:sp>
        <p:nvSpPr>
          <p:cNvPr id="47" name="AutoShape 6">
            <a:extLst>
              <a:ext uri="{FF2B5EF4-FFF2-40B4-BE49-F238E27FC236}">
                <a16:creationId xmlns:a16="http://schemas.microsoft.com/office/drawing/2014/main" id="{085A1CF3-6036-F279-9321-A53271D3E520}"/>
              </a:ext>
            </a:extLst>
          </p:cNvPr>
          <p:cNvSpPr>
            <a:spLocks noChangeArrowheads="1"/>
          </p:cNvSpPr>
          <p:nvPr/>
        </p:nvSpPr>
        <p:spPr bwMode="gray">
          <a:xfrm>
            <a:off x="2279030" y="2986630"/>
            <a:ext cx="3159746" cy="1692358"/>
          </a:xfrm>
          <a:prstGeom prst="upArrow">
            <a:avLst>
              <a:gd name="adj1" fmla="val 50000"/>
              <a:gd name="adj2" fmla="val 18667"/>
            </a:avLst>
          </a:prstGeom>
          <a:gradFill rotWithShape="1">
            <a:gsLst>
              <a:gs pos="0">
                <a:schemeClr val="hlink">
                  <a:gamma/>
                  <a:shade val="56078"/>
                  <a:invGamma/>
                </a:schemeClr>
              </a:gs>
              <a:gs pos="100000">
                <a:schemeClr va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hlink"/>
            </a:extrusionClr>
          </a:sp3d>
        </p:spPr>
        <p:txBody>
          <a:bodyPr wrap="none" anchor="ctr">
            <a:flatTx/>
          </a:bodyPr>
          <a:lstStyle/>
          <a:p>
            <a:endParaRPr lang="fr-FR" kern="10" dirty="0">
              <a:ln w="19050">
                <a:noFill/>
                <a:round/>
                <a:headEnd/>
                <a:tailEnd/>
              </a:ln>
              <a:solidFill>
                <a:srgbClr val="FFFFFF"/>
              </a:solidFill>
              <a:effectLst>
                <a:prstShdw prst="shdw17" dist="17961" dir="13500000">
                  <a:srgbClr val="080808"/>
                </a:prstShdw>
              </a:effectLst>
              <a:latin typeface="Arial Black"/>
            </a:endParaRPr>
          </a:p>
        </p:txBody>
      </p:sp>
      <p:sp>
        <p:nvSpPr>
          <p:cNvPr id="48" name="AutoShape 8">
            <a:extLst>
              <a:ext uri="{FF2B5EF4-FFF2-40B4-BE49-F238E27FC236}">
                <a16:creationId xmlns:a16="http://schemas.microsoft.com/office/drawing/2014/main" id="{A9561AAD-4C1A-0B63-60B4-B80F49AE4FBB}"/>
              </a:ext>
            </a:extLst>
          </p:cNvPr>
          <p:cNvSpPr>
            <a:spLocks noChangeArrowheads="1"/>
          </p:cNvSpPr>
          <p:nvPr/>
        </p:nvSpPr>
        <p:spPr bwMode="gray">
          <a:xfrm>
            <a:off x="1558950" y="4363649"/>
            <a:ext cx="2966164" cy="1692357"/>
          </a:xfrm>
          <a:prstGeom prst="upArrow">
            <a:avLst>
              <a:gd name="adj1" fmla="val 50000"/>
              <a:gd name="adj2" fmla="val 18667"/>
            </a:avLst>
          </a:prstGeom>
          <a:gradFill rotWithShape="1">
            <a:gsLst>
              <a:gs pos="0">
                <a:schemeClr val="accent1">
                  <a:gamma/>
                  <a:shade val="5725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fr-FR"/>
          </a:p>
        </p:txBody>
      </p:sp>
      <p:sp>
        <p:nvSpPr>
          <p:cNvPr id="49" name="ZoneTexte 48">
            <a:extLst>
              <a:ext uri="{FF2B5EF4-FFF2-40B4-BE49-F238E27FC236}">
                <a16:creationId xmlns:a16="http://schemas.microsoft.com/office/drawing/2014/main" id="{964B9F19-830A-21AC-DFCF-639FED3EFDC1}"/>
              </a:ext>
            </a:extLst>
          </p:cNvPr>
          <p:cNvSpPr txBox="1"/>
          <p:nvPr/>
        </p:nvSpPr>
        <p:spPr>
          <a:xfrm>
            <a:off x="2207022" y="4772568"/>
            <a:ext cx="1765478" cy="1015663"/>
          </a:xfrm>
          <a:prstGeom prst="rect">
            <a:avLst/>
          </a:prstGeom>
          <a:noFill/>
        </p:spPr>
        <p:txBody>
          <a:bodyPr wrap="square" rtlCol="0">
            <a:spAutoFit/>
          </a:bodyPr>
          <a:lstStyle/>
          <a:p>
            <a:pPr algn="ctr"/>
            <a:r>
              <a:rPr lang="fr-FR" sz="2000" b="1" dirty="0">
                <a:solidFill>
                  <a:schemeClr val="bg1"/>
                </a:solidFill>
              </a:rPr>
              <a:t>Manque </a:t>
            </a:r>
            <a:br>
              <a:rPr lang="fr-FR" sz="2000" b="1" dirty="0">
                <a:solidFill>
                  <a:schemeClr val="bg1"/>
                </a:solidFill>
              </a:rPr>
            </a:br>
            <a:r>
              <a:rPr lang="fr-FR" sz="2000" b="1" dirty="0">
                <a:solidFill>
                  <a:schemeClr val="bg1"/>
                </a:solidFill>
              </a:rPr>
              <a:t>de </a:t>
            </a:r>
            <a:br>
              <a:rPr lang="fr-FR" sz="2000" b="1" dirty="0">
                <a:solidFill>
                  <a:schemeClr val="bg1"/>
                </a:solidFill>
              </a:rPr>
            </a:br>
            <a:r>
              <a:rPr lang="fr-FR" sz="2000" b="1" dirty="0">
                <a:solidFill>
                  <a:schemeClr val="bg1"/>
                </a:solidFill>
              </a:rPr>
              <a:t>traçabilité</a:t>
            </a:r>
          </a:p>
        </p:txBody>
      </p:sp>
      <p:sp>
        <p:nvSpPr>
          <p:cNvPr id="50" name="ZoneTexte 49">
            <a:extLst>
              <a:ext uri="{FF2B5EF4-FFF2-40B4-BE49-F238E27FC236}">
                <a16:creationId xmlns:a16="http://schemas.microsoft.com/office/drawing/2014/main" id="{1B13FF8D-2083-EE84-43F3-B8F762071FB4}"/>
              </a:ext>
            </a:extLst>
          </p:cNvPr>
          <p:cNvSpPr txBox="1"/>
          <p:nvPr/>
        </p:nvSpPr>
        <p:spPr>
          <a:xfrm>
            <a:off x="3905956" y="1915377"/>
            <a:ext cx="1613434" cy="1015663"/>
          </a:xfrm>
          <a:prstGeom prst="rect">
            <a:avLst/>
          </a:prstGeom>
          <a:noFill/>
        </p:spPr>
        <p:txBody>
          <a:bodyPr wrap="square" rtlCol="0">
            <a:spAutoFit/>
          </a:bodyPr>
          <a:lstStyle/>
          <a:p>
            <a:pPr algn="ctr"/>
            <a:r>
              <a:rPr lang="fr-FR" sz="2000" b="1" dirty="0">
                <a:solidFill>
                  <a:schemeClr val="bg1"/>
                </a:solidFill>
              </a:rPr>
              <a:t>Gestion lent des incendies</a:t>
            </a:r>
          </a:p>
        </p:txBody>
      </p:sp>
      <p:sp>
        <p:nvSpPr>
          <p:cNvPr id="51" name="ZoneTexte 50">
            <a:extLst>
              <a:ext uri="{FF2B5EF4-FFF2-40B4-BE49-F238E27FC236}">
                <a16:creationId xmlns:a16="http://schemas.microsoft.com/office/drawing/2014/main" id="{7368C16B-6BB1-5E88-CEA5-C46F6C61A14C}"/>
              </a:ext>
            </a:extLst>
          </p:cNvPr>
          <p:cNvSpPr txBox="1"/>
          <p:nvPr/>
        </p:nvSpPr>
        <p:spPr>
          <a:xfrm>
            <a:off x="2999110" y="3386679"/>
            <a:ext cx="1732841" cy="923330"/>
          </a:xfrm>
          <a:prstGeom prst="rect">
            <a:avLst/>
          </a:prstGeom>
          <a:noFill/>
        </p:spPr>
        <p:txBody>
          <a:bodyPr wrap="square" rtlCol="0">
            <a:spAutoFit/>
          </a:bodyPr>
          <a:lstStyle/>
          <a:p>
            <a:pPr algn="ctr"/>
            <a:r>
              <a:rPr lang="fr-FR" b="1" dirty="0">
                <a:solidFill>
                  <a:schemeClr val="bg1"/>
                </a:solidFill>
              </a:rPr>
              <a:t>Equipements  non inventoriés</a:t>
            </a:r>
          </a:p>
        </p:txBody>
      </p:sp>
    </p:spTree>
    <p:extLst>
      <p:ext uri="{BB962C8B-B14F-4D97-AF65-F5344CB8AC3E}">
        <p14:creationId xmlns:p14="http://schemas.microsoft.com/office/powerpoint/2010/main" val="290346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20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20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20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20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20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2000"/>
                                        <p:tgtEl>
                                          <p:spTgt spid="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0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p:bldP spid="44" grpId="0"/>
      <p:bldP spid="45" grpId="0"/>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421076F-A1D3-4051-76A1-83307D3B9429}"/>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7A56893F-E962-5D27-32EC-F0F7EF11CFFF}"/>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75E6F46B-568E-1B08-76DE-D3FFE041618C}"/>
              </a:ext>
            </a:extLst>
          </p:cNvPr>
          <p:cNvSpPr>
            <a:spLocks noGrp="1"/>
          </p:cNvSpPr>
          <p:nvPr>
            <p:ph type="sldNum" sz="quarter" idx="12"/>
          </p:nvPr>
        </p:nvSpPr>
        <p:spPr/>
        <p:txBody>
          <a:bodyPr/>
          <a:lstStyle/>
          <a:p>
            <a:fld id="{B9AAA70D-6846-4A0E-97FA-39D4568F585D}" type="slidenum">
              <a:rPr lang="en-CA" smtClean="0"/>
              <a:t>7</a:t>
            </a:fld>
            <a:endParaRPr lang="en-CA"/>
          </a:p>
        </p:txBody>
      </p:sp>
      <p:grpSp>
        <p:nvGrpSpPr>
          <p:cNvPr id="7" name="Groupe 16">
            <a:extLst>
              <a:ext uri="{FF2B5EF4-FFF2-40B4-BE49-F238E27FC236}">
                <a16:creationId xmlns:a16="http://schemas.microsoft.com/office/drawing/2014/main" id="{8D557E0F-68EE-DE9E-E57E-8AF91CD17581}"/>
              </a:ext>
            </a:extLst>
          </p:cNvPr>
          <p:cNvGrpSpPr/>
          <p:nvPr/>
        </p:nvGrpSpPr>
        <p:grpSpPr>
          <a:xfrm>
            <a:off x="2667000" y="714233"/>
            <a:ext cx="6858000" cy="504000"/>
            <a:chOff x="4959215" y="147565"/>
            <a:chExt cx="6339357" cy="504000"/>
          </a:xfrm>
        </p:grpSpPr>
        <p:sp>
          <p:nvSpPr>
            <p:cNvPr id="8" name="Rectangle 7">
              <a:extLst>
                <a:ext uri="{FF2B5EF4-FFF2-40B4-BE49-F238E27FC236}">
                  <a16:creationId xmlns:a16="http://schemas.microsoft.com/office/drawing/2014/main" id="{5A93B563-2813-72FC-44B9-26DDB92DEC20}"/>
                </a:ext>
              </a:extLst>
            </p:cNvPr>
            <p:cNvSpPr/>
            <p:nvPr/>
          </p:nvSpPr>
          <p:spPr>
            <a:xfrm>
              <a:off x="8762829" y="147565"/>
              <a:ext cx="253574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CA" sz="2000" dirty="0">
                  <a:solidFill>
                    <a:schemeClr val="bg1"/>
                  </a:solidFill>
                </a:rPr>
                <a:t>Solution </a:t>
              </a:r>
              <a:r>
                <a:rPr lang="fr-FR" sz="2000" dirty="0">
                  <a:solidFill>
                    <a:schemeClr val="bg1"/>
                  </a:solidFill>
                </a:rPr>
                <a:t>Adoptée</a:t>
              </a:r>
            </a:p>
          </p:txBody>
        </p:sp>
        <p:sp>
          <p:nvSpPr>
            <p:cNvPr id="9" name="Rectangle 8">
              <a:extLst>
                <a:ext uri="{FF2B5EF4-FFF2-40B4-BE49-F238E27FC236}">
                  <a16:creationId xmlns:a16="http://schemas.microsoft.com/office/drawing/2014/main" id="{F737A322-385E-03AB-8F29-75344017C367}"/>
                </a:ext>
              </a:extLst>
            </p:cNvPr>
            <p:cNvSpPr/>
            <p:nvPr/>
          </p:nvSpPr>
          <p:spPr>
            <a:xfrm>
              <a:off x="4959215" y="147565"/>
              <a:ext cx="253574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Problématique</a:t>
              </a:r>
              <a:endParaRPr lang="fr-FR" sz="2000" dirty="0">
                <a:solidFill>
                  <a:schemeClr val="bg1"/>
                </a:solidFill>
              </a:endParaRPr>
            </a:p>
          </p:txBody>
        </p:sp>
      </p:grpSp>
      <p:grpSp>
        <p:nvGrpSpPr>
          <p:cNvPr id="10" name="Group 1">
            <a:extLst>
              <a:ext uri="{FF2B5EF4-FFF2-40B4-BE49-F238E27FC236}">
                <a16:creationId xmlns:a16="http://schemas.microsoft.com/office/drawing/2014/main" id="{B31CD32D-C338-3380-4173-A65865679FE9}"/>
              </a:ext>
            </a:extLst>
          </p:cNvPr>
          <p:cNvGrpSpPr/>
          <p:nvPr/>
        </p:nvGrpSpPr>
        <p:grpSpPr>
          <a:xfrm>
            <a:off x="33270" y="27604"/>
            <a:ext cx="8921005" cy="643278"/>
            <a:chOff x="127959" y="104867"/>
            <a:chExt cx="8921005" cy="832877"/>
          </a:xfrm>
        </p:grpSpPr>
        <p:cxnSp>
          <p:nvCxnSpPr>
            <p:cNvPr id="11" name="Straight Connector 2">
              <a:extLst>
                <a:ext uri="{FF2B5EF4-FFF2-40B4-BE49-F238E27FC236}">
                  <a16:creationId xmlns:a16="http://schemas.microsoft.com/office/drawing/2014/main" id="{883A512D-006B-9156-F7E8-4B7387AB7A2B}"/>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3">
              <a:extLst>
                <a:ext uri="{FF2B5EF4-FFF2-40B4-BE49-F238E27FC236}">
                  <a16:creationId xmlns:a16="http://schemas.microsoft.com/office/drawing/2014/main" id="{3F0FD58E-D67B-B40E-FE2E-CC131308DEBA}"/>
                </a:ext>
              </a:extLst>
            </p:cNvPr>
            <p:cNvGrpSpPr/>
            <p:nvPr/>
          </p:nvGrpSpPr>
          <p:grpSpPr>
            <a:xfrm>
              <a:off x="628074" y="201265"/>
              <a:ext cx="8420890" cy="640083"/>
              <a:chOff x="394746" y="346087"/>
              <a:chExt cx="8420890" cy="640083"/>
            </a:xfrm>
            <a:solidFill>
              <a:schemeClr val="accent1"/>
            </a:solidFill>
          </p:grpSpPr>
          <p:sp>
            <p:nvSpPr>
              <p:cNvPr id="15" name="Rectangle 14">
                <a:extLst>
                  <a:ext uri="{FF2B5EF4-FFF2-40B4-BE49-F238E27FC236}">
                    <a16:creationId xmlns:a16="http://schemas.microsoft.com/office/drawing/2014/main" id="{2A8EF29E-4177-E7D9-E03C-E0E4B1AF7781}"/>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a:extLst>
                  <a:ext uri="{FF2B5EF4-FFF2-40B4-BE49-F238E27FC236}">
                    <a16:creationId xmlns:a16="http://schemas.microsoft.com/office/drawing/2014/main" id="{F55D752F-35DD-AD89-F075-FD6977D02357}"/>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r>
                  <a:rPr lang="fr-FR" sz="2800" b="1" dirty="0">
                    <a:latin typeface="Times New Roman" panose="02020603050405020304" pitchFamily="18" charset="0"/>
                    <a:cs typeface="Times New Roman" panose="02020603050405020304" pitchFamily="18" charset="0"/>
                  </a:rPr>
                  <a:t>Problématique et solutions proposées</a:t>
                </a:r>
              </a:p>
            </p:txBody>
          </p:sp>
        </p:grpSp>
        <p:sp>
          <p:nvSpPr>
            <p:cNvPr id="13" name="Oval 4">
              <a:extLst>
                <a:ext uri="{FF2B5EF4-FFF2-40B4-BE49-F238E27FC236}">
                  <a16:creationId xmlns:a16="http://schemas.microsoft.com/office/drawing/2014/main" id="{E0177AF1-9124-5063-7D6F-36C6D867BB6B}"/>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TextBox 5">
              <a:extLst>
                <a:ext uri="{FF2B5EF4-FFF2-40B4-BE49-F238E27FC236}">
                  <a16:creationId xmlns:a16="http://schemas.microsoft.com/office/drawing/2014/main" id="{116EB10A-3D6D-9FEB-7B17-9BC63852EAE5}"/>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II.</a:t>
              </a:r>
            </a:p>
          </p:txBody>
        </p:sp>
      </p:grpSp>
      <p:grpSp>
        <p:nvGrpSpPr>
          <p:cNvPr id="44" name="Group 30">
            <a:extLst>
              <a:ext uri="{FF2B5EF4-FFF2-40B4-BE49-F238E27FC236}">
                <a16:creationId xmlns:a16="http://schemas.microsoft.com/office/drawing/2014/main" id="{B6B0DA6F-32B2-A085-9E2E-5097C2D703B6}"/>
              </a:ext>
            </a:extLst>
          </p:cNvPr>
          <p:cNvGrpSpPr>
            <a:grpSpLocks/>
          </p:cNvGrpSpPr>
          <p:nvPr/>
        </p:nvGrpSpPr>
        <p:grpSpPr bwMode="auto">
          <a:xfrm>
            <a:off x="699859" y="1463106"/>
            <a:ext cx="3143250" cy="2000250"/>
            <a:chOff x="1728" y="1920"/>
            <a:chExt cx="3340" cy="866"/>
          </a:xfrm>
        </p:grpSpPr>
        <p:sp>
          <p:nvSpPr>
            <p:cNvPr id="45" name="AutoShape 31">
              <a:extLst>
                <a:ext uri="{FF2B5EF4-FFF2-40B4-BE49-F238E27FC236}">
                  <a16:creationId xmlns:a16="http://schemas.microsoft.com/office/drawing/2014/main" id="{88CD0482-408B-CCD2-B060-24AB1B85D13F}"/>
                </a:ext>
              </a:extLst>
            </p:cNvPr>
            <p:cNvSpPr>
              <a:spLocks noChangeArrowheads="1"/>
            </p:cNvSpPr>
            <p:nvPr/>
          </p:nvSpPr>
          <p:spPr bwMode="gray">
            <a:xfrm>
              <a:off x="1728" y="1920"/>
              <a:ext cx="3340" cy="866"/>
            </a:xfrm>
            <a:prstGeom prst="roundRect">
              <a:avLst>
                <a:gd name="adj" fmla="val 10889"/>
              </a:avLst>
            </a:prstGeom>
            <a:gradFill rotWithShape="1">
              <a:gsLst>
                <a:gs pos="0">
                  <a:srgbClr val="CCECFF"/>
                </a:gs>
                <a:gs pos="50000">
                  <a:srgbClr val="CCECFF">
                    <a:gamma/>
                    <a:tint val="0"/>
                    <a:invGamma/>
                  </a:srgbClr>
                </a:gs>
                <a:gs pos="100000">
                  <a:srgbClr val="CCECFF"/>
                </a:gs>
              </a:gsLst>
              <a:lin ang="5400000" scaled="1"/>
            </a:gradFill>
            <a:ln w="38100">
              <a:solidFill>
                <a:srgbClr val="FFFFFF"/>
              </a:solidFill>
              <a:round/>
              <a:headEnd/>
              <a:tailEnd/>
            </a:ln>
            <a:effectLst>
              <a:outerShdw dist="107763" dir="2700000" algn="ctr" rotWithShape="0">
                <a:schemeClr val="bg2">
                  <a:alpha val="50000"/>
                </a:schemeClr>
              </a:outerShdw>
            </a:effectLst>
          </p:spPr>
          <p:txBody>
            <a:bodyPr wrap="none" anchor="ctr"/>
            <a:lstStyle/>
            <a:p>
              <a:pPr algn="ctr">
                <a:defRPr/>
              </a:pPr>
              <a:r>
                <a:rPr lang="fr-FR" sz="2000" dirty="0">
                  <a:latin typeface="Arial" charset="0"/>
                  <a:cs typeface="Arial" charset="0"/>
                </a:rPr>
                <a:t>Les Solutions</a:t>
              </a:r>
            </a:p>
            <a:p>
              <a:pPr algn="ctr">
                <a:defRPr/>
              </a:pPr>
              <a:r>
                <a:rPr lang="fr-FR" sz="2000" dirty="0">
                  <a:latin typeface="Arial" charset="0"/>
                  <a:cs typeface="Arial" charset="0"/>
                </a:rPr>
                <a:t> proposées</a:t>
              </a:r>
            </a:p>
            <a:p>
              <a:pPr algn="ctr">
                <a:defRPr/>
              </a:pPr>
              <a:endParaRPr lang="fr-FR" dirty="0">
                <a:latin typeface="Arial" charset="0"/>
                <a:cs typeface="Arial" charset="0"/>
              </a:endParaRPr>
            </a:p>
          </p:txBody>
        </p:sp>
        <p:sp>
          <p:nvSpPr>
            <p:cNvPr id="46" name="Freeform 32">
              <a:extLst>
                <a:ext uri="{FF2B5EF4-FFF2-40B4-BE49-F238E27FC236}">
                  <a16:creationId xmlns:a16="http://schemas.microsoft.com/office/drawing/2014/main" id="{B3644BDA-8EE3-0F01-DBE0-4962BF971221}"/>
                </a:ext>
              </a:extLst>
            </p:cNvPr>
            <p:cNvSpPr>
              <a:spLocks/>
            </p:cNvSpPr>
            <p:nvPr/>
          </p:nvSpPr>
          <p:spPr bwMode="gray">
            <a:xfrm>
              <a:off x="1776" y="1968"/>
              <a:ext cx="431" cy="432"/>
            </a:xfrm>
            <a:custGeom>
              <a:avLst/>
              <a:gdLst>
                <a:gd name="T0" fmla="*/ 1 w 596"/>
                <a:gd name="T1" fmla="*/ 0 h 598"/>
                <a:gd name="T2" fmla="*/ 0 w 596"/>
                <a:gd name="T3" fmla="*/ 1 h 598"/>
                <a:gd name="T4" fmla="*/ 0 w 596"/>
                <a:gd name="T5" fmla="*/ 1 h 598"/>
                <a:gd name="T6" fmla="*/ 1 w 596"/>
                <a:gd name="T7" fmla="*/ 1 h 598"/>
                <a:gd name="T8" fmla="*/ 1 w 596"/>
                <a:gd name="T9" fmla="*/ 0 h 598"/>
                <a:gd name="T10" fmla="*/ 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a:p>
          </p:txBody>
        </p:sp>
      </p:grpSp>
      <p:grpSp>
        <p:nvGrpSpPr>
          <p:cNvPr id="47" name="Group 30">
            <a:extLst>
              <a:ext uri="{FF2B5EF4-FFF2-40B4-BE49-F238E27FC236}">
                <a16:creationId xmlns:a16="http://schemas.microsoft.com/office/drawing/2014/main" id="{789F4A37-C1D7-5853-53AB-5202CF296D62}"/>
              </a:ext>
            </a:extLst>
          </p:cNvPr>
          <p:cNvGrpSpPr>
            <a:grpSpLocks/>
          </p:cNvGrpSpPr>
          <p:nvPr/>
        </p:nvGrpSpPr>
        <p:grpSpPr bwMode="auto">
          <a:xfrm>
            <a:off x="699859" y="3918824"/>
            <a:ext cx="3143250" cy="1928812"/>
            <a:chOff x="1728" y="1812"/>
            <a:chExt cx="3340" cy="974"/>
          </a:xfrm>
        </p:grpSpPr>
        <p:sp>
          <p:nvSpPr>
            <p:cNvPr id="48" name="AutoShape 31">
              <a:extLst>
                <a:ext uri="{FF2B5EF4-FFF2-40B4-BE49-F238E27FC236}">
                  <a16:creationId xmlns:a16="http://schemas.microsoft.com/office/drawing/2014/main" id="{8D235A57-539B-7681-833D-332F2DBFD3A3}"/>
                </a:ext>
              </a:extLst>
            </p:cNvPr>
            <p:cNvSpPr>
              <a:spLocks noChangeArrowheads="1"/>
            </p:cNvSpPr>
            <p:nvPr/>
          </p:nvSpPr>
          <p:spPr bwMode="gray">
            <a:xfrm>
              <a:off x="1728" y="1812"/>
              <a:ext cx="3340" cy="974"/>
            </a:xfrm>
            <a:prstGeom prst="roundRect">
              <a:avLst>
                <a:gd name="adj" fmla="val 10889"/>
              </a:avLst>
            </a:prstGeom>
            <a:gradFill rotWithShape="1">
              <a:gsLst>
                <a:gs pos="0">
                  <a:srgbClr val="CCECFF"/>
                </a:gs>
                <a:gs pos="50000">
                  <a:srgbClr val="CCECFF">
                    <a:gamma/>
                    <a:tint val="0"/>
                    <a:invGamma/>
                  </a:srgbClr>
                </a:gs>
                <a:gs pos="100000">
                  <a:srgbClr val="CCECFF"/>
                </a:gs>
              </a:gsLst>
              <a:lin ang="5400000" scaled="1"/>
            </a:gradFill>
            <a:ln w="38100">
              <a:solidFill>
                <a:srgbClr val="FFFFFF"/>
              </a:solidFill>
              <a:round/>
              <a:headEnd/>
              <a:tailEnd/>
            </a:ln>
            <a:effectLst>
              <a:outerShdw dist="107763" dir="2700000" algn="ctr" rotWithShape="0">
                <a:schemeClr val="bg2">
                  <a:alpha val="50000"/>
                </a:schemeClr>
              </a:outerShdw>
            </a:effectLst>
          </p:spPr>
          <p:txBody>
            <a:bodyPr wrap="none" anchor="ctr"/>
            <a:lstStyle/>
            <a:p>
              <a:pPr algn="ctr">
                <a:defRPr/>
              </a:pPr>
              <a:r>
                <a:rPr lang="fr-FR" dirty="0">
                  <a:latin typeface="Arial" charset="0"/>
                  <a:cs typeface="Arial" charset="0"/>
                </a:rPr>
                <a:t>Les Avantages</a:t>
              </a:r>
            </a:p>
          </p:txBody>
        </p:sp>
        <p:sp>
          <p:nvSpPr>
            <p:cNvPr id="49" name="Freeform 32">
              <a:extLst>
                <a:ext uri="{FF2B5EF4-FFF2-40B4-BE49-F238E27FC236}">
                  <a16:creationId xmlns:a16="http://schemas.microsoft.com/office/drawing/2014/main" id="{F42BC833-77AB-56C5-FD89-F85185CA6159}"/>
                </a:ext>
              </a:extLst>
            </p:cNvPr>
            <p:cNvSpPr>
              <a:spLocks/>
            </p:cNvSpPr>
            <p:nvPr/>
          </p:nvSpPr>
          <p:spPr bwMode="gray">
            <a:xfrm>
              <a:off x="1776" y="1968"/>
              <a:ext cx="431" cy="432"/>
            </a:xfrm>
            <a:custGeom>
              <a:avLst/>
              <a:gdLst>
                <a:gd name="T0" fmla="*/ 1 w 596"/>
                <a:gd name="T1" fmla="*/ 0 h 598"/>
                <a:gd name="T2" fmla="*/ 0 w 596"/>
                <a:gd name="T3" fmla="*/ 1 h 598"/>
                <a:gd name="T4" fmla="*/ 0 w 596"/>
                <a:gd name="T5" fmla="*/ 1 h 598"/>
                <a:gd name="T6" fmla="*/ 1 w 596"/>
                <a:gd name="T7" fmla="*/ 1 h 598"/>
                <a:gd name="T8" fmla="*/ 1 w 596"/>
                <a:gd name="T9" fmla="*/ 0 h 598"/>
                <a:gd name="T10" fmla="*/ 1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a:p>
          </p:txBody>
        </p:sp>
      </p:grpSp>
      <p:sp>
        <p:nvSpPr>
          <p:cNvPr id="50" name="AutoShape 126">
            <a:extLst>
              <a:ext uri="{FF2B5EF4-FFF2-40B4-BE49-F238E27FC236}">
                <a16:creationId xmlns:a16="http://schemas.microsoft.com/office/drawing/2014/main" id="{4F6249B8-0C4E-1153-657A-18BAFBA56E37}"/>
              </a:ext>
            </a:extLst>
          </p:cNvPr>
          <p:cNvSpPr>
            <a:spLocks noChangeArrowheads="1"/>
          </p:cNvSpPr>
          <p:nvPr/>
        </p:nvSpPr>
        <p:spPr bwMode="gray">
          <a:xfrm rot="10800000">
            <a:off x="3914546" y="2357439"/>
            <a:ext cx="773113" cy="457200"/>
          </a:xfrm>
          <a:prstGeom prst="leftArrow">
            <a:avLst>
              <a:gd name="adj1" fmla="val 31250"/>
              <a:gd name="adj2" fmla="val 71538"/>
            </a:avLst>
          </a:prstGeom>
          <a:gradFill rotWithShape="1">
            <a:gsLst>
              <a:gs pos="0">
                <a:srgbClr val="66CCFF"/>
              </a:gs>
              <a:gs pos="100000">
                <a:srgbClr val="66CCFF">
                  <a:alpha val="0"/>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sp>
        <p:nvSpPr>
          <p:cNvPr id="51" name="AutoShape 126">
            <a:extLst>
              <a:ext uri="{FF2B5EF4-FFF2-40B4-BE49-F238E27FC236}">
                <a16:creationId xmlns:a16="http://schemas.microsoft.com/office/drawing/2014/main" id="{E910FD1C-9041-3B2D-60A8-032130386C33}"/>
              </a:ext>
            </a:extLst>
          </p:cNvPr>
          <p:cNvSpPr>
            <a:spLocks noChangeArrowheads="1"/>
          </p:cNvSpPr>
          <p:nvPr/>
        </p:nvSpPr>
        <p:spPr bwMode="gray">
          <a:xfrm rot="10800000">
            <a:off x="3914547" y="4704636"/>
            <a:ext cx="773112" cy="457200"/>
          </a:xfrm>
          <a:prstGeom prst="leftArrow">
            <a:avLst>
              <a:gd name="adj1" fmla="val 31250"/>
              <a:gd name="adj2" fmla="val 71537"/>
            </a:avLst>
          </a:prstGeom>
          <a:gradFill rotWithShape="1">
            <a:gsLst>
              <a:gs pos="0">
                <a:srgbClr val="66CCFF"/>
              </a:gs>
              <a:gs pos="100000">
                <a:srgbClr val="66CCFF">
                  <a:alpha val="0"/>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a:p>
        </p:txBody>
      </p:sp>
      <p:sp>
        <p:nvSpPr>
          <p:cNvPr id="52" name="Text Box 5">
            <a:extLst>
              <a:ext uri="{FF2B5EF4-FFF2-40B4-BE49-F238E27FC236}">
                <a16:creationId xmlns:a16="http://schemas.microsoft.com/office/drawing/2014/main" id="{8D60B26D-3010-CB1F-8D98-471868170622}"/>
              </a:ext>
            </a:extLst>
          </p:cNvPr>
          <p:cNvSpPr txBox="1">
            <a:spLocks noChangeAspect="1" noChangeArrowheads="1"/>
          </p:cNvSpPr>
          <p:nvPr/>
        </p:nvSpPr>
        <p:spPr bwMode="auto">
          <a:xfrm>
            <a:off x="4859471" y="1550196"/>
            <a:ext cx="5224687" cy="2071686"/>
          </a:xfrm>
          <a:prstGeom prst="rect">
            <a:avLst/>
          </a:prstGeom>
          <a:gradFill rotWithShape="1">
            <a:gsLst>
              <a:gs pos="0">
                <a:srgbClr val="EAEAEA">
                  <a:gamma/>
                  <a:tint val="0"/>
                  <a:invGamma/>
                </a:srgbClr>
              </a:gs>
              <a:gs pos="100000">
                <a:srgbClr val="EAEAEA"/>
              </a:gs>
            </a:gsLst>
            <a:lin ang="5400000" scaled="1"/>
          </a:gradFill>
          <a:ln w="9525" algn="ctr">
            <a:solidFill>
              <a:srgbClr val="689FD8"/>
            </a:solidFill>
            <a:miter lim="800000"/>
            <a:headEnd/>
            <a:tailEnd/>
          </a:ln>
          <a:effectLst>
            <a:outerShdw dist="53882" dir="2700000" algn="ctr" rotWithShape="0">
              <a:schemeClr val="bg2">
                <a:alpha val="50000"/>
              </a:schemeClr>
            </a:outerShdw>
          </a:effectLst>
        </p:spPr>
        <p:txBody>
          <a:bodyPr/>
          <a:lstStyle/>
          <a:p>
            <a:pPr marL="342900" indent="-342900">
              <a:spcBef>
                <a:spcPts val="1200"/>
              </a:spcBef>
              <a:buFont typeface="Wingdings" panose="05000000000000000000" pitchFamily="2" charset="2"/>
              <a:buChar char="ü"/>
            </a:pPr>
            <a:r>
              <a:rPr lang="fr-FR" sz="2000" b="1" dirty="0"/>
              <a:t>Développer un système capable de manipuler automatiquement la gestion du laboratoire.</a:t>
            </a:r>
          </a:p>
          <a:p>
            <a:pPr marL="285750" indent="-285750">
              <a:spcBef>
                <a:spcPts val="1200"/>
              </a:spcBef>
              <a:buFont typeface="Wingdings" panose="05000000000000000000" pitchFamily="2" charset="2"/>
              <a:buChar char="ü"/>
            </a:pPr>
            <a:r>
              <a:rPr lang="fr-FR" sz="2000" b="1" dirty="0"/>
              <a:t>Notification par mail à chaque modification sur le compte (l’acceptation, rejet, désactivation)</a:t>
            </a:r>
          </a:p>
        </p:txBody>
      </p:sp>
      <p:sp>
        <p:nvSpPr>
          <p:cNvPr id="53" name="Text Box 5">
            <a:extLst>
              <a:ext uri="{FF2B5EF4-FFF2-40B4-BE49-F238E27FC236}">
                <a16:creationId xmlns:a16="http://schemas.microsoft.com/office/drawing/2014/main" id="{CBD37442-B491-F7F5-28F0-21EA63210B40}"/>
              </a:ext>
            </a:extLst>
          </p:cNvPr>
          <p:cNvSpPr txBox="1">
            <a:spLocks noChangeAspect="1" noChangeArrowheads="1"/>
          </p:cNvSpPr>
          <p:nvPr/>
        </p:nvSpPr>
        <p:spPr bwMode="auto">
          <a:xfrm>
            <a:off x="4859471" y="4000501"/>
            <a:ext cx="5340597" cy="1857375"/>
          </a:xfrm>
          <a:prstGeom prst="rect">
            <a:avLst/>
          </a:prstGeom>
          <a:gradFill rotWithShape="1">
            <a:gsLst>
              <a:gs pos="0">
                <a:srgbClr val="EAEAEA">
                  <a:gamma/>
                  <a:tint val="0"/>
                  <a:invGamma/>
                </a:srgbClr>
              </a:gs>
              <a:gs pos="100000">
                <a:srgbClr val="EAEAEA"/>
              </a:gs>
            </a:gsLst>
            <a:lin ang="5400000" scaled="1"/>
          </a:gradFill>
          <a:ln w="9525" algn="ctr">
            <a:solidFill>
              <a:srgbClr val="689FD8"/>
            </a:solidFill>
            <a:miter lim="800000"/>
            <a:headEnd/>
            <a:tailEnd/>
          </a:ln>
          <a:effectLst>
            <a:outerShdw dist="53882" dir="2700000" algn="ctr" rotWithShape="0">
              <a:schemeClr val="bg2">
                <a:alpha val="50000"/>
              </a:schemeClr>
            </a:outerShdw>
          </a:effectLst>
        </p:spPr>
        <p:txBody>
          <a:bodyPr/>
          <a:lstStyle/>
          <a:p>
            <a:pPr marL="285750" indent="-285750">
              <a:spcBef>
                <a:spcPts val="600"/>
              </a:spcBef>
              <a:spcAft>
                <a:spcPts val="600"/>
              </a:spcAft>
              <a:buFont typeface="Wingdings" panose="05000000000000000000" pitchFamily="2" charset="2"/>
              <a:buChar char="v"/>
            </a:pPr>
            <a:r>
              <a:rPr lang="fr-FR" sz="2000" b="1" dirty="0"/>
              <a:t>Gestion rapide des ressources.</a:t>
            </a:r>
          </a:p>
          <a:p>
            <a:pPr marL="285750" indent="-285750">
              <a:spcBef>
                <a:spcPts val="600"/>
              </a:spcBef>
              <a:spcAft>
                <a:spcPts val="600"/>
              </a:spcAft>
              <a:buFont typeface="Wingdings" panose="05000000000000000000" pitchFamily="2" charset="2"/>
              <a:buChar char="v"/>
            </a:pPr>
            <a:r>
              <a:rPr lang="fr-FR" sz="2000" b="1" dirty="0"/>
              <a:t>Gain de temps.</a:t>
            </a:r>
          </a:p>
          <a:p>
            <a:pPr marL="285750" indent="-285750">
              <a:spcBef>
                <a:spcPts val="600"/>
              </a:spcBef>
              <a:spcAft>
                <a:spcPts val="600"/>
              </a:spcAft>
              <a:buFont typeface="Wingdings" panose="05000000000000000000" pitchFamily="2" charset="2"/>
              <a:buChar char="v"/>
            </a:pPr>
            <a:r>
              <a:rPr lang="fr-FR" sz="2000" b="1" dirty="0"/>
              <a:t>Assurer la traçabilité et le suivie de tous les utilisateurs.</a:t>
            </a:r>
          </a:p>
        </p:txBody>
      </p:sp>
    </p:spTree>
    <p:extLst>
      <p:ext uri="{BB962C8B-B14F-4D97-AF65-F5344CB8AC3E}">
        <p14:creationId xmlns:p14="http://schemas.microsoft.com/office/powerpoint/2010/main" val="424716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heckerboard(across)">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down)">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fltVal val="0"/>
                                          </p:val>
                                        </p:tav>
                                        <p:tav tm="100000">
                                          <p:val>
                                            <p:strVal val="#ppt_h"/>
                                          </p:val>
                                        </p:tav>
                                      </p:tavLst>
                                    </p:anim>
                                    <p:animEffect transition="in" filter="fade">
                                      <p:cBhvr>
                                        <p:cTn id="25" dur="500"/>
                                        <p:tgtEl>
                                          <p:spTgt spid="47"/>
                                        </p:tgtEl>
                                      </p:cBhvr>
                                    </p:animEffec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checkerboard(across)">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E3A55165-CE79-05DC-6F05-A818552AFE72}"/>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A98662A-D42F-E4BA-8021-250271034B60}"/>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C620BE53-2D3A-8D92-5A7F-989AF4185FA3}"/>
              </a:ext>
            </a:extLst>
          </p:cNvPr>
          <p:cNvSpPr>
            <a:spLocks noGrp="1"/>
          </p:cNvSpPr>
          <p:nvPr>
            <p:ph type="sldNum" sz="quarter" idx="12"/>
          </p:nvPr>
        </p:nvSpPr>
        <p:spPr/>
        <p:txBody>
          <a:bodyPr/>
          <a:lstStyle/>
          <a:p>
            <a:fld id="{B9AAA70D-6846-4A0E-97FA-39D4568F585D}" type="slidenum">
              <a:rPr lang="en-CA" smtClean="0"/>
              <a:t>8</a:t>
            </a:fld>
            <a:endParaRPr lang="en-CA"/>
          </a:p>
        </p:txBody>
      </p:sp>
      <p:grpSp>
        <p:nvGrpSpPr>
          <p:cNvPr id="7" name="Groupe 16">
            <a:extLst>
              <a:ext uri="{FF2B5EF4-FFF2-40B4-BE49-F238E27FC236}">
                <a16:creationId xmlns:a16="http://schemas.microsoft.com/office/drawing/2014/main" id="{21353EA5-FDC2-C9DB-F9DA-A3927D0D816C}"/>
              </a:ext>
            </a:extLst>
          </p:cNvPr>
          <p:cNvGrpSpPr/>
          <p:nvPr/>
        </p:nvGrpSpPr>
        <p:grpSpPr>
          <a:xfrm>
            <a:off x="2665556" y="703681"/>
            <a:ext cx="6860887" cy="514552"/>
            <a:chOff x="4957881" y="137013"/>
            <a:chExt cx="6342027" cy="514552"/>
          </a:xfrm>
        </p:grpSpPr>
        <p:sp>
          <p:nvSpPr>
            <p:cNvPr id="8" name="Rectangle 7">
              <a:extLst>
                <a:ext uri="{FF2B5EF4-FFF2-40B4-BE49-F238E27FC236}">
                  <a16:creationId xmlns:a16="http://schemas.microsoft.com/office/drawing/2014/main" id="{C3992BDD-7091-799C-D5EB-2D25242D87BB}"/>
                </a:ext>
              </a:extLst>
            </p:cNvPr>
            <p:cNvSpPr/>
            <p:nvPr/>
          </p:nvSpPr>
          <p:spPr>
            <a:xfrm>
              <a:off x="4957881" y="147565"/>
              <a:ext cx="253574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t>Besoins Fonctionnelles</a:t>
              </a:r>
              <a:endParaRPr lang="fr-FR" sz="1600" dirty="0"/>
            </a:p>
          </p:txBody>
        </p:sp>
        <p:sp>
          <p:nvSpPr>
            <p:cNvPr id="10" name="Rectangle 9">
              <a:extLst>
                <a:ext uri="{FF2B5EF4-FFF2-40B4-BE49-F238E27FC236}">
                  <a16:creationId xmlns:a16="http://schemas.microsoft.com/office/drawing/2014/main" id="{602E7999-D385-1C5F-6E58-6892DB853466}"/>
                </a:ext>
              </a:extLst>
            </p:cNvPr>
            <p:cNvSpPr/>
            <p:nvPr/>
          </p:nvSpPr>
          <p:spPr>
            <a:xfrm>
              <a:off x="8764165" y="137013"/>
              <a:ext cx="253574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Besoins Techniques</a:t>
              </a:r>
            </a:p>
          </p:txBody>
        </p:sp>
      </p:grpSp>
      <p:grpSp>
        <p:nvGrpSpPr>
          <p:cNvPr id="14" name="Group 1">
            <a:extLst>
              <a:ext uri="{FF2B5EF4-FFF2-40B4-BE49-F238E27FC236}">
                <a16:creationId xmlns:a16="http://schemas.microsoft.com/office/drawing/2014/main" id="{330A33BE-58F2-04BB-8C3C-93EE267F4C87}"/>
              </a:ext>
            </a:extLst>
          </p:cNvPr>
          <p:cNvGrpSpPr/>
          <p:nvPr/>
        </p:nvGrpSpPr>
        <p:grpSpPr>
          <a:xfrm>
            <a:off x="33270" y="27604"/>
            <a:ext cx="8921005" cy="643278"/>
            <a:chOff x="127959" y="104867"/>
            <a:chExt cx="8921005" cy="832877"/>
          </a:xfrm>
        </p:grpSpPr>
        <p:cxnSp>
          <p:nvCxnSpPr>
            <p:cNvPr id="15" name="Straight Connector 2">
              <a:extLst>
                <a:ext uri="{FF2B5EF4-FFF2-40B4-BE49-F238E27FC236}">
                  <a16:creationId xmlns:a16="http://schemas.microsoft.com/office/drawing/2014/main" id="{CB597658-62AD-6AB5-E9BE-FDA90C6F0538}"/>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3">
              <a:extLst>
                <a:ext uri="{FF2B5EF4-FFF2-40B4-BE49-F238E27FC236}">
                  <a16:creationId xmlns:a16="http://schemas.microsoft.com/office/drawing/2014/main" id="{FE5F1ED8-7D1E-3333-8B74-6729698A5419}"/>
                </a:ext>
              </a:extLst>
            </p:cNvPr>
            <p:cNvGrpSpPr/>
            <p:nvPr/>
          </p:nvGrpSpPr>
          <p:grpSpPr>
            <a:xfrm>
              <a:off x="628074" y="201265"/>
              <a:ext cx="8420890" cy="640083"/>
              <a:chOff x="394746" y="346087"/>
              <a:chExt cx="8420890" cy="640083"/>
            </a:xfrm>
            <a:solidFill>
              <a:schemeClr val="accent1"/>
            </a:solidFill>
          </p:grpSpPr>
          <p:sp>
            <p:nvSpPr>
              <p:cNvPr id="19" name="Rectangle 18">
                <a:extLst>
                  <a:ext uri="{FF2B5EF4-FFF2-40B4-BE49-F238E27FC236}">
                    <a16:creationId xmlns:a16="http://schemas.microsoft.com/office/drawing/2014/main" id="{329A4FFA-74E8-3101-AEB7-3E72B9BFCB96}"/>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a:extLst>
                  <a:ext uri="{FF2B5EF4-FFF2-40B4-BE49-F238E27FC236}">
                    <a16:creationId xmlns:a16="http://schemas.microsoft.com/office/drawing/2014/main" id="{082052BF-6985-F33F-FF5F-EFAE9F8C120E}"/>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Analyse du Besoins</a:t>
                </a:r>
              </a:p>
            </p:txBody>
          </p:sp>
        </p:grpSp>
        <p:sp>
          <p:nvSpPr>
            <p:cNvPr id="17" name="Oval 4">
              <a:extLst>
                <a:ext uri="{FF2B5EF4-FFF2-40B4-BE49-F238E27FC236}">
                  <a16:creationId xmlns:a16="http://schemas.microsoft.com/office/drawing/2014/main" id="{E2B41FC0-9D40-4FE6-4211-1E0BB44892F0}"/>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TextBox 5">
              <a:extLst>
                <a:ext uri="{FF2B5EF4-FFF2-40B4-BE49-F238E27FC236}">
                  <a16:creationId xmlns:a16="http://schemas.microsoft.com/office/drawing/2014/main" id="{48566D9F-5C30-1A06-4825-75CFAA199228}"/>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III.</a:t>
              </a:r>
            </a:p>
          </p:txBody>
        </p:sp>
      </p:grpSp>
      <p:grpSp>
        <p:nvGrpSpPr>
          <p:cNvPr id="21" name="Group 44">
            <a:extLst>
              <a:ext uri="{FF2B5EF4-FFF2-40B4-BE49-F238E27FC236}">
                <a16:creationId xmlns:a16="http://schemas.microsoft.com/office/drawing/2014/main" id="{31A988FA-07E8-1135-3416-464B5D2B4B79}"/>
              </a:ext>
            </a:extLst>
          </p:cNvPr>
          <p:cNvGrpSpPr/>
          <p:nvPr/>
        </p:nvGrpSpPr>
        <p:grpSpPr>
          <a:xfrm>
            <a:off x="628421" y="1710607"/>
            <a:ext cx="5323257" cy="1840768"/>
            <a:chOff x="5758779" y="1242645"/>
            <a:chExt cx="5323257" cy="1840768"/>
          </a:xfrm>
        </p:grpSpPr>
        <p:grpSp>
          <p:nvGrpSpPr>
            <p:cNvPr id="22" name="Group 48">
              <a:extLst>
                <a:ext uri="{FF2B5EF4-FFF2-40B4-BE49-F238E27FC236}">
                  <a16:creationId xmlns:a16="http://schemas.microsoft.com/office/drawing/2014/main" id="{665983BE-D783-07B5-E1B5-03907FD9B2B1}"/>
                </a:ext>
              </a:extLst>
            </p:cNvPr>
            <p:cNvGrpSpPr/>
            <p:nvPr/>
          </p:nvGrpSpPr>
          <p:grpSpPr>
            <a:xfrm>
              <a:off x="5758779" y="1303891"/>
              <a:ext cx="5323257" cy="1779522"/>
              <a:chOff x="5284943" y="2605037"/>
              <a:chExt cx="5737731" cy="1779522"/>
            </a:xfrm>
          </p:grpSpPr>
          <p:sp>
            <p:nvSpPr>
              <p:cNvPr id="24" name="TextBox 54">
                <a:extLst>
                  <a:ext uri="{FF2B5EF4-FFF2-40B4-BE49-F238E27FC236}">
                    <a16:creationId xmlns:a16="http://schemas.microsoft.com/office/drawing/2014/main" id="{4EF7D73A-AA88-D613-F924-AF265FCE525B}"/>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25" name="Rectangle 24">
                <a:extLst>
                  <a:ext uri="{FF2B5EF4-FFF2-40B4-BE49-F238E27FC236}">
                    <a16:creationId xmlns:a16="http://schemas.microsoft.com/office/drawing/2014/main" id="{3F394B11-50F4-9E26-7B74-60882F99041C}"/>
                  </a:ext>
                </a:extLst>
              </p:cNvPr>
              <p:cNvSpPr/>
              <p:nvPr/>
            </p:nvSpPr>
            <p:spPr>
              <a:xfrm>
                <a:off x="6120105" y="2691788"/>
                <a:ext cx="490256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r>
                  <a:rPr lang="en-CA" sz="2000" b="1" dirty="0">
                    <a:solidFill>
                      <a:schemeClr val="tx1"/>
                    </a:solidFill>
                  </a:rPr>
                  <a:t>Fonctionnalité d’Admin :</a:t>
                </a:r>
              </a:p>
              <a:p>
                <a:pPr algn="just"/>
                <a:r>
                  <a:rPr lang="fr-FR" sz="1400" dirty="0">
                    <a:solidFill>
                      <a:schemeClr val="tx1"/>
                    </a:solidFill>
                  </a:rPr>
                  <a:t>L’admin du laboratoire peut gérer les comptes c-à-d créer, supprimer ou désactiver un compte pour admin, Doctorant ou pour un chercheur.</a:t>
                </a:r>
              </a:p>
              <a:p>
                <a:pPr algn="just"/>
                <a:r>
                  <a:rPr lang="fr-FR" sz="1400" dirty="0">
                    <a:solidFill>
                      <a:schemeClr val="tx1"/>
                    </a:solidFill>
                  </a:rPr>
                  <a:t>La gestion des ressources, L’admin de l’application peut Ajouter, modifier ou supprimer un doctorants et leurs équipes ou un chercheur.</a:t>
                </a:r>
                <a:endParaRPr lang="en-CA" sz="1400" dirty="0">
                  <a:solidFill>
                    <a:schemeClr val="tx1"/>
                  </a:solidFill>
                </a:endParaRPr>
              </a:p>
            </p:txBody>
          </p:sp>
        </p:grpSp>
        <p:sp>
          <p:nvSpPr>
            <p:cNvPr id="23" name="Rectangle 22">
              <a:extLst>
                <a:ext uri="{FF2B5EF4-FFF2-40B4-BE49-F238E27FC236}">
                  <a16:creationId xmlns:a16="http://schemas.microsoft.com/office/drawing/2014/main" id="{64E712ED-069D-E1A0-B188-984FEE635ED0}"/>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6" name="Group 22">
            <a:extLst>
              <a:ext uri="{FF2B5EF4-FFF2-40B4-BE49-F238E27FC236}">
                <a16:creationId xmlns:a16="http://schemas.microsoft.com/office/drawing/2014/main" id="{BEC0CCB0-BD3C-D166-EC05-CA5DAF550F96}"/>
              </a:ext>
            </a:extLst>
          </p:cNvPr>
          <p:cNvGrpSpPr/>
          <p:nvPr/>
        </p:nvGrpSpPr>
        <p:grpSpPr>
          <a:xfrm>
            <a:off x="4013739" y="4088610"/>
            <a:ext cx="5323257" cy="1840768"/>
            <a:chOff x="5758779" y="1242645"/>
            <a:chExt cx="5323257" cy="1840768"/>
          </a:xfrm>
        </p:grpSpPr>
        <p:grpSp>
          <p:nvGrpSpPr>
            <p:cNvPr id="27" name="Group 23">
              <a:extLst>
                <a:ext uri="{FF2B5EF4-FFF2-40B4-BE49-F238E27FC236}">
                  <a16:creationId xmlns:a16="http://schemas.microsoft.com/office/drawing/2014/main" id="{7FD20CF3-90A0-E8C6-1BB1-F94802D78073}"/>
                </a:ext>
              </a:extLst>
            </p:cNvPr>
            <p:cNvGrpSpPr/>
            <p:nvPr/>
          </p:nvGrpSpPr>
          <p:grpSpPr>
            <a:xfrm>
              <a:off x="5758779" y="1303891"/>
              <a:ext cx="5323257" cy="1779522"/>
              <a:chOff x="5284943" y="2605037"/>
              <a:chExt cx="5737731" cy="1779522"/>
            </a:xfrm>
          </p:grpSpPr>
          <p:sp>
            <p:nvSpPr>
              <p:cNvPr id="29" name="TextBox 25">
                <a:extLst>
                  <a:ext uri="{FF2B5EF4-FFF2-40B4-BE49-F238E27FC236}">
                    <a16:creationId xmlns:a16="http://schemas.microsoft.com/office/drawing/2014/main" id="{59670114-D720-13AD-83A8-FF9CA2BF583A}"/>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03</a:t>
                </a:r>
              </a:p>
            </p:txBody>
          </p:sp>
          <p:sp>
            <p:nvSpPr>
              <p:cNvPr id="30" name="Rectangle 29">
                <a:extLst>
                  <a:ext uri="{FF2B5EF4-FFF2-40B4-BE49-F238E27FC236}">
                    <a16:creationId xmlns:a16="http://schemas.microsoft.com/office/drawing/2014/main" id="{6EE671D5-5A36-392B-D918-CAB2B90799B3}"/>
                  </a:ext>
                </a:extLst>
              </p:cNvPr>
              <p:cNvSpPr/>
              <p:nvPr/>
            </p:nvSpPr>
            <p:spPr>
              <a:xfrm>
                <a:off x="6120105" y="2691788"/>
                <a:ext cx="490256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r>
                  <a:rPr lang="en-CA" sz="2000" b="1" dirty="0">
                    <a:solidFill>
                      <a:schemeClr val="tx1"/>
                    </a:solidFill>
                  </a:rPr>
                  <a:t>Fonctionnalité du Chercheur :</a:t>
                </a:r>
              </a:p>
              <a:p>
                <a:pPr algn="just"/>
                <a:r>
                  <a:rPr lang="fr-FR" sz="1400" dirty="0">
                    <a:solidFill>
                      <a:schemeClr val="tx1"/>
                    </a:solidFill>
                  </a:rPr>
                  <a:t>Parmi les fonctionnalités destinées au chercheur dans notre application sont :</a:t>
                </a:r>
              </a:p>
              <a:p>
                <a:pPr marL="285750" indent="-285750" algn="just">
                  <a:buFont typeface="Wingdings" panose="05000000000000000000" pitchFamily="2" charset="2"/>
                  <a:buChar char="q"/>
                </a:pPr>
                <a:r>
                  <a:rPr lang="en-CA" sz="1400" dirty="0">
                    <a:solidFill>
                      <a:schemeClr val="tx1"/>
                    </a:solidFill>
                  </a:rPr>
                  <a:t>Ajouter un nouveau Projet.</a:t>
                </a:r>
              </a:p>
              <a:p>
                <a:pPr marL="285750" indent="-285750" algn="just">
                  <a:buFont typeface="Wingdings" panose="05000000000000000000" pitchFamily="2" charset="2"/>
                  <a:buChar char="q"/>
                </a:pPr>
                <a:r>
                  <a:rPr lang="en-CA" sz="1400" dirty="0">
                    <a:solidFill>
                      <a:schemeClr val="tx1"/>
                    </a:solidFill>
                  </a:rPr>
                  <a:t>Consulter les </a:t>
                </a:r>
                <a:r>
                  <a:rPr lang="fr-FR" sz="1400" dirty="0">
                    <a:solidFill>
                      <a:schemeClr val="tx1"/>
                    </a:solidFill>
                  </a:rPr>
                  <a:t>évènement</a:t>
                </a:r>
                <a:r>
                  <a:rPr lang="en-CA" sz="1400" dirty="0">
                    <a:solidFill>
                      <a:schemeClr val="tx1"/>
                    </a:solidFill>
                  </a:rPr>
                  <a:t>.</a:t>
                </a:r>
              </a:p>
              <a:p>
                <a:pPr marL="285750" indent="-285750" algn="just">
                  <a:buFont typeface="Wingdings" panose="05000000000000000000" pitchFamily="2" charset="2"/>
                  <a:buChar char="q"/>
                </a:pPr>
                <a:r>
                  <a:rPr lang="en-ZA" sz="1400" dirty="0">
                    <a:solidFill>
                      <a:schemeClr val="tx1"/>
                    </a:solidFill>
                  </a:rPr>
                  <a:t>Gestion des conferences</a:t>
                </a:r>
                <a:r>
                  <a:rPr lang="en-CA" sz="1400" dirty="0">
                    <a:solidFill>
                      <a:schemeClr val="tx1"/>
                    </a:solidFill>
                  </a:rPr>
                  <a:t>.</a:t>
                </a:r>
                <a:endParaRPr lang="en-CA" sz="1400" b="1" dirty="0">
                  <a:solidFill>
                    <a:schemeClr val="tx1"/>
                  </a:solidFill>
                </a:endParaRPr>
              </a:p>
              <a:p>
                <a:pPr marL="285750" indent="-285750" algn="just">
                  <a:buFont typeface="Wingdings" panose="05000000000000000000" pitchFamily="2" charset="2"/>
                  <a:buChar char="q"/>
                </a:pPr>
                <a:r>
                  <a:rPr lang="en-CA" sz="1400" dirty="0">
                    <a:solidFill>
                      <a:schemeClr val="tx1"/>
                    </a:solidFill>
                  </a:rPr>
                  <a:t>Gestion des brevets.</a:t>
                </a:r>
              </a:p>
            </p:txBody>
          </p:sp>
        </p:grpSp>
        <p:sp>
          <p:nvSpPr>
            <p:cNvPr id="28" name="Rectangle 27">
              <a:extLst>
                <a:ext uri="{FF2B5EF4-FFF2-40B4-BE49-F238E27FC236}">
                  <a16:creationId xmlns:a16="http://schemas.microsoft.com/office/drawing/2014/main" id="{1AEEE682-9C87-41D9-27B0-C10223951D60}"/>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31" name="Group 28">
            <a:extLst>
              <a:ext uri="{FF2B5EF4-FFF2-40B4-BE49-F238E27FC236}">
                <a16:creationId xmlns:a16="http://schemas.microsoft.com/office/drawing/2014/main" id="{64DB86DC-AF13-F411-B2E1-766D4B5FCDC3}"/>
              </a:ext>
            </a:extLst>
          </p:cNvPr>
          <p:cNvGrpSpPr/>
          <p:nvPr/>
        </p:nvGrpSpPr>
        <p:grpSpPr>
          <a:xfrm>
            <a:off x="6297701" y="1710607"/>
            <a:ext cx="5323257" cy="1840768"/>
            <a:chOff x="5758779" y="1242645"/>
            <a:chExt cx="5323257" cy="1840768"/>
          </a:xfrm>
        </p:grpSpPr>
        <p:grpSp>
          <p:nvGrpSpPr>
            <p:cNvPr id="32" name="Group 30">
              <a:extLst>
                <a:ext uri="{FF2B5EF4-FFF2-40B4-BE49-F238E27FC236}">
                  <a16:creationId xmlns:a16="http://schemas.microsoft.com/office/drawing/2014/main" id="{60FB319C-45CC-669F-7709-22D49DCA7702}"/>
                </a:ext>
              </a:extLst>
            </p:cNvPr>
            <p:cNvGrpSpPr/>
            <p:nvPr/>
          </p:nvGrpSpPr>
          <p:grpSpPr>
            <a:xfrm>
              <a:off x="5758779" y="1303891"/>
              <a:ext cx="5323257" cy="1779522"/>
              <a:chOff x="5284943" y="2605037"/>
              <a:chExt cx="5737731" cy="1779522"/>
            </a:xfrm>
          </p:grpSpPr>
          <p:sp>
            <p:nvSpPr>
              <p:cNvPr id="34" name="TextBox 34">
                <a:extLst>
                  <a:ext uri="{FF2B5EF4-FFF2-40B4-BE49-F238E27FC236}">
                    <a16:creationId xmlns:a16="http://schemas.microsoft.com/office/drawing/2014/main" id="{0E9E2F62-F7AF-DF24-3473-EAF260A20511}"/>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35" name="Rectangle 34">
                <a:extLst>
                  <a:ext uri="{FF2B5EF4-FFF2-40B4-BE49-F238E27FC236}">
                    <a16:creationId xmlns:a16="http://schemas.microsoft.com/office/drawing/2014/main" id="{C41742E6-181F-F649-88C6-EEAC79CAEEA2}"/>
                  </a:ext>
                </a:extLst>
              </p:cNvPr>
              <p:cNvSpPr/>
              <p:nvPr/>
            </p:nvSpPr>
            <p:spPr>
              <a:xfrm>
                <a:off x="6120105" y="2691788"/>
                <a:ext cx="490256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r>
                  <a:rPr lang="en-CA" sz="2000" b="1" dirty="0">
                    <a:solidFill>
                      <a:schemeClr val="tx1"/>
                    </a:solidFill>
                  </a:rPr>
                  <a:t>Fonctionnalité du doctorant :</a:t>
                </a:r>
              </a:p>
              <a:p>
                <a:pPr algn="just"/>
                <a:r>
                  <a:rPr lang="fr-FR" sz="1400" dirty="0">
                    <a:solidFill>
                      <a:schemeClr val="tx1"/>
                    </a:solidFill>
                  </a:rPr>
                  <a:t>Parmi les fonctionnalités destinées au doctorant dans notre application sont :</a:t>
                </a:r>
              </a:p>
              <a:p>
                <a:pPr marL="285750" indent="-285750" algn="just">
                  <a:buFont typeface="Wingdings" panose="05000000000000000000" pitchFamily="2" charset="2"/>
                  <a:buChar char="q"/>
                </a:pPr>
                <a:r>
                  <a:rPr lang="en-CA" sz="1400" dirty="0">
                    <a:solidFill>
                      <a:schemeClr val="tx1"/>
                    </a:solidFill>
                  </a:rPr>
                  <a:t>Ajouter un nouveau rapport.</a:t>
                </a:r>
              </a:p>
              <a:p>
                <a:pPr marL="285750" indent="-285750" algn="just">
                  <a:buFont typeface="Wingdings" panose="05000000000000000000" pitchFamily="2" charset="2"/>
                  <a:buChar char="q"/>
                </a:pPr>
                <a:r>
                  <a:rPr lang="en-CA" sz="1400" dirty="0">
                    <a:solidFill>
                      <a:schemeClr val="tx1"/>
                    </a:solidFill>
                  </a:rPr>
                  <a:t>Visualiser les </a:t>
                </a:r>
                <a:r>
                  <a:rPr lang="fr-FR" sz="1400" dirty="0">
                    <a:solidFill>
                      <a:schemeClr val="tx1"/>
                    </a:solidFill>
                  </a:rPr>
                  <a:t>évènement</a:t>
                </a:r>
                <a:r>
                  <a:rPr lang="en-CA" sz="1400" dirty="0">
                    <a:solidFill>
                      <a:schemeClr val="tx1"/>
                    </a:solidFill>
                  </a:rPr>
                  <a:t>.</a:t>
                </a:r>
              </a:p>
              <a:p>
                <a:pPr marL="285750" indent="-285750" algn="just">
                  <a:buFont typeface="Wingdings" panose="05000000000000000000" pitchFamily="2" charset="2"/>
                  <a:buChar char="q"/>
                </a:pPr>
                <a:r>
                  <a:rPr lang="en-ZA" sz="1400" dirty="0">
                    <a:solidFill>
                      <a:schemeClr val="tx1"/>
                    </a:solidFill>
                  </a:rPr>
                  <a:t>Consulter les conferences</a:t>
                </a:r>
                <a:r>
                  <a:rPr lang="en-CA" sz="1400" dirty="0">
                    <a:solidFill>
                      <a:schemeClr val="tx1"/>
                    </a:solidFill>
                  </a:rPr>
                  <a:t>.</a:t>
                </a:r>
                <a:endParaRPr lang="en-CA" sz="1400" b="1" dirty="0">
                  <a:solidFill>
                    <a:schemeClr val="tx1"/>
                  </a:solidFill>
                </a:endParaRPr>
              </a:p>
              <a:p>
                <a:pPr marL="285750" indent="-285750" algn="just">
                  <a:buFont typeface="Wingdings" panose="05000000000000000000" pitchFamily="2" charset="2"/>
                  <a:buChar char="q"/>
                </a:pPr>
                <a:r>
                  <a:rPr lang="en-CA" sz="1400" dirty="0">
                    <a:solidFill>
                      <a:schemeClr val="tx1"/>
                    </a:solidFill>
                  </a:rPr>
                  <a:t>Demande d’inscrition.</a:t>
                </a:r>
              </a:p>
            </p:txBody>
          </p:sp>
        </p:grpSp>
        <p:sp>
          <p:nvSpPr>
            <p:cNvPr id="33" name="Rectangle 32">
              <a:extLst>
                <a:ext uri="{FF2B5EF4-FFF2-40B4-BE49-F238E27FC236}">
                  <a16:creationId xmlns:a16="http://schemas.microsoft.com/office/drawing/2014/main" id="{CA0163B3-4194-A0A0-9678-E47115FF5477}"/>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Tree>
    <p:extLst>
      <p:ext uri="{BB962C8B-B14F-4D97-AF65-F5344CB8AC3E}">
        <p14:creationId xmlns:p14="http://schemas.microsoft.com/office/powerpoint/2010/main" val="192474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E3A55165-CE79-05DC-6F05-A818552AFE72}"/>
              </a:ext>
            </a:extLst>
          </p:cNvPr>
          <p:cNvSpPr>
            <a:spLocks noGrp="1"/>
          </p:cNvSpPr>
          <p:nvPr>
            <p:ph type="dt" sz="half" idx="10"/>
          </p:nvPr>
        </p:nvSpPr>
        <p:spPr/>
        <p:txBody>
          <a:bodyPr/>
          <a:lstStyle/>
          <a:p>
            <a:fld id="{929E5029-E539-4A99-A1BB-F0024517AEEF}" type="datetime2">
              <a:rPr lang="en-CA" smtClean="0"/>
              <a:t>Tuesday, June 28, 2022</a:t>
            </a:fld>
            <a:endParaRPr lang="en-CA"/>
          </a:p>
        </p:txBody>
      </p:sp>
      <p:sp>
        <p:nvSpPr>
          <p:cNvPr id="5" name="Espace réservé du pied de page 4">
            <a:extLst>
              <a:ext uri="{FF2B5EF4-FFF2-40B4-BE49-F238E27FC236}">
                <a16:creationId xmlns:a16="http://schemas.microsoft.com/office/drawing/2014/main" id="{3A98662A-D42F-E4BA-8021-250271034B60}"/>
              </a:ext>
            </a:extLst>
          </p:cNvPr>
          <p:cNvSpPr>
            <a:spLocks noGrp="1"/>
          </p:cNvSpPr>
          <p:nvPr>
            <p:ph type="ftr" sz="quarter" idx="11"/>
          </p:nvPr>
        </p:nvSpPr>
        <p:spPr/>
        <p:txBody>
          <a:bodyPr/>
          <a:lstStyle/>
          <a:p>
            <a:r>
              <a:rPr lang="en-CA"/>
              <a:t>© By Moumad &amp; Oubakhane</a:t>
            </a:r>
          </a:p>
        </p:txBody>
      </p:sp>
      <p:sp>
        <p:nvSpPr>
          <p:cNvPr id="6" name="Espace réservé du numéro de diapositive 5">
            <a:extLst>
              <a:ext uri="{FF2B5EF4-FFF2-40B4-BE49-F238E27FC236}">
                <a16:creationId xmlns:a16="http://schemas.microsoft.com/office/drawing/2014/main" id="{C620BE53-2D3A-8D92-5A7F-989AF4185FA3}"/>
              </a:ext>
            </a:extLst>
          </p:cNvPr>
          <p:cNvSpPr>
            <a:spLocks noGrp="1"/>
          </p:cNvSpPr>
          <p:nvPr>
            <p:ph type="sldNum" sz="quarter" idx="12"/>
          </p:nvPr>
        </p:nvSpPr>
        <p:spPr/>
        <p:txBody>
          <a:bodyPr/>
          <a:lstStyle/>
          <a:p>
            <a:fld id="{B9AAA70D-6846-4A0E-97FA-39D4568F585D}" type="slidenum">
              <a:rPr lang="en-CA" smtClean="0"/>
              <a:t>9</a:t>
            </a:fld>
            <a:endParaRPr lang="en-CA"/>
          </a:p>
        </p:txBody>
      </p:sp>
      <p:grpSp>
        <p:nvGrpSpPr>
          <p:cNvPr id="7" name="Groupe 16">
            <a:extLst>
              <a:ext uri="{FF2B5EF4-FFF2-40B4-BE49-F238E27FC236}">
                <a16:creationId xmlns:a16="http://schemas.microsoft.com/office/drawing/2014/main" id="{21353EA5-FDC2-C9DB-F9DA-A3927D0D816C}"/>
              </a:ext>
            </a:extLst>
          </p:cNvPr>
          <p:cNvGrpSpPr/>
          <p:nvPr/>
        </p:nvGrpSpPr>
        <p:grpSpPr>
          <a:xfrm>
            <a:off x="2666999" y="697658"/>
            <a:ext cx="6858001" cy="509339"/>
            <a:chOff x="4959215" y="143869"/>
            <a:chExt cx="6339359" cy="509339"/>
          </a:xfrm>
        </p:grpSpPr>
        <p:sp>
          <p:nvSpPr>
            <p:cNvPr id="8" name="Rectangle 7">
              <a:extLst>
                <a:ext uri="{FF2B5EF4-FFF2-40B4-BE49-F238E27FC236}">
                  <a16:creationId xmlns:a16="http://schemas.microsoft.com/office/drawing/2014/main" id="{C3992BDD-7091-799C-D5EB-2D25242D87BB}"/>
                </a:ext>
              </a:extLst>
            </p:cNvPr>
            <p:cNvSpPr/>
            <p:nvPr/>
          </p:nvSpPr>
          <p:spPr>
            <a:xfrm>
              <a:off x="8762831" y="143869"/>
              <a:ext cx="2535743" cy="504000"/>
            </a:xfrm>
            <a:prstGeom prst="rect">
              <a:avLst/>
            </a:prstGeom>
            <a:solidFill>
              <a:srgbClr val="FF0000"/>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fr-FR" sz="2000" dirty="0"/>
                <a:t>Besoins Techniques</a:t>
              </a:r>
              <a:endParaRPr lang="fr-FR" sz="1600" dirty="0"/>
            </a:p>
          </p:txBody>
        </p:sp>
        <p:sp>
          <p:nvSpPr>
            <p:cNvPr id="10" name="Rectangle 9">
              <a:extLst>
                <a:ext uri="{FF2B5EF4-FFF2-40B4-BE49-F238E27FC236}">
                  <a16:creationId xmlns:a16="http://schemas.microsoft.com/office/drawing/2014/main" id="{602E7999-D385-1C5F-6E58-6892DB853466}"/>
                </a:ext>
              </a:extLst>
            </p:cNvPr>
            <p:cNvSpPr/>
            <p:nvPr/>
          </p:nvSpPr>
          <p:spPr>
            <a:xfrm>
              <a:off x="4959215" y="149208"/>
              <a:ext cx="2535743" cy="504000"/>
            </a:xfrm>
            <a:prstGeom prst="rect">
              <a:avLst/>
            </a:prstGeom>
            <a:solidFill>
              <a:schemeClr val="accent1">
                <a:lumMod val="50000"/>
              </a:schemeClr>
            </a:solidFill>
            <a:ln>
              <a:noFill/>
            </a:ln>
            <a:effectLst>
              <a:outerShdw blurRad="127000" dist="114300" dir="1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Besoins </a:t>
              </a:r>
              <a:r>
                <a:rPr lang="fr-FR" sz="2000" dirty="0"/>
                <a:t>Fonctionnelles</a:t>
              </a:r>
              <a:endParaRPr lang="fr-FR" sz="2000" dirty="0">
                <a:solidFill>
                  <a:schemeClr val="bg1"/>
                </a:solidFill>
              </a:endParaRPr>
            </a:p>
          </p:txBody>
        </p:sp>
      </p:grpSp>
      <p:grpSp>
        <p:nvGrpSpPr>
          <p:cNvPr id="14" name="Group 1">
            <a:extLst>
              <a:ext uri="{FF2B5EF4-FFF2-40B4-BE49-F238E27FC236}">
                <a16:creationId xmlns:a16="http://schemas.microsoft.com/office/drawing/2014/main" id="{330A33BE-58F2-04BB-8C3C-93EE267F4C87}"/>
              </a:ext>
            </a:extLst>
          </p:cNvPr>
          <p:cNvGrpSpPr/>
          <p:nvPr/>
        </p:nvGrpSpPr>
        <p:grpSpPr>
          <a:xfrm>
            <a:off x="33270" y="27604"/>
            <a:ext cx="8921005" cy="643278"/>
            <a:chOff x="127959" y="104867"/>
            <a:chExt cx="8921005" cy="832877"/>
          </a:xfrm>
        </p:grpSpPr>
        <p:cxnSp>
          <p:nvCxnSpPr>
            <p:cNvPr id="15" name="Straight Connector 2">
              <a:extLst>
                <a:ext uri="{FF2B5EF4-FFF2-40B4-BE49-F238E27FC236}">
                  <a16:creationId xmlns:a16="http://schemas.microsoft.com/office/drawing/2014/main" id="{CB597658-62AD-6AB5-E9BE-FDA90C6F0538}"/>
                </a:ext>
              </a:extLst>
            </p:cNvPr>
            <p:cNvCxnSpPr>
              <a:cxnSpLocks/>
            </p:cNvCxnSpPr>
            <p:nvPr/>
          </p:nvCxnSpPr>
          <p:spPr>
            <a:xfrm>
              <a:off x="723110" y="897103"/>
              <a:ext cx="832585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3">
              <a:extLst>
                <a:ext uri="{FF2B5EF4-FFF2-40B4-BE49-F238E27FC236}">
                  <a16:creationId xmlns:a16="http://schemas.microsoft.com/office/drawing/2014/main" id="{FE5F1ED8-7D1E-3333-8B74-6729698A5419}"/>
                </a:ext>
              </a:extLst>
            </p:cNvPr>
            <p:cNvGrpSpPr/>
            <p:nvPr/>
          </p:nvGrpSpPr>
          <p:grpSpPr>
            <a:xfrm>
              <a:off x="628074" y="201265"/>
              <a:ext cx="8420890" cy="640083"/>
              <a:chOff x="394746" y="346087"/>
              <a:chExt cx="8420890" cy="640083"/>
            </a:xfrm>
            <a:solidFill>
              <a:schemeClr val="accent1"/>
            </a:solidFill>
          </p:grpSpPr>
          <p:sp>
            <p:nvSpPr>
              <p:cNvPr id="19" name="Rectangle 18">
                <a:extLst>
                  <a:ext uri="{FF2B5EF4-FFF2-40B4-BE49-F238E27FC236}">
                    <a16:creationId xmlns:a16="http://schemas.microsoft.com/office/drawing/2014/main" id="{329A4FFA-74E8-3101-AEB7-3E72B9BFCB96}"/>
                  </a:ext>
                </a:extLst>
              </p:cNvPr>
              <p:cNvSpPr/>
              <p:nvPr/>
            </p:nvSpPr>
            <p:spPr>
              <a:xfrm>
                <a:off x="489782" y="346087"/>
                <a:ext cx="6272025" cy="640083"/>
              </a:xfrm>
              <a:prstGeom prst="rect">
                <a:avLst/>
              </a:prstGeom>
              <a:grpFill/>
              <a:ln w="19050">
                <a:solidFill>
                  <a:schemeClr val="accent1">
                    <a:lumMod val="75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a:extLst>
                  <a:ext uri="{FF2B5EF4-FFF2-40B4-BE49-F238E27FC236}">
                    <a16:creationId xmlns:a16="http://schemas.microsoft.com/office/drawing/2014/main" id="{082052BF-6985-F33F-FF5F-EFAE9F8C120E}"/>
                  </a:ext>
                </a:extLst>
              </p:cNvPr>
              <p:cNvSpPr/>
              <p:nvPr/>
            </p:nvSpPr>
            <p:spPr>
              <a:xfrm>
                <a:off x="394746" y="346087"/>
                <a:ext cx="8420890" cy="640083"/>
              </a:xfrm>
              <a:prstGeom prst="rect">
                <a:avLst/>
              </a:prstGeom>
              <a:solidFill>
                <a:schemeClr val="accent1">
                  <a:lumMod val="50000"/>
                </a:schemeClr>
              </a:solidFill>
              <a:ln w="1905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528877" tIns="60960" rIns="60960" bIns="60960" numCol="1" spcCol="1270" anchor="ctr" anchorCtr="0">
                <a:noAutofit/>
              </a:bodyPr>
              <a:lstStyle/>
              <a:p>
                <a:pPr lvl="0" algn="l" defTabSz="1066800">
                  <a:lnSpc>
                    <a:spcPct val="90000"/>
                  </a:lnSpc>
                  <a:spcBef>
                    <a:spcPct val="0"/>
                  </a:spcBef>
                  <a:spcAft>
                    <a:spcPct val="35000"/>
                  </a:spcAft>
                </a:pPr>
                <a:r>
                  <a:rPr lang="fr-F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Analyse du Besoins</a:t>
                </a:r>
              </a:p>
            </p:txBody>
          </p:sp>
        </p:grpSp>
        <p:sp>
          <p:nvSpPr>
            <p:cNvPr id="17" name="Oval 4">
              <a:extLst>
                <a:ext uri="{FF2B5EF4-FFF2-40B4-BE49-F238E27FC236}">
                  <a16:creationId xmlns:a16="http://schemas.microsoft.com/office/drawing/2014/main" id="{E2B41FC0-9D40-4FE6-4211-1E0BB44892F0}"/>
                </a:ext>
              </a:extLst>
            </p:cNvPr>
            <p:cNvSpPr/>
            <p:nvPr/>
          </p:nvSpPr>
          <p:spPr>
            <a:xfrm>
              <a:off x="127959" y="104867"/>
              <a:ext cx="710485" cy="832877"/>
            </a:xfrm>
            <a:prstGeom prst="ellipse">
              <a:avLst/>
            </a:prstGeom>
            <a:ln>
              <a:solidFill>
                <a:schemeClr val="accent1"/>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TextBox 5">
              <a:extLst>
                <a:ext uri="{FF2B5EF4-FFF2-40B4-BE49-F238E27FC236}">
                  <a16:creationId xmlns:a16="http://schemas.microsoft.com/office/drawing/2014/main" id="{48566D9F-5C30-1A06-4825-75CFAA199228}"/>
                </a:ext>
              </a:extLst>
            </p:cNvPr>
            <p:cNvSpPr txBox="1"/>
            <p:nvPr/>
          </p:nvSpPr>
          <p:spPr>
            <a:xfrm>
              <a:off x="201599" y="179031"/>
              <a:ext cx="636845" cy="677433"/>
            </a:xfrm>
            <a:prstGeom prst="rect">
              <a:avLst/>
            </a:prstGeom>
            <a:noFill/>
          </p:spPr>
          <p:txBody>
            <a:bodyPr wrap="square" rtlCol="0">
              <a:spAutoFit/>
            </a:bodyPr>
            <a:lstStyle/>
            <a:p>
              <a:pPr algn="ctr"/>
              <a:r>
                <a:rPr lang="en-US" sz="2800" dirty="0">
                  <a:solidFill>
                    <a:srgbClr val="0070C0"/>
                  </a:solidFill>
                  <a:latin typeface="Times New Roman" panose="02020603050405020304" pitchFamily="18" charset="0"/>
                  <a:cs typeface="Times New Roman" panose="02020603050405020304" pitchFamily="18" charset="0"/>
                </a:rPr>
                <a:t>III.</a:t>
              </a:r>
            </a:p>
          </p:txBody>
        </p:sp>
      </p:grpSp>
      <p:grpSp>
        <p:nvGrpSpPr>
          <p:cNvPr id="21" name="Group 44">
            <a:extLst>
              <a:ext uri="{FF2B5EF4-FFF2-40B4-BE49-F238E27FC236}">
                <a16:creationId xmlns:a16="http://schemas.microsoft.com/office/drawing/2014/main" id="{16175F2E-D98B-2CBA-8D2D-9B5672A8E8B7}"/>
              </a:ext>
            </a:extLst>
          </p:cNvPr>
          <p:cNvGrpSpPr/>
          <p:nvPr/>
        </p:nvGrpSpPr>
        <p:grpSpPr>
          <a:xfrm>
            <a:off x="675396" y="1853720"/>
            <a:ext cx="5323257" cy="1416754"/>
            <a:chOff x="5758779" y="1242645"/>
            <a:chExt cx="5323257" cy="882496"/>
          </a:xfrm>
        </p:grpSpPr>
        <p:grpSp>
          <p:nvGrpSpPr>
            <p:cNvPr id="22" name="Group 48">
              <a:extLst>
                <a:ext uri="{FF2B5EF4-FFF2-40B4-BE49-F238E27FC236}">
                  <a16:creationId xmlns:a16="http://schemas.microsoft.com/office/drawing/2014/main" id="{44D5E9F2-E8F5-426B-A446-FC0E4BF81518}"/>
                </a:ext>
              </a:extLst>
            </p:cNvPr>
            <p:cNvGrpSpPr/>
            <p:nvPr/>
          </p:nvGrpSpPr>
          <p:grpSpPr>
            <a:xfrm>
              <a:off x="5758779" y="1303891"/>
              <a:ext cx="5323257" cy="821250"/>
              <a:chOff x="5284943" y="2605037"/>
              <a:chExt cx="5737731" cy="821250"/>
            </a:xfrm>
          </p:grpSpPr>
          <p:sp>
            <p:nvSpPr>
              <p:cNvPr id="24" name="TextBox 54">
                <a:extLst>
                  <a:ext uri="{FF2B5EF4-FFF2-40B4-BE49-F238E27FC236}">
                    <a16:creationId xmlns:a16="http://schemas.microsoft.com/office/drawing/2014/main" id="{5849BB18-DED5-96A0-EA00-65C0BD00D9A7}"/>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01</a:t>
                </a:r>
              </a:p>
            </p:txBody>
          </p:sp>
          <p:sp>
            <p:nvSpPr>
              <p:cNvPr id="25" name="Rectangle 24">
                <a:extLst>
                  <a:ext uri="{FF2B5EF4-FFF2-40B4-BE49-F238E27FC236}">
                    <a16:creationId xmlns:a16="http://schemas.microsoft.com/office/drawing/2014/main" id="{9D929C52-021D-C8BD-95C2-9C022D3E883B}"/>
                  </a:ext>
                </a:extLst>
              </p:cNvPr>
              <p:cNvSpPr/>
              <p:nvPr/>
            </p:nvSpPr>
            <p:spPr>
              <a:xfrm>
                <a:off x="6120105" y="2691788"/>
                <a:ext cx="4902569" cy="734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spcBef>
                    <a:spcPts val="600"/>
                  </a:spcBef>
                  <a:spcAft>
                    <a:spcPts val="600"/>
                  </a:spcAft>
                </a:pPr>
                <a:r>
                  <a:rPr lang="fr-FR" sz="2000" b="1" dirty="0">
                    <a:solidFill>
                      <a:schemeClr val="tx1"/>
                    </a:solidFill>
                  </a:rPr>
                  <a:t>L’ergonomie</a:t>
                </a:r>
                <a:r>
                  <a:rPr lang="en-CA" sz="1400" b="1" dirty="0">
                    <a:solidFill>
                      <a:schemeClr val="tx1"/>
                    </a:solidFill>
                  </a:rPr>
                  <a:t> :</a:t>
                </a:r>
              </a:p>
              <a:p>
                <a:pPr algn="just">
                  <a:spcBef>
                    <a:spcPts val="600"/>
                  </a:spcBef>
                  <a:spcAft>
                    <a:spcPts val="600"/>
                  </a:spcAft>
                </a:pPr>
                <a:r>
                  <a:rPr lang="fr-FR" sz="1600" dirty="0">
                    <a:solidFill>
                      <a:schemeClr val="tx1"/>
                    </a:solidFill>
                  </a:rPr>
                  <a:t>C’est-à-dire que les interfaces de notre application sont très facile a comprendre et simple à utiliser.</a:t>
                </a:r>
                <a:endParaRPr lang="en-CA" sz="1600" b="1" dirty="0">
                  <a:solidFill>
                    <a:schemeClr val="tx1"/>
                  </a:solidFill>
                </a:endParaRPr>
              </a:p>
            </p:txBody>
          </p:sp>
        </p:grpSp>
        <p:sp>
          <p:nvSpPr>
            <p:cNvPr id="23" name="Rectangle 22">
              <a:extLst>
                <a:ext uri="{FF2B5EF4-FFF2-40B4-BE49-F238E27FC236}">
                  <a16:creationId xmlns:a16="http://schemas.microsoft.com/office/drawing/2014/main" id="{9E766867-BD33-D8AE-1BEC-20F8FAFC1077}"/>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26" name="Group 22">
            <a:extLst>
              <a:ext uri="{FF2B5EF4-FFF2-40B4-BE49-F238E27FC236}">
                <a16:creationId xmlns:a16="http://schemas.microsoft.com/office/drawing/2014/main" id="{1177697A-7A21-97A0-07C7-5E56E7563299}"/>
              </a:ext>
            </a:extLst>
          </p:cNvPr>
          <p:cNvGrpSpPr/>
          <p:nvPr/>
        </p:nvGrpSpPr>
        <p:grpSpPr>
          <a:xfrm>
            <a:off x="675396" y="3891061"/>
            <a:ext cx="5323257" cy="1748435"/>
            <a:chOff x="5758779" y="1242645"/>
            <a:chExt cx="5323257" cy="1748435"/>
          </a:xfrm>
        </p:grpSpPr>
        <p:grpSp>
          <p:nvGrpSpPr>
            <p:cNvPr id="27" name="Group 23">
              <a:extLst>
                <a:ext uri="{FF2B5EF4-FFF2-40B4-BE49-F238E27FC236}">
                  <a16:creationId xmlns:a16="http://schemas.microsoft.com/office/drawing/2014/main" id="{78E5723B-D9D7-7FB8-8FEE-39F9A13031AB}"/>
                </a:ext>
              </a:extLst>
            </p:cNvPr>
            <p:cNvGrpSpPr/>
            <p:nvPr/>
          </p:nvGrpSpPr>
          <p:grpSpPr>
            <a:xfrm>
              <a:off x="5758779" y="1303891"/>
              <a:ext cx="5323257" cy="1687189"/>
              <a:chOff x="5284943" y="2605037"/>
              <a:chExt cx="5737731" cy="1687189"/>
            </a:xfrm>
          </p:grpSpPr>
          <p:sp>
            <p:nvSpPr>
              <p:cNvPr id="29" name="TextBox 25">
                <a:extLst>
                  <a:ext uri="{FF2B5EF4-FFF2-40B4-BE49-F238E27FC236}">
                    <a16:creationId xmlns:a16="http://schemas.microsoft.com/office/drawing/2014/main" id="{B315D827-3408-876B-9ED8-6A08365F3676}"/>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03</a:t>
                </a:r>
              </a:p>
            </p:txBody>
          </p:sp>
          <p:sp>
            <p:nvSpPr>
              <p:cNvPr id="30" name="Rectangle 29">
                <a:extLst>
                  <a:ext uri="{FF2B5EF4-FFF2-40B4-BE49-F238E27FC236}">
                    <a16:creationId xmlns:a16="http://schemas.microsoft.com/office/drawing/2014/main" id="{BEF6679F-9652-12A9-9842-1C2F0E6E443E}"/>
                  </a:ext>
                </a:extLst>
              </p:cNvPr>
              <p:cNvSpPr/>
              <p:nvPr/>
            </p:nvSpPr>
            <p:spPr>
              <a:xfrm>
                <a:off x="6120105" y="2691788"/>
                <a:ext cx="4902569" cy="1600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spcBef>
                    <a:spcPts val="600"/>
                  </a:spcBef>
                  <a:spcAft>
                    <a:spcPts val="600"/>
                  </a:spcAft>
                </a:pPr>
                <a:r>
                  <a:rPr lang="fr-FR" sz="2000" b="1" dirty="0">
                    <a:solidFill>
                      <a:schemeClr val="tx1"/>
                    </a:solidFill>
                  </a:rPr>
                  <a:t>La rapidité et intégrabilité dans d’autres applications :</a:t>
                </a:r>
              </a:p>
              <a:p>
                <a:pPr algn="just">
                  <a:spcBef>
                    <a:spcPts val="600"/>
                  </a:spcBef>
                  <a:spcAft>
                    <a:spcPts val="600"/>
                  </a:spcAft>
                </a:pPr>
                <a:r>
                  <a:rPr lang="fr-FR" sz="1600" dirty="0">
                    <a:solidFill>
                      <a:schemeClr val="tx1"/>
                    </a:solidFill>
                  </a:rPr>
                  <a:t>L’application doit être rapide et assure que les modules seront intégrables et utilisables dans d’autres application.</a:t>
                </a:r>
                <a:endParaRPr lang="fr-FR" sz="1600" b="1" dirty="0">
                  <a:solidFill>
                    <a:schemeClr val="tx1"/>
                  </a:solidFill>
                  <a:ea typeface="Open Sans" panose="020B0606030504020204" pitchFamily="34" charset="0"/>
                  <a:cs typeface="Open Sans" panose="020B0606030504020204" pitchFamily="34" charset="0"/>
                </a:endParaRPr>
              </a:p>
            </p:txBody>
          </p:sp>
        </p:grpSp>
        <p:sp>
          <p:nvSpPr>
            <p:cNvPr id="28" name="Rectangle 27">
              <a:extLst>
                <a:ext uri="{FF2B5EF4-FFF2-40B4-BE49-F238E27FC236}">
                  <a16:creationId xmlns:a16="http://schemas.microsoft.com/office/drawing/2014/main" id="{92E22341-DE2C-4A16-A7B8-F09463C7947B}"/>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31" name="Group 28">
            <a:extLst>
              <a:ext uri="{FF2B5EF4-FFF2-40B4-BE49-F238E27FC236}">
                <a16:creationId xmlns:a16="http://schemas.microsoft.com/office/drawing/2014/main" id="{EFA4A6C6-B6DC-C7DA-202D-401A8BD86DA0}"/>
              </a:ext>
            </a:extLst>
          </p:cNvPr>
          <p:cNvGrpSpPr/>
          <p:nvPr/>
        </p:nvGrpSpPr>
        <p:grpSpPr>
          <a:xfrm>
            <a:off x="6344676" y="1853721"/>
            <a:ext cx="5323257" cy="1459430"/>
            <a:chOff x="5758779" y="1242645"/>
            <a:chExt cx="5323257" cy="1295163"/>
          </a:xfrm>
        </p:grpSpPr>
        <p:grpSp>
          <p:nvGrpSpPr>
            <p:cNvPr id="32" name="Group 30">
              <a:extLst>
                <a:ext uri="{FF2B5EF4-FFF2-40B4-BE49-F238E27FC236}">
                  <a16:creationId xmlns:a16="http://schemas.microsoft.com/office/drawing/2014/main" id="{197D16A1-BBAE-12CC-05FA-6FEDF627A567}"/>
                </a:ext>
              </a:extLst>
            </p:cNvPr>
            <p:cNvGrpSpPr/>
            <p:nvPr/>
          </p:nvGrpSpPr>
          <p:grpSpPr>
            <a:xfrm>
              <a:off x="5758779" y="1303891"/>
              <a:ext cx="5323257" cy="1233917"/>
              <a:chOff x="5284943" y="2605037"/>
              <a:chExt cx="5737731" cy="1233917"/>
            </a:xfrm>
          </p:grpSpPr>
          <p:sp>
            <p:nvSpPr>
              <p:cNvPr id="34" name="TextBox 34">
                <a:extLst>
                  <a:ext uri="{FF2B5EF4-FFF2-40B4-BE49-F238E27FC236}">
                    <a16:creationId xmlns:a16="http://schemas.microsoft.com/office/drawing/2014/main" id="{E423257E-C3E6-1A2C-A60D-63160958FF50}"/>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02</a:t>
                </a:r>
              </a:p>
            </p:txBody>
          </p:sp>
          <p:sp>
            <p:nvSpPr>
              <p:cNvPr id="35" name="Rectangle 34">
                <a:extLst>
                  <a:ext uri="{FF2B5EF4-FFF2-40B4-BE49-F238E27FC236}">
                    <a16:creationId xmlns:a16="http://schemas.microsoft.com/office/drawing/2014/main" id="{49C7B9A0-07EB-B1AD-E5F3-C8AB25FE0551}"/>
                  </a:ext>
                </a:extLst>
              </p:cNvPr>
              <p:cNvSpPr/>
              <p:nvPr/>
            </p:nvSpPr>
            <p:spPr>
              <a:xfrm>
                <a:off x="6120105" y="2691788"/>
                <a:ext cx="4902569" cy="114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spcBef>
                    <a:spcPts val="600"/>
                  </a:spcBef>
                  <a:spcAft>
                    <a:spcPts val="600"/>
                  </a:spcAft>
                </a:pPr>
                <a:r>
                  <a:rPr lang="en-CA" sz="2000" b="1" dirty="0">
                    <a:solidFill>
                      <a:schemeClr val="tx1"/>
                    </a:solidFill>
                  </a:rPr>
                  <a:t>L’extensibilité :</a:t>
                </a:r>
              </a:p>
              <a:p>
                <a:pPr algn="just">
                  <a:spcBef>
                    <a:spcPts val="600"/>
                  </a:spcBef>
                  <a:spcAft>
                    <a:spcPts val="600"/>
                  </a:spcAft>
                </a:pPr>
                <a:r>
                  <a:rPr lang="fr-FR" sz="1600" dirty="0">
                    <a:solidFill>
                      <a:schemeClr val="tx1"/>
                    </a:solidFill>
                  </a:rPr>
                  <a:t>C’est-à-dire qu’il doit y avoir une possibilité d’ajouter de nouvelles fonctionnalités ou de modifier celles existante.</a:t>
                </a:r>
                <a:endParaRPr lang="fr-FR" sz="1600" dirty="0">
                  <a:solidFill>
                    <a:schemeClr val="tx1"/>
                  </a:solidFill>
                  <a:ea typeface="Open Sans" panose="020B0606030504020204" pitchFamily="34" charset="0"/>
                  <a:cs typeface="Open Sans" panose="020B0606030504020204" pitchFamily="34" charset="0"/>
                </a:endParaRPr>
              </a:p>
            </p:txBody>
          </p:sp>
        </p:grpSp>
        <p:sp>
          <p:nvSpPr>
            <p:cNvPr id="33" name="Rectangle 32">
              <a:extLst>
                <a:ext uri="{FF2B5EF4-FFF2-40B4-BE49-F238E27FC236}">
                  <a16:creationId xmlns:a16="http://schemas.microsoft.com/office/drawing/2014/main" id="{60291438-70A4-7404-EDEB-703139D70DA2}"/>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grpSp>
        <p:nvGrpSpPr>
          <p:cNvPr id="36" name="Group 37">
            <a:extLst>
              <a:ext uri="{FF2B5EF4-FFF2-40B4-BE49-F238E27FC236}">
                <a16:creationId xmlns:a16="http://schemas.microsoft.com/office/drawing/2014/main" id="{33EE28F2-D04C-802F-4879-67082CEE4CD4}"/>
              </a:ext>
            </a:extLst>
          </p:cNvPr>
          <p:cNvGrpSpPr/>
          <p:nvPr/>
        </p:nvGrpSpPr>
        <p:grpSpPr>
          <a:xfrm>
            <a:off x="6344676" y="3891061"/>
            <a:ext cx="5323257" cy="1933101"/>
            <a:chOff x="5758779" y="1242645"/>
            <a:chExt cx="5323257" cy="1933101"/>
          </a:xfrm>
        </p:grpSpPr>
        <p:grpSp>
          <p:nvGrpSpPr>
            <p:cNvPr id="37" name="Group 39">
              <a:extLst>
                <a:ext uri="{FF2B5EF4-FFF2-40B4-BE49-F238E27FC236}">
                  <a16:creationId xmlns:a16="http://schemas.microsoft.com/office/drawing/2014/main" id="{4E865AB3-2C9C-41C5-A648-7F88ABE5E949}"/>
                </a:ext>
              </a:extLst>
            </p:cNvPr>
            <p:cNvGrpSpPr/>
            <p:nvPr/>
          </p:nvGrpSpPr>
          <p:grpSpPr>
            <a:xfrm>
              <a:off x="5758779" y="1303891"/>
              <a:ext cx="5323257" cy="1871855"/>
              <a:chOff x="5284943" y="2605037"/>
              <a:chExt cx="5737731" cy="1871855"/>
            </a:xfrm>
          </p:grpSpPr>
          <p:sp>
            <p:nvSpPr>
              <p:cNvPr id="39" name="TextBox 41">
                <a:extLst>
                  <a:ext uri="{FF2B5EF4-FFF2-40B4-BE49-F238E27FC236}">
                    <a16:creationId xmlns:a16="http://schemas.microsoft.com/office/drawing/2014/main" id="{6CD2DC7F-FCC5-34F0-DAEA-A3FCF8010850}"/>
                  </a:ext>
                </a:extLst>
              </p:cNvPr>
              <p:cNvSpPr txBox="1"/>
              <p:nvPr/>
            </p:nvSpPr>
            <p:spPr>
              <a:xfrm>
                <a:off x="5284943" y="2605037"/>
                <a:ext cx="814146" cy="769441"/>
              </a:xfrm>
              <a:prstGeom prst="rect">
                <a:avLst/>
              </a:prstGeom>
              <a:noFill/>
            </p:spPr>
            <p:txBody>
              <a:bodyPr wrap="none" rtlCol="0" anchor="t">
                <a:spAutoFit/>
              </a:bodyPr>
              <a:lstStyle/>
              <a:p>
                <a:r>
                  <a:rPr lang="fr-FR" sz="4400" b="1" dirty="0">
                    <a:ea typeface="Open Sans" panose="020B0606030504020204" pitchFamily="34" charset="0"/>
                    <a:cs typeface="Open Sans" panose="020B0606030504020204" pitchFamily="34" charset="0"/>
                  </a:rPr>
                  <a:t>04</a:t>
                </a:r>
              </a:p>
            </p:txBody>
          </p:sp>
          <p:sp>
            <p:nvSpPr>
              <p:cNvPr id="40" name="Rectangle 39">
                <a:extLst>
                  <a:ext uri="{FF2B5EF4-FFF2-40B4-BE49-F238E27FC236}">
                    <a16:creationId xmlns:a16="http://schemas.microsoft.com/office/drawing/2014/main" id="{35BB21AC-BDD7-8804-1367-4EB894C23146}"/>
                  </a:ext>
                </a:extLst>
              </p:cNvPr>
              <p:cNvSpPr/>
              <p:nvPr/>
            </p:nvSpPr>
            <p:spPr>
              <a:xfrm>
                <a:off x="6120105" y="2691788"/>
                <a:ext cx="4902569" cy="1785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just">
                  <a:spcBef>
                    <a:spcPts val="600"/>
                  </a:spcBef>
                  <a:spcAft>
                    <a:spcPts val="600"/>
                  </a:spcAft>
                </a:pPr>
                <a:r>
                  <a:rPr lang="en-CA" sz="2000" b="1" dirty="0">
                    <a:solidFill>
                      <a:schemeClr val="tx1"/>
                    </a:solidFill>
                  </a:rPr>
                  <a:t>Sécurité :</a:t>
                </a:r>
              </a:p>
              <a:p>
                <a:pPr algn="just">
                  <a:spcBef>
                    <a:spcPts val="600"/>
                  </a:spcBef>
                  <a:spcAft>
                    <a:spcPts val="600"/>
                  </a:spcAft>
                </a:pPr>
                <a:r>
                  <a:rPr lang="fr-FR" sz="1600" dirty="0">
                    <a:solidFill>
                      <a:schemeClr val="tx1"/>
                    </a:solidFill>
                  </a:rPr>
                  <a:t>Les doctorants et les chercheurs doivent s’authentifier par un nom d’utilisateur et un mot de passe pour accéder aux pages qui lui sont autorisé par l’administration. L’admin peut ajouter, supprimer ou désactiver un compte.</a:t>
                </a:r>
                <a:endParaRPr lang="fr-FR" sz="1600" dirty="0">
                  <a:solidFill>
                    <a:schemeClr val="tx1"/>
                  </a:solidFill>
                  <a:ea typeface="Open Sans" panose="020B0606030504020204" pitchFamily="34" charset="0"/>
                  <a:cs typeface="Open Sans" panose="020B0606030504020204" pitchFamily="34" charset="0"/>
                </a:endParaRPr>
              </a:p>
            </p:txBody>
          </p:sp>
        </p:grpSp>
        <p:sp>
          <p:nvSpPr>
            <p:cNvPr id="38" name="Rectangle 37">
              <a:extLst>
                <a:ext uri="{FF2B5EF4-FFF2-40B4-BE49-F238E27FC236}">
                  <a16:creationId xmlns:a16="http://schemas.microsoft.com/office/drawing/2014/main" id="{752E7BE6-5F34-5DF7-C6F8-2811DDDD2E89}"/>
                </a:ext>
              </a:extLst>
            </p:cNvPr>
            <p:cNvSpPr/>
            <p:nvPr/>
          </p:nvSpPr>
          <p:spPr>
            <a:xfrm>
              <a:off x="5758779" y="1242645"/>
              <a:ext cx="2836984" cy="1172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a:p>
          </p:txBody>
        </p:sp>
      </p:grpSp>
    </p:spTree>
    <p:extLst>
      <p:ext uri="{BB962C8B-B14F-4D97-AF65-F5344CB8AC3E}">
        <p14:creationId xmlns:p14="http://schemas.microsoft.com/office/powerpoint/2010/main" val="221488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1709</Words>
  <Application>Microsoft Office PowerPoint</Application>
  <PresentationFormat>Grand écran</PresentationFormat>
  <Paragraphs>331</Paragraphs>
  <Slides>25</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Arial Black</vt:lpstr>
      <vt:lpstr>Calibri</vt:lpstr>
      <vt:lpstr>Calibri (Corps)</vt:lpstr>
      <vt:lpstr>Calibri Light</vt:lpstr>
      <vt:lpstr>LMRoman12-Regular</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HAMZA MOUMAD</dc:creator>
  <cp:lastModifiedBy>HAMZA MOUMAD</cp:lastModifiedBy>
  <cp:revision>5</cp:revision>
  <dcterms:created xsi:type="dcterms:W3CDTF">2022-06-19T21:26:16Z</dcterms:created>
  <dcterms:modified xsi:type="dcterms:W3CDTF">2022-06-28T21:22:36Z</dcterms:modified>
</cp:coreProperties>
</file>