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5" r:id="rId1"/>
  </p:sldMasterIdLst>
  <p:notesMasterIdLst>
    <p:notesMasterId r:id="rId18"/>
  </p:notesMasterIdLst>
  <p:sldIdLst>
    <p:sldId id="256" r:id="rId2"/>
    <p:sldId id="262" r:id="rId3"/>
    <p:sldId id="257" r:id="rId4"/>
    <p:sldId id="266" r:id="rId5"/>
    <p:sldId id="258" r:id="rId6"/>
    <p:sldId id="267" r:id="rId7"/>
    <p:sldId id="270" r:id="rId8"/>
    <p:sldId id="271" r:id="rId9"/>
    <p:sldId id="268" r:id="rId10"/>
    <p:sldId id="272" r:id="rId11"/>
    <p:sldId id="273" r:id="rId12"/>
    <p:sldId id="274" r:id="rId13"/>
    <p:sldId id="259" r:id="rId14"/>
    <p:sldId id="269" r:id="rId15"/>
    <p:sldId id="26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CC7618-8727-4757-ACDE-75E6E8E5593E}">
          <p14:sldIdLst>
            <p14:sldId id="256"/>
            <p14:sldId id="262"/>
            <p14:sldId id="257"/>
            <p14:sldId id="266"/>
            <p14:sldId id="258"/>
            <p14:sldId id="267"/>
            <p14:sldId id="270"/>
            <p14:sldId id="271"/>
            <p14:sldId id="268"/>
            <p14:sldId id="272"/>
            <p14:sldId id="273"/>
            <p14:sldId id="274"/>
            <p14:sldId id="259"/>
            <p14:sldId id="26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 autoAdjust="0"/>
    <p:restoredTop sz="94533" autoAdjust="0"/>
  </p:normalViewPr>
  <p:slideViewPr>
    <p:cSldViewPr snapToGrid="0">
      <p:cViewPr varScale="1">
        <p:scale>
          <a:sx n="76" d="100"/>
          <a:sy n="76" d="100"/>
        </p:scale>
        <p:origin x="216" y="52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5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3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4CE6B-DF9D-4E86-A6A2-2DE03C9B2F08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8A83E-54E3-4DE1-AD44-2314863D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A83E-54E3-4DE1-AD44-2314863D1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3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A83E-54E3-4DE1-AD44-2314863D16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5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None Values are included in the analysis for the reason that the survey responses are not individually recorded for these product offerings.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A83E-54E3-4DE1-AD44-2314863D16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98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A83E-54E3-4DE1-AD44-2314863D16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0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18BF-3CA2-1E4E-8FAB-4E4206295C97}" type="datetime1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HubSpot Datasets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00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27AE-8144-594D-B069-D585F1858E10}" type="datetime1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HubSpot Datasets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3E77-AEE2-BB4A-AAD7-F8D54E59CFC3}" type="datetime1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HubSpot Datasets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0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48B1-01E5-FE44-8A3E-F2F8589C030D}" type="datetime1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HubSpot Datasets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89FF-E5B9-5142-B29E-E1054A00C81C}" type="datetime1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HubSpot Datasets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4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430-DE5E-FC4E-954D-6298F8C469F0}" type="datetime1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HubSpot Datasets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1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CF60-DB8F-9A42-A4A7-2A80D6A9CC0C}" type="datetime1">
              <a:rPr lang="en-US" smtClean="0"/>
              <a:t>12/12/19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HubSpot Datasets Analysis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1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3367-1D08-AC4A-B346-6EE3F20CB6A7}" type="datetime1">
              <a:rPr lang="en-US" smtClean="0"/>
              <a:t>12/12/19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HubSpot Datasets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36A6-83A2-6845-B775-37AAAB58462C}" type="datetime1">
              <a:rPr lang="en-US" smtClean="0"/>
              <a:t>12/12/19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HubSpot Datasets Analysis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2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6A5B02-DF9E-4449-ACB7-880291A98E23}" type="datetime1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HubSpot Datasets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A58BE7-A676-48BB-9597-F1C1D625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8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DCEE-2056-A943-A038-61D4AAAE2B15}" type="datetime1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HubSpot Datasets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C476A0-BF77-6E40-BB56-66043024FF59}" type="datetime1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HubSpot Datasets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A58BE7-A676-48BB-9597-F1C1D6253E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58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5156-076F-483F-9772-CBF6B2271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Product Survey- Customer response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D1A10-B8EC-4816-9AE9-01DD5F86B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by: Hemanth Movva</a:t>
            </a:r>
          </a:p>
        </p:txBody>
      </p:sp>
    </p:spTree>
    <p:extLst>
      <p:ext uri="{BB962C8B-B14F-4D97-AF65-F5344CB8AC3E}">
        <p14:creationId xmlns:p14="http://schemas.microsoft.com/office/powerpoint/2010/main" val="3066525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C4FB-1B41-43F4-BAC6-BCF3B7D2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Conclusion from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0416-B903-4F77-9C1F-4C35E715C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Product Ratings with Low Survey score (less than 6)</a:t>
            </a:r>
          </a:p>
          <a:p>
            <a:pPr marL="0" indent="0">
              <a:buNone/>
            </a:pPr>
            <a:r>
              <a:rPr lang="en-US" dirty="0"/>
              <a:t>Product Subscription having low approval from users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/>
              <a:t>“MARKETING-PRODUCT-TIER-ENTERPRISE” – 18.96%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/>
              <a:t>“SALES-PRODUCT-TIER-PRO” – 15.56%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/>
              <a:t>“MARKETING-PRODUCT-TIER-BASIC” – 14.72%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dirty="0"/>
              <a:t>Product Subscriptions having highest low level approval percentages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/>
              <a:t>“CRM-PRODUCT-TIER-FREE” – 12.61%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/>
              <a:t>“SALES-PRODUCT-TIER-PRO” – 7.93%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/>
              <a:t>“MARKETING-PRODUCT-TIER-PRO” – 4.36%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1600" b="1" dirty="0"/>
          </a:p>
          <a:p>
            <a:pPr marL="201168" lvl="1" indent="0">
              <a:buNone/>
            </a:pPr>
            <a:endParaRPr lang="en-US" sz="16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EFDEC-E916-4125-BD24-91E1BC9E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6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974C-B6AB-4F4D-AA6D-161BC85B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Conclusion from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C8028-A00E-4A07-B874-66F4737F1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Other Observations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483 Customers responded with low level average score of less than 6.0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619 Users responded with low level average score of less than 6.0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2355 customers responded with average score greater than 8.0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2674 users responded with average score greater than 8.0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1683 Customers responded with average score as 10.0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Country Code “TH” has lowest average score of 4.0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20 Countries have highest average score of 10.0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Sales-Product-Tier-Pro and Sales-Product-Tier-Free has statistically significant correlation with Survey Score.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Marketing-Product-Tier Enterprise has statistically significant correlation with Survey Score.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Marketing-Product-Tier Pro has statistically less significant correlation with Survey Score.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No linear relationship exists between the Product Tier subscriptions and Survey score.</a:t>
            </a:r>
            <a:br>
              <a:rPr lang="en-US" dirty="0"/>
            </a:b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DF47C-A19D-4640-9606-FB828358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9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0358-D690-4A1B-B743-A4BDD118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005" y="39695"/>
            <a:ext cx="10058400" cy="949211"/>
          </a:xfrm>
        </p:spPr>
        <p:txBody>
          <a:bodyPr/>
          <a:lstStyle/>
          <a:p>
            <a:r>
              <a:rPr lang="en-US" dirty="0"/>
              <a:t>3. Conclusion from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659C-B13D-4589-B267-1003883C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321859"/>
            <a:ext cx="10958512" cy="4900082"/>
          </a:xfrm>
        </p:spPr>
        <p:txBody>
          <a:bodyPr/>
          <a:lstStyle/>
          <a:p>
            <a:r>
              <a:rPr lang="en-US" dirty="0"/>
              <a:t>Statistical Summary Analysis of two Data-sets</a:t>
            </a:r>
          </a:p>
          <a:p>
            <a:r>
              <a:rPr lang="en-US" dirty="0"/>
              <a:t>                                                                                 </a:t>
            </a:r>
            <a:r>
              <a:rPr lang="en-US" dirty="0">
                <a:sym typeface="Wingdings" panose="05000000000000000000" pitchFamily="2" charset="2"/>
              </a:rPr>
              <a:t> Survey Reponses Summary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         User Info Summary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C4CAB-E892-46A8-A98A-1250A1770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8" y="1792975"/>
            <a:ext cx="4591050" cy="2967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92A2FA-D544-43FB-AAA7-2569FE94D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4850341"/>
            <a:ext cx="8905875" cy="13716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3EC4C0-BB08-40EB-BB70-E3547F34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69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4A35-86FE-4ED4-9BFD-6FBB14F3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Conclusion from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95161-C310-448F-BEA9-3A0BB0E62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31701" cy="4023360"/>
          </a:xfrm>
        </p:spPr>
        <p:txBody>
          <a:bodyPr/>
          <a:lstStyle/>
          <a:p>
            <a:r>
              <a:rPr lang="en-US" dirty="0"/>
              <a:t>Binning Score averages into three groups and respective country counts: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52 Countries reported Medium Survey score average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44 Countries reported High Survey score average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5 Countries reported Low Survey score average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D5353-6CC2-4C35-8383-02CB65B51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51" y="4205287"/>
            <a:ext cx="2209800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669846-9D43-4D98-B3E2-C4CAAC396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016" y="3114675"/>
            <a:ext cx="4545330" cy="2909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D7598-26B3-426B-B379-3977B1A8B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5712" y="3105149"/>
            <a:ext cx="4067175" cy="2743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04EEE96-2C79-4065-98A4-A0316CF0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CDBC-F463-45C1-AA19-2A29B7D7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" y="340790"/>
            <a:ext cx="10058400" cy="1450757"/>
          </a:xfrm>
        </p:spPr>
        <p:txBody>
          <a:bodyPr/>
          <a:lstStyle/>
          <a:p>
            <a:r>
              <a:rPr lang="en-US" dirty="0"/>
              <a:t>3. Conclusion </a:t>
            </a:r>
            <a:br>
              <a:rPr lang="en-US" dirty="0"/>
            </a:br>
            <a:r>
              <a:rPr lang="en-US" dirty="0"/>
              <a:t>from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FA3932-D786-41DA-B215-740B5E716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05" y="1763819"/>
            <a:ext cx="4998720" cy="4023360"/>
          </a:xfrm>
        </p:spPr>
        <p:txBody>
          <a:bodyPr/>
          <a:lstStyle/>
          <a:p>
            <a:r>
              <a:rPr lang="en-US" dirty="0"/>
              <a:t>Percentage of responses by Country</a:t>
            </a:r>
          </a:p>
          <a:p>
            <a:endParaRPr lang="en-US" dirty="0"/>
          </a:p>
          <a:p>
            <a:r>
              <a:rPr lang="en-US" dirty="0"/>
              <a:t>A Pie chart representing the country percentages by total responses.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Rows having no Country codes are excluded from the analysis.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7A8436E-04B2-4117-A4B1-252F8FCD1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5" y="76199"/>
            <a:ext cx="7210425" cy="616267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57130-C288-40CA-832A-454AFF4F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0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B105-A6DC-4E1E-B3B1-4C504A29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Recommended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E5CB-BBFE-4386-8EC7-F497ED1C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Conclusions/results can be reviewed with Product teams and Leadership.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can be further analyzed based on specific questions from stakeholders.</a:t>
            </a:r>
          </a:p>
          <a:p>
            <a:pPr marL="201168" lvl="1" indent="0">
              <a:buNone/>
            </a:pPr>
            <a:r>
              <a:rPr lang="en-US" dirty="0"/>
              <a:t>Customers responded with Low ratings: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Contacting the customers who responded with low ratings.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Most important aspect is to contact the paid subscribers on priority to get detailed feedback that can help improve the product featuring.</a:t>
            </a:r>
          </a:p>
          <a:p>
            <a:pPr marL="201168" lvl="1" indent="0">
              <a:buNone/>
            </a:pPr>
            <a:r>
              <a:rPr lang="en-US" dirty="0"/>
              <a:t>Countries having low survey responses: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6 countries having low survey averages has to taken into account for any localizations/extensions.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7757D-BC0A-4524-870C-499F2AA4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59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FF08-2B86-4655-A5E3-70E6A2FC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Additional Data for Future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1C39-E230-4434-B415-056082E6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numCol="2"/>
          <a:lstStyle/>
          <a:p>
            <a:r>
              <a:rPr lang="en-US" dirty="0"/>
              <a:t>Additional Data: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Country codes has to be captured and should be a mandatory column for </a:t>
            </a:r>
            <a:r>
              <a:rPr lang="en-US"/>
              <a:t>survey response.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Survey responses can be obtained by product and individual scores can be captured by product tier.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User role has to be captured in English and the user data-set language is not standardized for reporting needs.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User responses for recommendations/text can be captured for descriptive analysis.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Information like trans-continental regions can be captured for world wide analysis of user responses by the respective region.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939B-31D6-4126-9F8B-41148A39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6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6F2D-F2F2-445C-82DB-5C1CB6E4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5538-0686-4E80-B019-D3E6363F3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1. Dataset Preparation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2. Analyze the Datasets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3. Conclusion from Analysis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4. Recommended Next Steps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5. Additional Data for Future Analysis</a:t>
            </a:r>
            <a:endParaRPr lang="en-US" dirty="0"/>
          </a:p>
          <a:p>
            <a:r>
              <a:rPr lang="en-US" dirty="0">
                <a:hlinkClick r:id="" action="ppaction://noaction"/>
              </a:rPr>
              <a:t>6.Part-2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D0DF8-3DDE-4900-AD26-60FA259B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82EA-EDA5-469A-98FE-DD3C96DD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58" y="559981"/>
            <a:ext cx="10058400" cy="1183978"/>
          </a:xfrm>
        </p:spPr>
        <p:txBody>
          <a:bodyPr/>
          <a:lstStyle/>
          <a:p>
            <a:r>
              <a:rPr lang="en-US" dirty="0"/>
              <a:t>1. 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F5D1-EB67-4314-B5CF-A44E3611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058" y="1743959"/>
            <a:ext cx="9337642" cy="45540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Imported the JSON (Responses (1) (1).json) into Excel and encountered the Following issue.</a:t>
            </a:r>
          </a:p>
          <a:p>
            <a:pPr marL="749808" lvl="1" indent="-457200"/>
            <a:r>
              <a:rPr lang="en-US" dirty="0"/>
              <a:t>The JSON input is NOT valid according to RFC 4627 (JSON specification). (Adding an Object on the top the file will solve the issue)</a:t>
            </a:r>
          </a:p>
          <a:p>
            <a:pPr marL="749808" lvl="1" indent="-457200"/>
            <a:r>
              <a:rPr lang="en-US" dirty="0"/>
              <a:t>Exported the Excel-Data into Table and converted to CSV.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Now we have both the datasets in CSV Formats.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Exported the data-sets into Data-frames and also imported into table using “Import Table Data” wizard in Toad.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missing and null values are identified for the given data-sets to proceed with the analysis.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Converted date from epoch to Standard format.</a:t>
            </a:r>
          </a:p>
          <a:p>
            <a:pPr marL="0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309C5-31FD-4B93-A77E-E8CF1FD4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2C16-CD6D-43F5-9031-0B7EE119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Missing and Null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ABCA2-424C-46E0-943C-5050BC41D6B7}"/>
              </a:ext>
            </a:extLst>
          </p:cNvPr>
          <p:cNvSpPr txBox="1"/>
          <p:nvPr/>
        </p:nvSpPr>
        <p:spPr>
          <a:xfrm>
            <a:off x="1097280" y="1737360"/>
            <a:ext cx="1005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Info Data Set : Missing data / Null value findings</a:t>
            </a:r>
          </a:p>
          <a:p>
            <a:r>
              <a:rPr lang="en-US" dirty="0"/>
              <a:t>Based on the summary above, each column has 4788 rows of data, and 2 columns containing missing data:</a:t>
            </a:r>
          </a:p>
          <a:p>
            <a:r>
              <a:rPr lang="en-US" dirty="0"/>
              <a:t>"USER_ROLE": 1858 missing data.</a:t>
            </a:r>
          </a:p>
          <a:p>
            <a:r>
              <a:rPr lang="en-US" dirty="0"/>
              <a:t>"PRODUCT_ADDONS": 1858 responses doesn't have any addons.</a:t>
            </a:r>
          </a:p>
          <a:p>
            <a:endParaRPr lang="en-US" b="1" dirty="0"/>
          </a:p>
          <a:p>
            <a:r>
              <a:rPr lang="en-US" b="1" dirty="0"/>
              <a:t>Survey Response Data Set : Missing data findings</a:t>
            </a:r>
          </a:p>
          <a:p>
            <a:r>
              <a:rPr lang="en-US" dirty="0"/>
              <a:t>Based on the summary above, each column has 4788 rows of data, and 2 columns containing missing data:</a:t>
            </a:r>
          </a:p>
          <a:p>
            <a:r>
              <a:rPr lang="en-US" dirty="0"/>
              <a:t>"COUNTRY_CODE": 794 missing data.</a:t>
            </a:r>
          </a:p>
          <a:p>
            <a:r>
              <a:rPr lang="en-US" dirty="0"/>
              <a:t>"REGION": 1573 missing data.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53C18-9A26-45B6-A53D-0325ACE2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992F-4E03-4B20-BA92-DA27B769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Analyze the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D32A-5113-4E4B-AC57-7DFA62AFB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81286"/>
            <a:ext cx="10058400" cy="3587807"/>
          </a:xfrm>
        </p:spPr>
        <p:txBody>
          <a:bodyPr/>
          <a:lstStyle/>
          <a:p>
            <a:r>
              <a:rPr lang="en-US" dirty="0"/>
              <a:t>Data sets are analyzed using the following steps listed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Statistical summary Analysis.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Binning of data based on continuous numerical Variables (Survey Score).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Assigning Categorical Variables to various product tier groups.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Filtering the data by conditions in SQL and Pandas.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Grouping and aggregation of data-sets using SQL and Python.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Exploratory data-analysis using python libraries.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Determining the Interdependency between the Product-tier and Survey Score.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DC5D7-3A3A-4EE5-B8B9-32D40208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5C3E-0DA9-4B4C-B067-9ECFA89D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Conclusion from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7E87-5BFD-4EB6-9CCA-E6794FCCB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Survey Score average by Product-tiers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Observations:</a:t>
            </a:r>
          </a:p>
          <a:p>
            <a:br>
              <a:rPr lang="en-US" dirty="0"/>
            </a:br>
            <a:r>
              <a:rPr lang="en-US" sz="1400" b="1" dirty="0"/>
              <a:t>Marketing Product Tier - “FREE” </a:t>
            </a:r>
            <a:r>
              <a:rPr lang="en-US" sz="1400" dirty="0"/>
              <a:t>and </a:t>
            </a:r>
            <a:r>
              <a:rPr lang="en-US" sz="1400" b="1" dirty="0"/>
              <a:t>“PRO” </a:t>
            </a:r>
            <a:r>
              <a:rPr lang="en-US" sz="1400" dirty="0"/>
              <a:t>products has better score averages when compared to others.</a:t>
            </a:r>
          </a:p>
          <a:p>
            <a:r>
              <a:rPr lang="en-US" sz="1400" b="1" dirty="0"/>
              <a:t>Sales Product Tier - “STARTER”</a:t>
            </a:r>
            <a:r>
              <a:rPr lang="en-US" sz="1400" dirty="0"/>
              <a:t> and </a:t>
            </a:r>
            <a:r>
              <a:rPr lang="en-US" sz="1400" b="1" dirty="0"/>
              <a:t>“FREE” </a:t>
            </a:r>
            <a:r>
              <a:rPr lang="en-US" sz="1400" dirty="0"/>
              <a:t>products has better score averages when compared to others.</a:t>
            </a:r>
          </a:p>
          <a:p>
            <a:r>
              <a:rPr lang="en-US" sz="1400" b="1" dirty="0"/>
              <a:t>CRM Product Tier- “FREE”</a:t>
            </a:r>
            <a:r>
              <a:rPr lang="en-US" sz="1400" dirty="0"/>
              <a:t> offering has good score average from all the available responses.</a:t>
            </a:r>
          </a:p>
          <a:p>
            <a:endParaRPr lang="en-US" sz="1400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63033-447E-4EAB-81EB-35715C57F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00949"/>
            <a:ext cx="2657475" cy="2181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49687A-F57E-467B-82F9-8780E524A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917" y="2100949"/>
            <a:ext cx="2362200" cy="1666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6496F-B0AD-4AF3-9DA9-951AFE557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998" y="2100949"/>
            <a:ext cx="2247900" cy="11049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F0CD8-B7CD-4007-AFCD-3DB97617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2E87-2584-4C91-AF19-834A18BF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Conclusion from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C77C8-22DD-430C-B2DF-D6AC2E033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Product Ratings by High Survey score (8-10)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7F0A6C-5FB8-4309-9712-525325FD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4491568"/>
            <a:ext cx="10201275" cy="1838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6D6BAC-B340-4FDE-8183-CD114DFE3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48543"/>
            <a:ext cx="10201275" cy="1343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4F21D7-F0FB-49D7-A893-7FA8B0367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275312"/>
            <a:ext cx="10201275" cy="85725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16B30F2-D9EF-416B-8CFB-B6CE5D4C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334A-55B5-4D04-8503-87484DA5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Conclusion from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5BA7-5D46-4C89-AD3C-20F28843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Product Ratings with High Survey score (8-10)</a:t>
            </a:r>
          </a:p>
          <a:p>
            <a:pPr marL="0" indent="0">
              <a:buNone/>
            </a:pPr>
            <a:r>
              <a:rPr lang="en-US" dirty="0"/>
              <a:t>Product Subscription having good approval from users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“SALES-PRODUCT-TIER-STARTER” – 78.49%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“SALES-PRODUCT-TIER-FREE” – 76.36%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“MARKETING-PRODUCT-TIER-PRO” – 74.76%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“MARKETING-PRODUCT-TIER-FREE” – 73.95</a:t>
            </a:r>
          </a:p>
          <a:p>
            <a:pPr marL="0" indent="0">
              <a:buNone/>
            </a:pPr>
            <a:r>
              <a:rPr lang="en-US" dirty="0"/>
              <a:t>Popular Product Subscriptions by Product Type having score (8-10)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“CRM-PRODUCT-TIER-FREE” – 71.51 %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“SALES-PRODUCT-TIER-PRO” – 35.67%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“MARKETING-PRODUCT-TIER-PRO” – 27.65%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77A1CB-8A1C-416F-9854-3F2FB020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9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8B6D-C06F-4CA5-A52F-4C02A569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Conclusion from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1019E4-8014-43D8-BA47-23B840C9E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Responses by Product having Score average less than 6</a:t>
            </a:r>
          </a:p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2C2A465-A70B-4265-9ADC-AFB295F0D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68250"/>
            <a:ext cx="10058400" cy="1260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783D9A-E98C-484C-93E3-BA307C1CD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29000"/>
            <a:ext cx="10058400" cy="1640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52D944-79AD-40BB-A875-145625A33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1" y="5080547"/>
            <a:ext cx="10058400" cy="81915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C8A9310-0681-4778-8292-A2B05D55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8BE7-A676-48BB-9597-F1C1D6253E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097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1163</TotalTime>
  <Words>1023</Words>
  <Application>Microsoft Macintosh PowerPoint</Application>
  <PresentationFormat>Widescreen</PresentationFormat>
  <Paragraphs>154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Product Survey- Customer response Data Analysis</vt:lpstr>
      <vt:lpstr>Index</vt:lpstr>
      <vt:lpstr>1. Dataset Preparation</vt:lpstr>
      <vt:lpstr>Missing and Null Values</vt:lpstr>
      <vt:lpstr>2. Analyze the Datasets</vt:lpstr>
      <vt:lpstr>3. Conclusion from Analysis</vt:lpstr>
      <vt:lpstr>3. Conclusion from Analysis</vt:lpstr>
      <vt:lpstr>3. Conclusion from Analysis</vt:lpstr>
      <vt:lpstr>3. Conclusion from Analysis</vt:lpstr>
      <vt:lpstr>3. Conclusion from Analysis</vt:lpstr>
      <vt:lpstr>3. Conclusion from Analysis</vt:lpstr>
      <vt:lpstr>3. Conclusion from Analysis</vt:lpstr>
      <vt:lpstr>3. Conclusion from Analysis</vt:lpstr>
      <vt:lpstr>3. Conclusion  from Analysis</vt:lpstr>
      <vt:lpstr>4. Recommended Next Steps</vt:lpstr>
      <vt:lpstr>5. Additional Data for Future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HubSpot –  Data Solutions Analyst Interview Part-1</dc:title>
  <dc:creator>Hemanth Movva</dc:creator>
  <cp:lastModifiedBy>lp836</cp:lastModifiedBy>
  <cp:revision>71</cp:revision>
  <dcterms:created xsi:type="dcterms:W3CDTF">2019-10-31T03:47:07Z</dcterms:created>
  <dcterms:modified xsi:type="dcterms:W3CDTF">2019-12-12T19:30:37Z</dcterms:modified>
</cp:coreProperties>
</file>