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3175" autoAdjust="0"/>
  </p:normalViewPr>
  <p:slideViewPr>
    <p:cSldViewPr snapToGrid="0">
      <p:cViewPr varScale="1">
        <p:scale>
          <a:sx n="100" d="100"/>
          <a:sy n="100" d="100"/>
        </p:scale>
        <p:origin x="948" y="48"/>
      </p:cViewPr>
      <p:guideLst>
        <p:guide orient="horz" pos="214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presProps" Target="presProps.xml"  /><Relationship Id="rId32" Type="http://schemas.openxmlformats.org/officeDocument/2006/relationships/viewProps" Target="viewProps.xml"  /><Relationship Id="rId33" Type="http://schemas.openxmlformats.org/officeDocument/2006/relationships/theme" Target="theme/theme1.xml"  /><Relationship Id="rId34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4602A5-1A7E-6DD4-BCB7-2B78794F90D2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FE9D61-53F2-F84C-4E76-C8EDBEF6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FEBE-8A97-4855-8104-A03E1EFF1A94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CAFA26-B456-B923-4DA6-CF2382D8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88207F-7B9F-AE7A-65AC-1BD181C6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5FA9-61DE-4DD2-9BA2-4DC9AF79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64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4602A5-1A7E-6DD4-BCB7-2B78794F90D2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FE9D61-53F2-F84C-4E76-C8EDBEF6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FEBE-8A97-4855-8104-A03E1EFF1A94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CAFA26-B456-B923-4DA6-CF2382D8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88207F-7B9F-AE7A-65AC-1BD181C6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5FA9-61DE-4DD2-9BA2-4DC9AF79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10132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608CD1-91EE-E281-CE92-D7C5A5BE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A8CB7-992D-CEC9-8D71-AB31FA7C7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58386-4013-1EE8-771B-058C77374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FEBE-8A97-4855-8104-A03E1EFF1A94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7E9D0-EEB1-C603-7E65-0F11F6B8E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B4662-5E86-3989-A8CE-41AE1996C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5FA9-61DE-4DD2-9BA2-4DC9AF79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9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Relationship Id="rId3" Type="http://schemas.openxmlformats.org/officeDocument/2006/relationships/image" Target="../media/image15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5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6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7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3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 rot="0">
            <a:off x="4023360" y="2398775"/>
            <a:ext cx="4030980" cy="1952245"/>
            <a:chOff x="4023360" y="2331098"/>
            <a:chExt cx="4030980" cy="1952245"/>
          </a:xfrm>
        </p:grpSpPr>
        <p:grpSp>
          <p:nvGrpSpPr>
            <p:cNvPr id="4" name="그룹 3"/>
            <p:cNvGrpSpPr/>
            <p:nvPr/>
          </p:nvGrpSpPr>
          <p:grpSpPr>
            <a:xfrm rot="0">
              <a:off x="4979020" y="2331098"/>
              <a:ext cx="2167054" cy="768457"/>
              <a:chOff x="8909823" y="398401"/>
              <a:chExt cx="3282177" cy="738121"/>
            </a:xfrm>
            <a:solidFill>
              <a:schemeClr val="accent6"/>
            </a:solidFill>
          </p:grpSpPr>
          <p:sp>
            <p:nvSpPr>
              <p:cNvPr id="5" name="직사각형 4"/>
              <p:cNvSpPr/>
              <p:nvPr/>
            </p:nvSpPr>
            <p:spPr>
              <a:xfrm>
                <a:off x="10844526" y="398401"/>
                <a:ext cx="1347474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963513" y="398401"/>
                <a:ext cx="724895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9283289" y="398401"/>
                <a:ext cx="524106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8909823" y="398401"/>
                <a:ext cx="217347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023360" y="3283551"/>
              <a:ext cx="4030980" cy="9997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6000" b="1">
                  <a:solidFill>
                    <a:schemeClr val="accent6"/>
                  </a:solidFill>
                  <a:latin typeface="+mj-ea"/>
                  <a:ea typeface="+mj-ea"/>
                </a:rPr>
                <a:t>힘드시조</a:t>
              </a:r>
              <a:r>
                <a:rPr lang="en-US" altLang="ko-KR" sz="6000" b="1">
                  <a:solidFill>
                    <a:schemeClr val="accent6"/>
                  </a:solidFill>
                  <a:latin typeface="+mj-ea"/>
                  <a:ea typeface="+mj-ea"/>
                </a:rPr>
                <a:t>..?</a:t>
              </a:r>
              <a:endParaRPr lang="en-US" altLang="ko-KR" sz="6000" b="1">
                <a:solidFill>
                  <a:schemeClr val="accent6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9210" y="99950"/>
            <a:ext cx="119135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schemeClr val="accent6"/>
                </a:solidFill>
              </a:rPr>
              <a:t>새별의 파워포인트</a:t>
            </a:r>
            <a:endParaRPr lang="ko-KR" altLang="en-US" sz="1100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accent6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accent6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accent6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13" name="TextBox 8"/>
          <p:cNvSpPr txBox="1"/>
          <p:nvPr/>
        </p:nvSpPr>
        <p:spPr>
          <a:xfrm>
            <a:off x="2927985" y="4546712"/>
            <a:ext cx="6269355" cy="642508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1" i="0" u="none" strike="noStrike" kern="1200" cap="none" spc="0" normalizeH="0" baseline="0" mc:Ignorable="hp" hp:hslEmbossed="0">
                <a:solidFill>
                  <a:srgbClr val="1a335c"/>
                </a:solidFill>
                <a:latin typeface="Pretendard ExtraBold"/>
                <a:ea typeface="Pretendard ExtraBold"/>
              </a:rPr>
              <a:t>박혜민</a:t>
            </a: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rgbClr val="1a335c"/>
                </a:solidFill>
                <a:latin typeface="Pretendard ExtraBold"/>
                <a:ea typeface="Pretendard ExtraBold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600" b="1" i="0" u="none" strike="noStrike" kern="1200" cap="none" spc="0" normalizeH="0" baseline="0" mc:Ignorable="hp" hp:hslEmbossed="0">
                <a:solidFill>
                  <a:srgbClr val="1a335c"/>
                </a:solidFill>
                <a:latin typeface="Pretendard ExtraBold"/>
                <a:ea typeface="Pretendard ExtraBold"/>
              </a:rPr>
              <a:t> 이명주</a:t>
            </a: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rgbClr val="1a335c"/>
                </a:solidFill>
                <a:latin typeface="Pretendard ExtraBold"/>
                <a:ea typeface="Pretendard ExtraBold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600" b="1" i="0" u="none" strike="noStrike" kern="1200" cap="none" spc="0" normalizeH="0" baseline="0" mc:Ignorable="hp" hp:hslEmbossed="0">
                <a:solidFill>
                  <a:srgbClr val="1a335c"/>
                </a:solidFill>
                <a:latin typeface="Pretendard ExtraBold"/>
                <a:ea typeface="Pretendard ExtraBold"/>
              </a:rPr>
              <a:t> 이태근</a:t>
            </a: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rgbClr val="1a335c"/>
                </a:solidFill>
                <a:latin typeface="Pretendard ExtraBold"/>
                <a:ea typeface="Pretendard ExtraBold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600" b="1" i="0" u="none" strike="noStrike" kern="1200" cap="none" spc="0" normalizeH="0" baseline="0" mc:Ignorable="hp" hp:hslEmbossed="0">
                <a:solidFill>
                  <a:srgbClr val="1a335c"/>
                </a:solidFill>
                <a:latin typeface="Pretendard ExtraBold"/>
                <a:ea typeface="Pretendard ExtraBold"/>
              </a:rPr>
              <a:t> 현지원</a:t>
            </a:r>
            <a:endParaRPr xmlns:mc="http://schemas.openxmlformats.org/markup-compatibility/2006" xmlns:hp="http://schemas.haansoft.com/office/presentation/8.0" kumimoji="0" lang="ko-KR" altLang="en-US" sz="3600" b="1" i="0" u="none" strike="noStrike" kern="1200" cap="none" spc="0" normalizeH="0" baseline="0" mc:Ignorable="hp" hp:hslEmbossed="0">
              <a:solidFill>
                <a:srgbClr val="1a335c"/>
              </a:solidFill>
              <a:latin typeface="Pretendard ExtraBold"/>
              <a:ea typeface="Pretendard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4925" y="109284"/>
            <a:ext cx="442764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kobert,</a:t>
            </a:r>
            <a:r>
              <a:rPr lang="ko-KR" altLang="en-US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sentencebert</a:t>
            </a:r>
            <a:endParaRPr lang="en-US" altLang="ko-KR" sz="4000" b="1" spc="-3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5299" y="2463800"/>
            <a:ext cx="5465375" cy="3898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231328" y="2463800"/>
            <a:ext cx="5439972" cy="38989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95300" y="1104900"/>
            <a:ext cx="11176000" cy="1193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08930" y="2777427"/>
            <a:ext cx="4880670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502400" y="2777427"/>
            <a:ext cx="4880670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99743" y="3429000"/>
            <a:ext cx="4650105" cy="10056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spc="-300">
                <a:latin typeface="맑은 고딕"/>
                <a:ea typeface="맑은 고딕"/>
              </a:rPr>
              <a:t>BERT 모델을 한국어 기반으로 제작한 것이</a:t>
            </a:r>
            <a:endParaRPr lang="ko-KR" altLang="en-US" sz="2000" spc="-30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2000" spc="-300">
                <a:latin typeface="맑은 고딕"/>
                <a:ea typeface="맑은 고딕"/>
              </a:rPr>
              <a:t>KoBERT 이다</a:t>
            </a:r>
            <a:r>
              <a:rPr lang="en-US" altLang="ko-KR" sz="2000" spc="-300">
                <a:latin typeface="맑은 고딕"/>
                <a:ea typeface="맑은 고딕"/>
              </a:rPr>
              <a:t>.</a:t>
            </a:r>
            <a:endParaRPr lang="en-US" altLang="ko-KR" sz="2000" spc="-30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2000" spc="-300">
                <a:latin typeface="맑은 고딕"/>
                <a:ea typeface="맑은 고딕"/>
              </a:rPr>
              <a:t>kobert는 SKTBrain에서 공개한 기계번역 모델이다</a:t>
            </a:r>
            <a:r>
              <a:rPr lang="en-US" altLang="ko-KR" sz="2000" spc="-300">
                <a:latin typeface="맑은 고딕"/>
                <a:ea typeface="맑은 고딕"/>
              </a:rPr>
              <a:t>.</a:t>
            </a:r>
            <a:endParaRPr lang="en-US" altLang="ko-KR" sz="2000" spc="-300">
              <a:latin typeface="맑은 고딕"/>
              <a:ea typeface="맑은 고딕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38736" y="3322086"/>
            <a:ext cx="4821556" cy="13093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spc="-300">
                <a:latin typeface="맑은 고딕"/>
                <a:ea typeface="맑은 고딕"/>
              </a:rPr>
              <a:t>S</a:t>
            </a:r>
            <a:r>
              <a:rPr lang="ko-KR" altLang="en-US" sz="2000" spc="-300">
                <a:latin typeface="맑은 고딕"/>
                <a:ea typeface="맑은 고딕"/>
              </a:rPr>
              <a:t>BERT는 기본적으로 BERT의 문장 임베딩의 성능을</a:t>
            </a:r>
            <a:endParaRPr lang="ko-KR" altLang="en-US" sz="2000" spc="-30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2000" spc="-300">
                <a:latin typeface="맑은 고딕"/>
                <a:ea typeface="맑은 고딕"/>
              </a:rPr>
              <a:t>우수하게 개선시킨 모델이다</a:t>
            </a:r>
            <a:r>
              <a:rPr lang="en-US" altLang="ko-KR" sz="2000" spc="-300">
                <a:latin typeface="맑은 고딕"/>
                <a:ea typeface="맑은 고딕"/>
              </a:rPr>
              <a:t>.</a:t>
            </a:r>
            <a:endParaRPr lang="en-US" altLang="ko-KR" sz="2000" spc="-30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2000" spc="-300">
                <a:latin typeface="맑은 고딕"/>
                <a:ea typeface="맑은 고딕"/>
              </a:rPr>
              <a:t>SBERT는 위에서 언급한 BERT의 문장 임베딩을</a:t>
            </a:r>
            <a:endParaRPr lang="ko-KR" altLang="en-US" sz="2000" spc="-30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2000" spc="-300">
                <a:latin typeface="맑은 고딕"/>
                <a:ea typeface="맑은 고딕"/>
              </a:rPr>
              <a:t>응용하여 BERT를 파인 튜닝한다</a:t>
            </a:r>
            <a:r>
              <a:rPr lang="en-US" altLang="ko-KR" sz="2000" spc="-300">
                <a:latin typeface="맑은 고딕"/>
                <a:ea typeface="맑은 고딕"/>
              </a:rPr>
              <a:t>.</a:t>
            </a:r>
            <a:endParaRPr lang="en-US" altLang="ko-KR" sz="2000" spc="-300">
              <a:latin typeface="맑은 고딕"/>
              <a:ea typeface="맑은 고딕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75928" y="1274735"/>
            <a:ext cx="10964988" cy="818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spc="-300">
                <a:latin typeface="맑은 고딕"/>
                <a:ea typeface="맑은 고딕"/>
              </a:rPr>
              <a:t>BERT</a:t>
            </a:r>
            <a:r>
              <a:rPr lang="en-US" altLang="ko-KR" sz="2400" spc="-300">
                <a:latin typeface="맑은 고딕"/>
                <a:ea typeface="맑은 고딕"/>
              </a:rPr>
              <a:t>?</a:t>
            </a:r>
            <a:r>
              <a:rPr lang="ko-KR" altLang="en-US" sz="2400" spc="-300">
                <a:latin typeface="맑은 고딕"/>
                <a:ea typeface="맑은 고딕"/>
              </a:rPr>
              <a:t>    pretrained-model로 2018년에 구글에서 개발한 언어 모델이다</a:t>
            </a:r>
            <a:r>
              <a:rPr lang="en-US" altLang="ko-KR" sz="2400" spc="-300">
                <a:latin typeface="맑은 고딕"/>
                <a:ea typeface="맑은 고딕"/>
              </a:rPr>
              <a:t>.</a:t>
            </a:r>
            <a:endParaRPr lang="en-US" altLang="ko-KR" sz="2400" spc="-3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400" spc="-300">
                <a:latin typeface="맑은 고딕"/>
                <a:ea typeface="맑은 고딕"/>
              </a:rPr>
              <a:t>             NLP 전반적인 분야에 아주 좋은 성능을 보여주는 모델</a:t>
            </a:r>
            <a:endParaRPr lang="ko-KR" altLang="en-US" sz="2400" spc="-300">
              <a:latin typeface="맑은 고딕"/>
              <a:ea typeface="맑은 고딕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8229406" y="5445773"/>
            <a:ext cx="2857500" cy="3625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52" name=""/>
          <p:cNvSpPr txBox="1"/>
          <p:nvPr/>
        </p:nvSpPr>
        <p:spPr>
          <a:xfrm>
            <a:off x="7602505" y="5530331"/>
            <a:ext cx="2935256" cy="44946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400" spc="-300">
                <a:latin typeface="맑은 고딕"/>
                <a:ea typeface="맑은 고딕"/>
              </a:rPr>
              <a:t>Sentence BERT, SBERT</a:t>
            </a:r>
            <a:endParaRPr lang="en-US" altLang="ko-KR" sz="2400" spc="-300">
              <a:latin typeface="맑은 고딕"/>
              <a:ea typeface="맑은 고딕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2742810" y="5542964"/>
            <a:ext cx="1613418" cy="4463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>
                <a:latin typeface="맑은 고딕"/>
                <a:ea typeface="맑은 고딕"/>
              </a:rPr>
              <a:t>kobert</a:t>
            </a:r>
            <a:endParaRPr lang="en-US" altLang="ko-KR" sz="24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4925" y="109284"/>
            <a:ext cx="151299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kobert</a:t>
            </a:r>
            <a:endParaRPr lang="en-US" altLang="ko-KR" sz="4000" b="1" spc="-3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61961" y="1013191"/>
            <a:ext cx="6668078" cy="807789"/>
          </a:xfrm>
          <a:prstGeom prst="rect">
            <a:avLst/>
          </a:prstGeom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43840" y="2051556"/>
            <a:ext cx="6904318" cy="39017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4925" y="109284"/>
            <a:ext cx="151299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kobert</a:t>
            </a:r>
            <a:endParaRPr lang="en-US" altLang="ko-KR" sz="4000" b="1" spc="-3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1842" y="759365"/>
            <a:ext cx="7788314" cy="3375952"/>
          </a:xfrm>
          <a:prstGeom prst="rect">
            <a:avLst/>
          </a:prstGeom>
        </p:spPr>
      </p:pic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34272" y="4399144"/>
            <a:ext cx="7323454" cy="19280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4925" y="109284"/>
            <a:ext cx="151299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kobert</a:t>
            </a:r>
            <a:endParaRPr lang="en-US" altLang="ko-KR" sz="4000" b="1" spc="-3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91737" y="851952"/>
            <a:ext cx="8208526" cy="54748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4925" y="109284"/>
            <a:ext cx="151299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kobert</a:t>
            </a:r>
            <a:endParaRPr lang="en-US" altLang="ko-KR" sz="4000" b="1" spc="-3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14767" y="1036279"/>
            <a:ext cx="9562464" cy="5180241"/>
          </a:xfrm>
          <a:prstGeom prst="rect">
            <a:avLst/>
          </a:prstGeom>
        </p:spPr>
      </p:pic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89860" y="1615440"/>
            <a:ext cx="6812279" cy="3627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4925" y="109284"/>
            <a:ext cx="151299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kobert</a:t>
            </a:r>
            <a:endParaRPr lang="en-US" altLang="ko-KR" sz="4000" b="1" spc="-3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3923" y="789929"/>
            <a:ext cx="6464154" cy="5550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 rot="0">
            <a:off x="10024946" y="398401"/>
            <a:ext cx="2167054" cy="768458"/>
            <a:chOff x="8909823" y="398401"/>
            <a:chExt cx="3282177" cy="738121"/>
          </a:xfrm>
          <a:solidFill>
            <a:schemeClr val="bg1"/>
          </a:solidFill>
        </p:grpSpPr>
        <p:sp>
          <p:nvSpPr>
            <p:cNvPr id="10" name="직사각형 9"/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17017" y="2505670"/>
            <a:ext cx="215796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5400" b="1">
                <a:solidFill>
                  <a:schemeClr val="bg1"/>
                </a:solidFill>
                <a:latin typeface="+mj-ea"/>
                <a:ea typeface="+mj-ea"/>
              </a:rPr>
              <a:t>Part 3</a:t>
            </a:r>
            <a:endParaRPr lang="en-US" altLang="ko-KR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70685" y="3422159"/>
            <a:ext cx="8812530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6600" b="1">
                <a:solidFill>
                  <a:schemeClr val="bg1"/>
                </a:solidFill>
                <a:latin typeface="+mj-ea"/>
                <a:ea typeface="+mj-ea"/>
              </a:rPr>
              <a:t>SentenceTransformer</a:t>
            </a:r>
            <a:endParaRPr lang="ko-KR" altLang="en-US" sz="6600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54928" y="3192069"/>
            <a:ext cx="10482145" cy="32310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4966" y="144966"/>
            <a:ext cx="66084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4927" y="109284"/>
            <a:ext cx="468481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SentenceTransformer</a:t>
            </a:r>
            <a:endParaRPr lang="en-US" altLang="ko-KR" sz="4000" b="1" spc="-3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6" name="그룹 35"/>
          <p:cNvGrpSpPr/>
          <p:nvPr/>
        </p:nvGrpSpPr>
        <p:grpSpPr>
          <a:xfrm rot="0">
            <a:off x="854928" y="968292"/>
            <a:ext cx="10482144" cy="2085279"/>
            <a:chOff x="854928" y="1382967"/>
            <a:chExt cx="10482144" cy="2085279"/>
          </a:xfrm>
        </p:grpSpPr>
        <p:sp>
          <p:nvSpPr>
            <p:cNvPr id="5" name="직사각형 4"/>
            <p:cNvSpPr/>
            <p:nvPr/>
          </p:nvSpPr>
          <p:spPr>
            <a:xfrm>
              <a:off x="854928" y="1382968"/>
              <a:ext cx="2077843" cy="208527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278351" y="1382967"/>
              <a:ext cx="7058721" cy="208527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68156" y="2102441"/>
              <a:ext cx="474810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600"/>
                <a:t>=</a:t>
              </a:r>
              <a:endParaRPr lang="ko-KR" altLang="en-US" sz="36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72945" y="2153465"/>
              <a:ext cx="1462836" cy="4500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400" b="1">
                  <a:solidFill>
                    <a:schemeClr val="bg1"/>
                  </a:solidFill>
                </a:rPr>
                <a:t>streamlit</a:t>
              </a:r>
              <a:endParaRPr lang="en-US" altLang="ko-KR" sz="2400" b="1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13560" y="2023184"/>
              <a:ext cx="6137740" cy="8184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chemeClr val="bg1"/>
                  </a:solidFill>
                </a:rPr>
                <a:t>streamlit 은 python으로 데이터 분석을 위한</a:t>
              </a:r>
              <a:endParaRPr lang="ko-KR" altLang="en-US" sz="2400" b="1">
                <a:solidFill>
                  <a:schemeClr val="bg1"/>
                </a:solidFill>
              </a:endParaRPr>
            </a:p>
            <a:p>
              <a:pPr lvl="0">
                <a:defRPr/>
              </a:pPr>
              <a:r>
                <a:rPr lang="ko-KR" altLang="en-US" sz="2400" b="1">
                  <a:solidFill>
                    <a:schemeClr val="bg1"/>
                  </a:solidFill>
                </a:rPr>
                <a:t>웹앱을 쉽게 만들어주는 라이브러리이다.</a:t>
              </a:r>
              <a:endParaRPr lang="ko-KR" altLang="en-US" sz="2400" b="1">
                <a:solidFill>
                  <a:schemeClr val="bg1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5853015" y="3428999"/>
            <a:ext cx="5206222" cy="26670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096000" y="4092237"/>
            <a:ext cx="4817504" cy="140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/>
              <a:buChar char="§"/>
              <a:defRPr/>
            </a:pPr>
            <a:r>
              <a:rPr lang="en-US" altLang="ko-KR" sz="2400"/>
              <a:t>visiual</a:t>
            </a:r>
            <a:r>
              <a:rPr lang="ko-KR" altLang="en-US" sz="2400"/>
              <a:t> </a:t>
            </a:r>
            <a:r>
              <a:rPr lang="en-US" altLang="ko-KR" sz="2400"/>
              <a:t>studio</a:t>
            </a:r>
            <a:r>
              <a:rPr lang="ko-KR" altLang="en-US" sz="2400"/>
              <a:t> 코드 사용</a:t>
            </a:r>
            <a:endParaRPr lang="ko-KR" altLang="en-US" sz="2400"/>
          </a:p>
          <a:p>
            <a:pPr marL="285750" indent="-285750">
              <a:lnSpc>
                <a:spcPct val="120000"/>
              </a:lnSpc>
              <a:buFont typeface="Wingdings"/>
              <a:buChar char="§"/>
              <a:defRPr/>
            </a:pPr>
            <a:r>
              <a:rPr lang="ko-KR" altLang="en-US" sz="2400"/>
              <a:t>간단한 설치 및 사용법</a:t>
            </a:r>
            <a:endParaRPr lang="ko-KR" altLang="en-US" sz="2400"/>
          </a:p>
          <a:p>
            <a:pPr marL="285750" indent="-285750">
              <a:lnSpc>
                <a:spcPct val="120000"/>
              </a:lnSpc>
              <a:buFont typeface="Wingdings"/>
              <a:buChar char="§"/>
              <a:defRPr/>
            </a:pPr>
            <a:r>
              <a:rPr lang="en-US" altLang="ko-KR" sz="2400"/>
              <a:t>command</a:t>
            </a:r>
            <a:r>
              <a:rPr lang="ko-KR" altLang="en-US" sz="2400"/>
              <a:t>에서 작동</a:t>
            </a:r>
            <a:endParaRPr lang="ko-KR" altLang="en-US" sz="2400"/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8519" y="3429000"/>
            <a:ext cx="4661671" cy="26495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966" y="144966"/>
            <a:ext cx="66084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4928" y="109284"/>
            <a:ext cx="468481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SentenceTransformer</a:t>
            </a:r>
            <a:endParaRPr lang="ko-KR" altLang="en-US" sz="4000" b="1" spc="-3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35958" y="1032241"/>
            <a:ext cx="7920084" cy="47935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966" y="144966"/>
            <a:ext cx="66084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4928" y="109284"/>
            <a:ext cx="468481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SentenceTransformer</a:t>
            </a:r>
            <a:endParaRPr lang="ko-KR" altLang="en-US" sz="4000" b="1" spc="-3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00149" y="1417310"/>
            <a:ext cx="5791702" cy="213378"/>
          </a:xfrm>
          <a:prstGeom prst="rect">
            <a:avLst/>
          </a:prstGeom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47990" y="2792675"/>
            <a:ext cx="3696020" cy="1272650"/>
          </a:xfrm>
          <a:prstGeom prst="rect">
            <a:avLst/>
          </a:prstGeom>
        </p:spPr>
      </p:pic>
      <p:pic>
        <p:nvPicPr>
          <p:cNvPr id="5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49259" y="4464184"/>
            <a:ext cx="9693481" cy="1059271"/>
          </a:xfrm>
          <a:prstGeom prst="rect">
            <a:avLst/>
          </a:prstGeom>
        </p:spPr>
      </p:pic>
      <p:pic>
        <p:nvPicPr>
          <p:cNvPr id="5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390665" y="1889423"/>
            <a:ext cx="5410669" cy="571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 rot="0">
            <a:off x="10024946" y="398401"/>
            <a:ext cx="2167054" cy="768458"/>
            <a:chOff x="8909823" y="398401"/>
            <a:chExt cx="3282177" cy="738121"/>
          </a:xfrm>
          <a:solidFill>
            <a:schemeClr val="accent6"/>
          </a:solidFill>
        </p:grpSpPr>
        <p:sp>
          <p:nvSpPr>
            <p:cNvPr id="12" name="직사각형 11"/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92098" y="490242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chemeClr val="accent6"/>
                </a:solidFill>
              </a:rPr>
              <a:t>목차</a:t>
            </a:r>
            <a:endParaRPr lang="ko-KR" altLang="en-US" sz="3200" b="1">
              <a:solidFill>
                <a:schemeClr val="accent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88368" y="674907"/>
            <a:ext cx="243528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6"/>
                </a:solidFill>
              </a:rPr>
              <a:t>a table of contents</a:t>
            </a:r>
            <a:endParaRPr lang="ko-KR" altLang="en-US" sz="2000" b="1">
              <a:solidFill>
                <a:schemeClr val="accent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13495" y="1817649"/>
            <a:ext cx="502095" cy="7521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b="1">
                <a:solidFill>
                  <a:schemeClr val="accent6"/>
                </a:solidFill>
              </a:rPr>
              <a:t>1</a:t>
            </a:r>
            <a:endParaRPr lang="ko-KR" altLang="en-US" sz="4400" b="1">
              <a:solidFill>
                <a:schemeClr val="accent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01582" y="1952907"/>
            <a:ext cx="4931930" cy="395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600">
                <a:solidFill>
                  <a:schemeClr val="accent6"/>
                </a:solidFill>
              </a:rPr>
              <a:t>데이터 소개</a:t>
            </a:r>
            <a:endParaRPr lang="ko-KR" altLang="en-US" sz="2000" b="1" spc="600">
              <a:solidFill>
                <a:schemeClr val="accent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42849" y="2974461"/>
            <a:ext cx="529312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b="1">
                <a:solidFill>
                  <a:schemeClr val="accent6"/>
                </a:solidFill>
              </a:rPr>
              <a:t>2</a:t>
            </a:r>
            <a:endParaRPr lang="ko-KR" altLang="en-US" sz="4400" b="1">
              <a:solidFill>
                <a:schemeClr val="accent6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50180" y="3129157"/>
            <a:ext cx="142804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 spc="600">
                <a:solidFill>
                  <a:schemeClr val="accent6"/>
                </a:solidFill>
              </a:rPr>
              <a:t>kobert</a:t>
            </a:r>
            <a:endParaRPr lang="ko-KR" altLang="en-US" sz="2000" b="1" spc="600">
              <a:solidFill>
                <a:schemeClr val="accent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42849" y="4131273"/>
            <a:ext cx="545342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b="1">
                <a:solidFill>
                  <a:schemeClr val="accent6"/>
                </a:solidFill>
              </a:rPr>
              <a:t>3</a:t>
            </a:r>
            <a:endParaRPr lang="ko-KR" altLang="en-US" sz="4400" b="1">
              <a:solidFill>
                <a:schemeClr val="accent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40461" y="4305409"/>
            <a:ext cx="4256973" cy="388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spc="600">
                <a:solidFill>
                  <a:schemeClr val="accent6"/>
                </a:solidFill>
              </a:rPr>
              <a:t>SentenceTransformer</a:t>
            </a:r>
            <a:endParaRPr lang="en-US" altLang="ko-KR" sz="2000" b="1" spc="600">
              <a:solidFill>
                <a:schemeClr val="accent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09396" y="5288085"/>
            <a:ext cx="55496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b="1">
                <a:solidFill>
                  <a:schemeClr val="accent6"/>
                </a:solidFill>
              </a:rPr>
              <a:t>4</a:t>
            </a:r>
            <a:endParaRPr lang="ko-KR" altLang="en-US" sz="4400" b="1">
              <a:solidFill>
                <a:schemeClr val="accent6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63127" y="5501098"/>
            <a:ext cx="1605213" cy="3929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 spc="600">
                <a:solidFill>
                  <a:schemeClr val="accent6"/>
                </a:solidFill>
              </a:rPr>
              <a:t>koGPT2</a:t>
            </a:r>
            <a:endParaRPr lang="en-US" altLang="ko-KR" sz="2000" b="1" spc="600">
              <a:solidFill>
                <a:schemeClr val="accent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accent6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accent6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accent6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accent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966" y="144966"/>
            <a:ext cx="66084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4928" y="109284"/>
            <a:ext cx="468481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SentenceTransformer</a:t>
            </a:r>
            <a:endParaRPr lang="ko-KR" altLang="en-US" sz="4000" b="1" spc="-3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5830" y="1048541"/>
            <a:ext cx="10600339" cy="5052498"/>
          </a:xfrm>
          <a:prstGeom prst="rect">
            <a:avLst/>
          </a:prstGeom>
        </p:spPr>
      </p:pic>
      <p:pic>
        <p:nvPicPr>
          <p:cNvPr id="6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80648" y="1252609"/>
            <a:ext cx="3988093" cy="27685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 rot="0">
            <a:off x="10024946" y="398401"/>
            <a:ext cx="2167054" cy="768458"/>
            <a:chOff x="8909823" y="398401"/>
            <a:chExt cx="3282177" cy="738121"/>
          </a:xfrm>
          <a:solidFill>
            <a:schemeClr val="bg1"/>
          </a:solidFill>
        </p:grpSpPr>
        <p:sp>
          <p:nvSpPr>
            <p:cNvPr id="10" name="직사각형 9"/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17017" y="2505670"/>
            <a:ext cx="215796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5400" b="1">
                <a:solidFill>
                  <a:schemeClr val="bg1"/>
                </a:solidFill>
                <a:latin typeface="+mj-ea"/>
                <a:ea typeface="+mj-ea"/>
              </a:rPr>
              <a:t>Part 4</a:t>
            </a:r>
            <a:endParaRPr lang="en-US" altLang="ko-KR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4835" y="3422159"/>
            <a:ext cx="3354705" cy="11003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6600" b="1">
                <a:solidFill>
                  <a:schemeClr val="bg1"/>
                </a:solidFill>
                <a:latin typeface="+mj-ea"/>
                <a:ea typeface="+mj-ea"/>
              </a:rPr>
              <a:t>koGPT2</a:t>
            </a:r>
            <a:endParaRPr lang="en-US" altLang="ko-KR" sz="6600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966" y="144966"/>
            <a:ext cx="66084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4928" y="109284"/>
            <a:ext cx="33188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4000" b="1" spc="-3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2318" y="876300"/>
            <a:ext cx="5465375" cy="5555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28347" y="876300"/>
            <a:ext cx="5439972" cy="555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77563" y="1071170"/>
            <a:ext cx="5130800" cy="1354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377677" y="1071170"/>
            <a:ext cx="5130800" cy="1354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 flipH="1">
            <a:off x="2044344" y="1316279"/>
            <a:ext cx="2392681" cy="81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800" b="1"/>
              <a:t>BERT </a:t>
            </a:r>
            <a:endParaRPr lang="ko-KR" altLang="en-US" sz="4800" b="1"/>
          </a:p>
        </p:txBody>
      </p:sp>
      <p:sp>
        <p:nvSpPr>
          <p:cNvPr id="25" name="TextBox 24"/>
          <p:cNvSpPr txBox="1"/>
          <p:nvPr/>
        </p:nvSpPr>
        <p:spPr>
          <a:xfrm flipH="1">
            <a:off x="7751993" y="1335717"/>
            <a:ext cx="2392681" cy="824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800" b="1"/>
              <a:t>GPT </a:t>
            </a:r>
            <a:endParaRPr lang="ko-KR" altLang="en-US" sz="4800" b="1"/>
          </a:p>
        </p:txBody>
      </p:sp>
      <p:sp>
        <p:nvSpPr>
          <p:cNvPr id="28" name="TextBox 27"/>
          <p:cNvSpPr txBox="1"/>
          <p:nvPr/>
        </p:nvSpPr>
        <p:spPr>
          <a:xfrm>
            <a:off x="883344" y="1972870"/>
            <a:ext cx="4787983" cy="444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Font typeface="Wingdings"/>
              <a:buNone/>
              <a:defRPr/>
            </a:pPr>
            <a:endParaRPr lang="ko-KR" altLang="en-US" sz="2000"/>
          </a:p>
        </p:txBody>
      </p:sp>
      <p:sp>
        <p:nvSpPr>
          <p:cNvPr id="29" name="TextBox 28"/>
          <p:cNvSpPr txBox="1"/>
          <p:nvPr/>
        </p:nvSpPr>
        <p:spPr>
          <a:xfrm>
            <a:off x="6674545" y="1972870"/>
            <a:ext cx="2579945" cy="444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Font typeface="Wingdings"/>
              <a:buNone/>
              <a:defRPr/>
            </a:pPr>
            <a:endParaRPr lang="ko-KR" altLang="en-US" sz="2000"/>
          </a:p>
        </p:txBody>
      </p:sp>
      <p:sp>
        <p:nvSpPr>
          <p:cNvPr id="30" name="TextBox 3"/>
          <p:cNvSpPr txBox="1"/>
          <p:nvPr/>
        </p:nvSpPr>
        <p:spPr>
          <a:xfrm>
            <a:off x="854928" y="109284"/>
            <a:ext cx="1874937" cy="707886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-300" normalizeH="0" baseline="0" mc:Ignorable="hp" hp:hslEmbossed="0">
                <a:solidFill>
                  <a:srgbClr val="262626"/>
                </a:solidFill>
                <a:latin typeface="Pretendard ExtraBold"/>
                <a:ea typeface="Pretendard ExtraBold"/>
              </a:rPr>
              <a:t>koGPT2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-300" normalizeH="0" baseline="0" mc:Ignorable="hp" hp:hslEmbossed="0">
              <a:solidFill>
                <a:srgbClr val="262626"/>
              </a:solidFill>
              <a:latin typeface="Pretendard ExtraBold"/>
              <a:ea typeface="Pretendard ExtraBold"/>
            </a:endParaRPr>
          </a:p>
        </p:txBody>
      </p:sp>
      <p:sp>
        <p:nvSpPr>
          <p:cNvPr id="32" name="TextBox 27"/>
          <p:cNvSpPr txBox="1"/>
          <p:nvPr/>
        </p:nvSpPr>
        <p:spPr>
          <a:xfrm>
            <a:off x="883343" y="2976254"/>
            <a:ext cx="4787983" cy="2289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55600">
              <a:lnSpc>
                <a:spcPct val="120000"/>
              </a:lnSpc>
              <a:buFont typeface="Wingdings"/>
              <a:buChar char="§"/>
              <a:defRPr/>
            </a:pPr>
            <a:r>
              <a:rPr lang="ko-KR" altLang="en-US" sz="2000"/>
              <a:t>구글 리서치 팀에 의해 공개된 자연어처리 사전 훈련 모델</a:t>
            </a:r>
            <a:endParaRPr lang="ko-KR" altLang="en-US" sz="2000"/>
          </a:p>
          <a:p>
            <a:pPr marL="355600" indent="-355600">
              <a:lnSpc>
                <a:spcPct val="120000"/>
              </a:lnSpc>
              <a:buFont typeface="Wingdings"/>
              <a:buChar char="§"/>
              <a:defRPr/>
            </a:pPr>
            <a:r>
              <a:rPr lang="ko-KR" altLang="en-US" sz="2000"/>
              <a:t>양방향 교육 사용</a:t>
            </a:r>
            <a:endParaRPr lang="ko-KR" altLang="en-US" sz="2000"/>
          </a:p>
          <a:p>
            <a:pPr marL="355600" indent="-355600">
              <a:lnSpc>
                <a:spcPct val="120000"/>
              </a:lnSpc>
              <a:buFont typeface="Wingdings"/>
              <a:buChar char="§"/>
              <a:defRPr/>
            </a:pPr>
            <a:r>
              <a:rPr lang="ko-KR" altLang="en-US" sz="2000"/>
              <a:t>100여개가 넘는 언어 학습을 지원</a:t>
            </a:r>
            <a:endParaRPr lang="ko-KR" altLang="en-US" sz="2000"/>
          </a:p>
          <a:p>
            <a:pPr marL="355600" indent="-355600">
              <a:lnSpc>
                <a:spcPct val="120000"/>
              </a:lnSpc>
              <a:buFont typeface="Wingdings"/>
              <a:buChar char="§"/>
              <a:defRPr/>
            </a:pPr>
            <a:r>
              <a:rPr lang="ko-KR" altLang="en-US" sz="2000"/>
              <a:t>세부적인 과제를 수행하도록 파인튜닝(fine-tuning) 작업이 필요</a:t>
            </a:r>
            <a:endParaRPr lang="ko-KR" altLang="en-US" sz="2000"/>
          </a:p>
        </p:txBody>
      </p:sp>
      <p:sp>
        <p:nvSpPr>
          <p:cNvPr id="33" name="TextBox 28"/>
          <p:cNvSpPr txBox="1"/>
          <p:nvPr/>
        </p:nvSpPr>
        <p:spPr>
          <a:xfrm>
            <a:off x="6674544" y="2976254"/>
            <a:ext cx="4582140" cy="1917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55600">
              <a:lnSpc>
                <a:spcPct val="120000"/>
              </a:lnSpc>
              <a:buFont typeface="Wingdings"/>
              <a:buChar char="§"/>
              <a:defRPr/>
            </a:pPr>
            <a:r>
              <a:rPr lang="ko-KR" altLang="en-US" sz="2000"/>
              <a:t>일론 머스크와 샘 알트만이 설립한 openAI에서 개발한 자연어 처리 모델</a:t>
            </a:r>
            <a:endParaRPr lang="ko-KR" altLang="en-US" sz="2000"/>
          </a:p>
          <a:p>
            <a:pPr marL="355600" indent="-355600">
              <a:lnSpc>
                <a:spcPct val="120000"/>
              </a:lnSpc>
              <a:buFont typeface="Wingdings"/>
              <a:buChar char="§"/>
              <a:defRPr/>
            </a:pPr>
            <a:r>
              <a:rPr lang="ko-KR" altLang="en-US" sz="2000"/>
              <a:t>주어진 텍스트의 다음 단어를 잘 예측할 수 있도록 학습된 언어모델</a:t>
            </a:r>
            <a:endParaRPr lang="ko-KR" altLang="en-US" sz="2000"/>
          </a:p>
          <a:p>
            <a:pPr marL="355600" indent="-355600">
              <a:lnSpc>
                <a:spcPct val="120000"/>
              </a:lnSpc>
              <a:buFont typeface="Wingdings"/>
              <a:buChar char="§"/>
              <a:defRPr/>
            </a:pPr>
            <a:r>
              <a:rPr lang="ko-KR" altLang="en-US" sz="2000"/>
              <a:t>문장 생성에 최적화</a:t>
            </a:r>
            <a:endParaRPr lang="ko-KR" altLang="en-US" sz="2000"/>
          </a:p>
        </p:txBody>
      </p:sp>
      <p:sp>
        <p:nvSpPr>
          <p:cNvPr id="37" name=""/>
          <p:cNvSpPr txBox="1"/>
          <p:nvPr/>
        </p:nvSpPr>
        <p:spPr>
          <a:xfrm>
            <a:off x="3816803" y="411130"/>
            <a:ext cx="6103776" cy="3584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05354" y="1281513"/>
            <a:ext cx="8581291" cy="42949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966" y="144966"/>
            <a:ext cx="66084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4928" y="109284"/>
            <a:ext cx="33188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4000" b="1" spc="-3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TextBox 3"/>
          <p:cNvSpPr txBox="1"/>
          <p:nvPr/>
        </p:nvSpPr>
        <p:spPr>
          <a:xfrm>
            <a:off x="854928" y="109284"/>
            <a:ext cx="1874937" cy="707886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-300" normalizeH="0" baseline="0" mc:Ignorable="hp" hp:hslEmbossed="0">
                <a:solidFill>
                  <a:srgbClr val="262626"/>
                </a:solidFill>
                <a:latin typeface="Pretendard ExtraBold"/>
                <a:ea typeface="Pretendard ExtraBold"/>
              </a:rPr>
              <a:t>koGPT2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-300" normalizeH="0" baseline="0" mc:Ignorable="hp" hp:hslEmbossed="0">
              <a:solidFill>
                <a:srgbClr val="262626"/>
              </a:solidFill>
              <a:latin typeface="Pretendard ExtraBold"/>
              <a:ea typeface="Pretendard ExtraBold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3816803" y="411130"/>
            <a:ext cx="6103776" cy="3584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63824" y="731897"/>
            <a:ext cx="7064352" cy="56469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966" y="144966"/>
            <a:ext cx="66084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4928" y="109284"/>
            <a:ext cx="33188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4000" b="1" spc="-3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TextBox 3"/>
          <p:cNvSpPr txBox="1"/>
          <p:nvPr/>
        </p:nvSpPr>
        <p:spPr>
          <a:xfrm>
            <a:off x="854928" y="109284"/>
            <a:ext cx="1874937" cy="707886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-300" normalizeH="0" baseline="0" mc:Ignorable="hp" hp:hslEmbossed="0">
                <a:solidFill>
                  <a:srgbClr val="262626"/>
                </a:solidFill>
                <a:latin typeface="Pretendard ExtraBold"/>
                <a:ea typeface="Pretendard ExtraBold"/>
              </a:rPr>
              <a:t>koGPT2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-300" normalizeH="0" baseline="0" mc:Ignorable="hp" hp:hslEmbossed="0">
              <a:solidFill>
                <a:srgbClr val="262626"/>
              </a:solidFill>
              <a:latin typeface="Pretendard ExtraBold"/>
              <a:ea typeface="Pretendard ExtraBold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3816803" y="411130"/>
            <a:ext cx="6103776" cy="3584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39014" y="709809"/>
            <a:ext cx="7513971" cy="5768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966" y="144966"/>
            <a:ext cx="66084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4928" y="109284"/>
            <a:ext cx="33188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4000" b="1" spc="-3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TextBox 3"/>
          <p:cNvSpPr txBox="1"/>
          <p:nvPr/>
        </p:nvSpPr>
        <p:spPr>
          <a:xfrm>
            <a:off x="854928" y="109284"/>
            <a:ext cx="1874937" cy="707886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-300" normalizeH="0" baseline="0" mc:Ignorable="hp" hp:hslEmbossed="0">
                <a:solidFill>
                  <a:srgbClr val="262626"/>
                </a:solidFill>
                <a:latin typeface="Pretendard ExtraBold"/>
                <a:ea typeface="Pretendard ExtraBold"/>
              </a:rPr>
              <a:t>koGPT2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-300" normalizeH="0" baseline="0" mc:Ignorable="hp" hp:hslEmbossed="0">
              <a:solidFill>
                <a:srgbClr val="262626"/>
              </a:solidFill>
              <a:latin typeface="Pretendard ExtraBold"/>
              <a:ea typeface="Pretendard ExtraBold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3816803" y="411130"/>
            <a:ext cx="6103776" cy="3584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41012" y="1096957"/>
            <a:ext cx="2476714" cy="251481"/>
          </a:xfrm>
          <a:prstGeom prst="rect">
            <a:avLst/>
          </a:prstGeom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78218" y="1506842"/>
            <a:ext cx="6035562" cy="1181202"/>
          </a:xfrm>
          <a:prstGeom prst="rect">
            <a:avLst/>
          </a:prstGeom>
        </p:spPr>
      </p:pic>
      <p:pic>
        <p:nvPicPr>
          <p:cNvPr id="5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02858" y="2935123"/>
            <a:ext cx="7186282" cy="30482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966" y="144966"/>
            <a:ext cx="66084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4928" y="109284"/>
            <a:ext cx="33188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4000" b="1" spc="-3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TextBox 3"/>
          <p:cNvSpPr txBox="1"/>
          <p:nvPr/>
        </p:nvSpPr>
        <p:spPr>
          <a:xfrm>
            <a:off x="854928" y="109284"/>
            <a:ext cx="1874937" cy="707886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-300" normalizeH="0" baseline="0" mc:Ignorable="hp" hp:hslEmbossed="0">
                <a:solidFill>
                  <a:srgbClr val="262626"/>
                </a:solidFill>
                <a:latin typeface="Pretendard ExtraBold"/>
                <a:ea typeface="Pretendard ExtraBold"/>
              </a:rPr>
              <a:t>koGPT2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-300" normalizeH="0" baseline="0" mc:Ignorable="hp" hp:hslEmbossed="0">
              <a:solidFill>
                <a:srgbClr val="262626"/>
              </a:solidFill>
              <a:latin typeface="Pretendard ExtraBold"/>
              <a:ea typeface="Pretendard ExtraBold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3816803" y="411130"/>
            <a:ext cx="6103776" cy="3584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1343" y="939590"/>
            <a:ext cx="8009314" cy="5425910"/>
          </a:xfrm>
          <a:prstGeom prst="rect">
            <a:avLst/>
          </a:prstGeom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96813" y="1403676"/>
            <a:ext cx="4086607" cy="23655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9300" y="844550"/>
            <a:ext cx="10744200" cy="516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49300" y="844550"/>
            <a:ext cx="10744200" cy="842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flipH="1">
            <a:off x="977900" y="1043178"/>
            <a:ext cx="4028492" cy="450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/>
              <a:t>추가할 것들</a:t>
            </a:r>
            <a:endParaRPr lang="ko-KR" altLang="en-US" sz="2400" b="1"/>
          </a:p>
        </p:txBody>
      </p:sp>
      <p:sp>
        <p:nvSpPr>
          <p:cNvPr id="6" name="직사각형 5"/>
          <p:cNvSpPr/>
          <p:nvPr/>
        </p:nvSpPr>
        <p:spPr>
          <a:xfrm>
            <a:off x="2755900" y="2209800"/>
            <a:ext cx="6705600" cy="74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286000" y="2082800"/>
            <a:ext cx="10287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16200" y="2298184"/>
            <a:ext cx="37702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accent2">
                    <a:lumMod val="25000"/>
                  </a:schemeClr>
                </a:solidFill>
              </a:rPr>
              <a:t>1</a:t>
            </a:r>
            <a:endParaRPr lang="ko-KR" altLang="en-US" sz="3200" b="1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3556000" y="2384395"/>
            <a:ext cx="5974960" cy="394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/>
              <a:t>영화 줄거리로 코사인유사도 구해서 적용</a:t>
            </a:r>
            <a:endParaRPr lang="ko-KR" altLang="en-US" sz="2000"/>
          </a:p>
        </p:txBody>
      </p:sp>
      <p:sp>
        <p:nvSpPr>
          <p:cNvPr id="12" name="직사각형 11"/>
          <p:cNvSpPr/>
          <p:nvPr/>
        </p:nvSpPr>
        <p:spPr>
          <a:xfrm>
            <a:off x="2755900" y="3443462"/>
            <a:ext cx="6705600" cy="74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286000" y="3316462"/>
            <a:ext cx="10287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616200" y="3531846"/>
            <a:ext cx="43473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accent2">
                    <a:lumMod val="25000"/>
                  </a:schemeClr>
                </a:solidFill>
              </a:rPr>
              <a:t>2</a:t>
            </a:r>
            <a:endParaRPr lang="ko-KR" altLang="en-US" sz="3200" b="1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3556000" y="3618057"/>
            <a:ext cx="5168253" cy="390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/>
              <a:t>챗봇 대화 더 매끄럽게 하도록 조정</a:t>
            </a:r>
            <a:endParaRPr lang="ko-KR" altLang="en-US" sz="2000"/>
          </a:p>
        </p:txBody>
      </p:sp>
      <p:sp>
        <p:nvSpPr>
          <p:cNvPr id="16" name="직사각형 15"/>
          <p:cNvSpPr/>
          <p:nvPr/>
        </p:nvSpPr>
        <p:spPr>
          <a:xfrm>
            <a:off x="2755900" y="4677124"/>
            <a:ext cx="6705600" cy="74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286000" y="4550124"/>
            <a:ext cx="10287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16200" y="4765508"/>
            <a:ext cx="44755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accent2">
                    <a:lumMod val="25000"/>
                  </a:schemeClr>
                </a:solidFill>
              </a:rPr>
              <a:t>3</a:t>
            </a:r>
            <a:endParaRPr lang="ko-KR" altLang="en-US" sz="3200" b="1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3556000" y="4851719"/>
            <a:ext cx="3136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/>
              <a:t>결과물 </a:t>
            </a:r>
            <a:r>
              <a:rPr lang="en-US" altLang="ko-KR" sz="2000"/>
              <a:t>GUI</a:t>
            </a:r>
            <a:r>
              <a:rPr lang="ko-KR" altLang="en-US" sz="2000"/>
              <a:t> 적용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90293" y="1251800"/>
            <a:ext cx="11411415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3569" y="2827796"/>
            <a:ext cx="10964861" cy="904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5400" b="1">
                <a:solidFill>
                  <a:schemeClr val="bg1"/>
                </a:solidFill>
              </a:rPr>
              <a:t>“</a:t>
            </a:r>
            <a:r>
              <a:rPr lang="ko-KR" altLang="en-US" sz="5400" b="1">
                <a:solidFill>
                  <a:schemeClr val="bg1"/>
                </a:solidFill>
              </a:rPr>
              <a:t>감사합니다</a:t>
            </a:r>
            <a:r>
              <a:rPr lang="en-US" altLang="ko-KR" sz="5400" b="1">
                <a:solidFill>
                  <a:schemeClr val="bg1"/>
                </a:solidFill>
              </a:rPr>
              <a:t>.”</a:t>
            </a:r>
            <a:endParaRPr lang="en-US" altLang="ko-KR" sz="540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24334" y="4610001"/>
            <a:ext cx="3791882" cy="38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</a:rPr>
              <a:t>박혜민</a:t>
            </a:r>
            <a:r>
              <a:rPr lang="en-US" altLang="ko-KR" sz="2000">
                <a:solidFill>
                  <a:schemeClr val="bg1"/>
                </a:solidFill>
              </a:rPr>
              <a:t>,</a:t>
            </a:r>
            <a:r>
              <a:rPr lang="ko-KR" altLang="en-US" sz="2000">
                <a:solidFill>
                  <a:schemeClr val="bg1"/>
                </a:solidFill>
              </a:rPr>
              <a:t> 이명주</a:t>
            </a:r>
            <a:r>
              <a:rPr lang="en-US" altLang="ko-KR" sz="2000">
                <a:solidFill>
                  <a:schemeClr val="bg1"/>
                </a:solidFill>
              </a:rPr>
              <a:t>,</a:t>
            </a:r>
            <a:r>
              <a:rPr lang="ko-KR" altLang="en-US" sz="2000">
                <a:solidFill>
                  <a:schemeClr val="bg1"/>
                </a:solidFill>
              </a:rPr>
              <a:t> 이태근</a:t>
            </a:r>
            <a:r>
              <a:rPr lang="en-US" altLang="ko-KR" sz="2000">
                <a:solidFill>
                  <a:schemeClr val="bg1"/>
                </a:solidFill>
              </a:rPr>
              <a:t>,</a:t>
            </a:r>
            <a:r>
              <a:rPr lang="ko-KR" altLang="en-US" sz="2000">
                <a:solidFill>
                  <a:schemeClr val="bg1"/>
                </a:solidFill>
              </a:rPr>
              <a:t> 현지원</a:t>
            </a:r>
            <a:endParaRPr lang="ko-KR" altLang="en-US" sz="2000">
              <a:solidFill>
                <a:schemeClr val="bg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90292" y="5245644"/>
            <a:ext cx="11411415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 rot="0">
            <a:off x="1365885" y="2398775"/>
            <a:ext cx="9374505" cy="1647445"/>
            <a:chOff x="1365885" y="2331098"/>
            <a:chExt cx="9374505" cy="1647445"/>
          </a:xfrm>
        </p:grpSpPr>
        <p:grpSp>
          <p:nvGrpSpPr>
            <p:cNvPr id="5" name="그룹 4"/>
            <p:cNvGrpSpPr/>
            <p:nvPr/>
          </p:nvGrpSpPr>
          <p:grpSpPr>
            <a:xfrm rot="0">
              <a:off x="4979020" y="2331098"/>
              <a:ext cx="2167054" cy="768457"/>
              <a:chOff x="8909823" y="398401"/>
              <a:chExt cx="3282177" cy="738121"/>
            </a:xfrm>
            <a:solidFill>
              <a:schemeClr val="accent6"/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10844526" y="398401"/>
                <a:ext cx="1347474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9963513" y="398401"/>
                <a:ext cx="724895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9283289" y="398401"/>
                <a:ext cx="524106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8909823" y="398401"/>
                <a:ext cx="217347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365885" y="3283551"/>
              <a:ext cx="9374505" cy="6949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4000" b="1">
                  <a:solidFill>
                    <a:schemeClr val="accent6"/>
                  </a:solidFill>
                  <a:latin typeface="+mj-ea"/>
                  <a:ea typeface="+mj-ea"/>
                </a:rPr>
                <a:t>natural_language_processing(TeamB)</a:t>
              </a:r>
              <a:endParaRPr lang="en-US" altLang="ko-KR" sz="4000" b="1">
                <a:solidFill>
                  <a:schemeClr val="accent6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accent6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accent6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accent6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accent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75477" y="1206500"/>
            <a:ext cx="7217470" cy="5219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" name="직선 화살표 연결선 5"/>
          <p:cNvCxnSpPr>
            <a:endCxn id="48" idx="1"/>
          </p:cNvCxnSpPr>
          <p:nvPr/>
        </p:nvCxnSpPr>
        <p:spPr>
          <a:xfrm>
            <a:off x="1109547" y="3797141"/>
            <a:ext cx="7739192" cy="26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4966" y="144966"/>
            <a:ext cx="66084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0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4927" y="109284"/>
            <a:ext cx="301793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프로젝트 목표</a:t>
            </a:r>
            <a:endParaRPr lang="ko-KR" altLang="en-US" sz="4000" b="1" spc="-3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848739" y="1189924"/>
            <a:ext cx="2560508" cy="521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사각형: 둥근 모서리 7"/>
          <p:cNvSpPr/>
          <p:nvPr/>
        </p:nvSpPr>
        <p:spPr>
          <a:xfrm>
            <a:off x="1109547" y="1456624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사각형: 둥근 모서리 48"/>
          <p:cNvSpPr/>
          <p:nvPr/>
        </p:nvSpPr>
        <p:spPr>
          <a:xfrm>
            <a:off x="3453487" y="1456624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사각형: 둥근 모서리 49"/>
          <p:cNvSpPr/>
          <p:nvPr/>
        </p:nvSpPr>
        <p:spPr>
          <a:xfrm>
            <a:off x="5797428" y="1456624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66225" y="3312367"/>
            <a:ext cx="1780337" cy="1186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/>
              <a:t>감성대화말뭉치</a:t>
            </a:r>
            <a:endParaRPr lang="en-US" altLang="en-US"/>
          </a:p>
          <a:p>
            <a:pPr algn="ctr">
              <a:defRPr/>
            </a:pPr>
            <a:endParaRPr lang="en-US" altLang="en-US"/>
          </a:p>
          <a:p>
            <a:pPr algn="ctr">
              <a:defRPr/>
            </a:pPr>
            <a:r>
              <a:rPr lang="en-US" altLang="en-US">
                <a:solidFill>
                  <a:srgbClr val="d9d9d9"/>
                </a:solidFill>
              </a:rPr>
              <a:t>https://aihub.or.kr</a:t>
            </a:r>
            <a:endParaRPr lang="en-US" altLang="en-US">
              <a:solidFill>
                <a:srgbClr val="d9d9d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77442" y="3294184"/>
            <a:ext cx="2548165" cy="90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한국 영화데이터</a:t>
            </a:r>
            <a:endParaRPr lang="ko-KR" altLang="en-US"/>
          </a:p>
          <a:p>
            <a:pPr algn="ctr">
              <a:defRPr/>
            </a:pPr>
            <a:endParaRPr lang="en-US" altLang="en-US"/>
          </a:p>
          <a:p>
            <a:pPr algn="ctr">
              <a:defRPr/>
            </a:pPr>
            <a:r>
              <a:rPr lang="en-US" altLang="en-US">
                <a:solidFill>
                  <a:srgbClr val="d9d9d9"/>
                </a:solidFill>
              </a:rPr>
              <a:t>culture.go.kr </a:t>
            </a:r>
            <a:endParaRPr lang="en-US" altLang="en-US">
              <a:solidFill>
                <a:srgbClr val="d9d9d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32477" y="3594229"/>
            <a:ext cx="1148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감성 분류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124279" y="3220029"/>
            <a:ext cx="2003692" cy="943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solidFill>
                  <a:schemeClr val="tx1">
                    <a:lumMod val="85000"/>
                    <a:lumOff val="15000"/>
                  </a:schemeClr>
                </a:solidFill>
              </a:rPr>
              <a:t>영화 추천챗봇</a:t>
            </a:r>
            <a:endParaRPr lang="ko-KR" altLang="en-US" sz="28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 rot="0">
            <a:off x="10024946" y="398401"/>
            <a:ext cx="2167054" cy="768458"/>
            <a:chOff x="8909823" y="398401"/>
            <a:chExt cx="3282177" cy="738121"/>
          </a:xfrm>
          <a:solidFill>
            <a:schemeClr val="bg1"/>
          </a:solidFill>
        </p:grpSpPr>
        <p:sp>
          <p:nvSpPr>
            <p:cNvPr id="10" name="직사각형 9"/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74725" y="2505670"/>
            <a:ext cx="204254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5400" b="1">
                <a:solidFill>
                  <a:schemeClr val="bg1"/>
                </a:solidFill>
                <a:latin typeface="+mj-ea"/>
                <a:ea typeface="+mj-ea"/>
              </a:rPr>
              <a:t>Part 1</a:t>
            </a:r>
            <a:endParaRPr lang="en-US" altLang="ko-KR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32860" y="3422159"/>
            <a:ext cx="4488180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6600" b="1">
                <a:solidFill>
                  <a:schemeClr val="bg1"/>
                </a:solidFill>
                <a:latin typeface="+mj-ea"/>
                <a:ea typeface="+mj-ea"/>
              </a:rPr>
              <a:t>데이터 소개</a:t>
            </a:r>
            <a:endParaRPr lang="ko-KR" altLang="en-US" sz="6600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966" y="144966"/>
            <a:ext cx="63671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4928" y="109284"/>
            <a:ext cx="256073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데이터 소개</a:t>
            </a:r>
            <a:endParaRPr lang="ko-KR" altLang="en-US" sz="4000" b="1" spc="-3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4825" y="991437"/>
            <a:ext cx="10442350" cy="4875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966" y="144966"/>
            <a:ext cx="63671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4928" y="109284"/>
            <a:ext cx="256073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데이터 소개</a:t>
            </a:r>
            <a:endParaRPr lang="ko-KR" altLang="en-US" sz="4000" b="1" spc="-3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21340" y="2399339"/>
            <a:ext cx="2716173" cy="2059320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20548" y="1535266"/>
            <a:ext cx="5883149" cy="37874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966" y="144966"/>
            <a:ext cx="63671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4928" y="109284"/>
            <a:ext cx="256073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데이터 소개</a:t>
            </a:r>
            <a:endParaRPr lang="ko-KR" altLang="en-US" sz="4000" b="1" spc="-3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702146"/>
            <a:ext cx="12192000" cy="34537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966" y="144966"/>
            <a:ext cx="63671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4928" y="109284"/>
            <a:ext cx="256073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데이터 소개</a:t>
            </a:r>
            <a:endParaRPr lang="ko-KR" altLang="en-US" sz="4000" b="1" spc="-3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35346" y="1001819"/>
            <a:ext cx="3566469" cy="4854360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49594" y="1039272"/>
            <a:ext cx="2675850" cy="4779455"/>
          </a:xfrm>
          <a:prstGeom prst="rect">
            <a:avLst/>
          </a:prstGeom>
        </p:spPr>
      </p:pic>
      <p:cxnSp>
        <p:nvCxnSpPr>
          <p:cNvPr id="20" name="직선 화살표 연결선 48"/>
          <p:cNvCxnSpPr/>
          <p:nvPr/>
        </p:nvCxnSpPr>
        <p:spPr>
          <a:xfrm>
            <a:off x="5880067" y="3190711"/>
            <a:ext cx="954607" cy="164"/>
          </a:xfrm>
          <a:prstGeom prst="straightConnector1">
            <a:avLst/>
          </a:prstGeom>
          <a:noFill/>
          <a:ln w="57150" cap="flat" cmpd="sng" algn="ctr">
            <a:solidFill>
              <a:srgbClr val="b4c6d4">
                <a:alpha val="100000"/>
              </a:srgbClr>
            </a:solidFill>
            <a:prstDash val="solid"/>
            <a:miter/>
            <a:tailEnd type="triangle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 rot="0">
            <a:off x="10024946" y="398401"/>
            <a:ext cx="2167054" cy="768458"/>
            <a:chOff x="8909823" y="398401"/>
            <a:chExt cx="3282177" cy="738121"/>
          </a:xfrm>
          <a:solidFill>
            <a:schemeClr val="bg1"/>
          </a:solidFill>
        </p:grpSpPr>
        <p:sp>
          <p:nvSpPr>
            <p:cNvPr id="10" name="직사각형 9"/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26635" y="2505670"/>
            <a:ext cx="213872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5400" b="1">
                <a:solidFill>
                  <a:schemeClr val="bg1"/>
                </a:solidFill>
                <a:latin typeface="+mj-ea"/>
                <a:ea typeface="+mj-ea"/>
              </a:rPr>
              <a:t>Part 2</a:t>
            </a:r>
            <a:endParaRPr lang="en-US" altLang="ko-KR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61535" y="3422159"/>
            <a:ext cx="2754630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6600" b="1">
                <a:solidFill>
                  <a:schemeClr val="bg1"/>
                </a:solidFill>
                <a:latin typeface="+mj-ea"/>
                <a:ea typeface="+mj-ea"/>
              </a:rPr>
              <a:t>kobert</a:t>
            </a:r>
            <a:endParaRPr lang="en-US" altLang="ko-KR" sz="6600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빙하_기상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c6d4"/>
      </a:accent1>
      <a:accent2>
        <a:srgbClr val="b7d7ec"/>
      </a:accent2>
      <a:accent3>
        <a:srgbClr val="72b2e3"/>
      </a:accent3>
      <a:accent4>
        <a:srgbClr val="6393cf"/>
      </a:accent4>
      <a:accent5>
        <a:srgbClr val="1c658e"/>
      </a:accent5>
      <a:accent6>
        <a:srgbClr val="1a335c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255</ep:Words>
  <ep:PresentationFormat>와이드스크린</ep:PresentationFormat>
  <ep:Paragraphs>101</ep:Paragraphs>
  <ep:Slides>29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ep:HeadingPairs>
  <ep:TitlesOfParts>
    <vt:vector size="3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2022-08-02T00:37:12.000</dcterms:created>
  <dc:creator>Yu Saebyeol</dc:creator>
  <cp:lastModifiedBy>hyemi</cp:lastModifiedBy>
  <dcterms:modified xsi:type="dcterms:W3CDTF">2022-12-09T05:20:03.328</dcterms:modified>
  <cp:revision>99</cp:revision>
  <dc:title>PowerPoint 프레젠테이션</dc:title>
  <cp:version/>
</cp:coreProperties>
</file>