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82" r:id="rId3"/>
    <p:sldId id="257" r:id="rId4"/>
    <p:sldId id="283" r:id="rId5"/>
    <p:sldId id="284" r:id="rId6"/>
    <p:sldId id="286" r:id="rId7"/>
    <p:sldId id="291" r:id="rId8"/>
    <p:sldId id="287" r:id="rId9"/>
    <p:sldId id="292" r:id="rId10"/>
    <p:sldId id="297" r:id="rId11"/>
    <p:sldId id="285" r:id="rId12"/>
    <p:sldId id="296" r:id="rId13"/>
    <p:sldId id="295" r:id="rId14"/>
    <p:sldId id="261" r:id="rId15"/>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353"/>
    <a:srgbClr val="00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40" autoAdjust="0"/>
    <p:restoredTop sz="67777" autoAdjust="0"/>
  </p:normalViewPr>
  <p:slideViewPr>
    <p:cSldViewPr snapToGrid="0">
      <p:cViewPr varScale="1">
        <p:scale>
          <a:sx n="52" d="100"/>
          <a:sy n="52" d="100"/>
        </p:scale>
        <p:origin x="42" y="225"/>
      </p:cViewPr>
      <p:guideLst/>
    </p:cSldViewPr>
  </p:slideViewPr>
  <p:notesTextViewPr>
    <p:cViewPr>
      <p:scale>
        <a:sx n="1" d="1"/>
        <a:sy n="1" d="1"/>
      </p:scale>
      <p:origin x="0" y="0"/>
    </p:cViewPr>
  </p:notesTextViewPr>
  <p:notesViewPr>
    <p:cSldViewPr snapToGrid="0">
      <p:cViewPr varScale="1">
        <p:scale>
          <a:sx n="77" d="100"/>
          <a:sy n="77" d="100"/>
        </p:scale>
        <p:origin x="4002"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D36B2562-D727-4696-95E6-5D2DF4497FC3}" type="datetimeFigureOut">
              <a:rPr lang="en-GB" smtClean="0"/>
              <a:t>24/06/2020</a:t>
            </a:fld>
            <a:endParaRPr lang="en-GB" dirty="0"/>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11A4057B-0F3C-4DB3-87F3-B8F810DDDFE9}" type="slidenum">
              <a:rPr lang="en-GB" smtClean="0"/>
              <a:t>‹#›</a:t>
            </a:fld>
            <a:endParaRPr lang="en-GB" dirty="0"/>
          </a:p>
        </p:txBody>
      </p:sp>
    </p:spTree>
    <p:extLst>
      <p:ext uri="{BB962C8B-B14F-4D97-AF65-F5344CB8AC3E}">
        <p14:creationId xmlns:p14="http://schemas.microsoft.com/office/powerpoint/2010/main" val="1882071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Welcome, My name is Angela Cockburn, I’m part of CDIO Digital Inclusion, Standards and Culture</a:t>
            </a:r>
          </a:p>
          <a:p>
            <a:endParaRPr lang="en-GB" dirty="0"/>
          </a:p>
          <a:p>
            <a:r>
              <a:rPr lang="en-GB" dirty="0"/>
              <a:t>Thank you for coming along to my session on tips to help you make your PowerPoint presentations as accessible as possible.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 is part of the series of events that we in CDIO’s Digital Inclusion, Standards and Culture team are doing as part of Global Accessibility Awareness Day.</a:t>
            </a:r>
          </a:p>
        </p:txBody>
      </p:sp>
      <p:sp>
        <p:nvSpPr>
          <p:cNvPr id="4" name="Slide Number Placeholder 3"/>
          <p:cNvSpPr>
            <a:spLocks noGrp="1"/>
          </p:cNvSpPr>
          <p:nvPr>
            <p:ph type="sldNum" sz="quarter" idx="5"/>
          </p:nvPr>
        </p:nvSpPr>
        <p:spPr/>
        <p:txBody>
          <a:bodyPr/>
          <a:lstStyle/>
          <a:p>
            <a:fld id="{11A4057B-0F3C-4DB3-87F3-B8F810DDDFE9}" type="slidenum">
              <a:rPr lang="en-GB" smtClean="0"/>
              <a:t>1</a:t>
            </a:fld>
            <a:endParaRPr lang="en-GB" dirty="0"/>
          </a:p>
        </p:txBody>
      </p:sp>
    </p:spTree>
    <p:extLst>
      <p:ext uri="{BB962C8B-B14F-4D97-AF65-F5344CB8AC3E}">
        <p14:creationId xmlns:p14="http://schemas.microsoft.com/office/powerpoint/2010/main" val="3662273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0" dirty="0"/>
          </a:p>
        </p:txBody>
      </p:sp>
      <p:sp>
        <p:nvSpPr>
          <p:cNvPr id="4" name="Slide Number Placeholder 3"/>
          <p:cNvSpPr>
            <a:spLocks noGrp="1"/>
          </p:cNvSpPr>
          <p:nvPr>
            <p:ph type="sldNum" sz="quarter" idx="5"/>
          </p:nvPr>
        </p:nvSpPr>
        <p:spPr/>
        <p:txBody>
          <a:bodyPr/>
          <a:lstStyle/>
          <a:p>
            <a:fld id="{11A4057B-0F3C-4DB3-87F3-B8F810DDDFE9}" type="slidenum">
              <a:rPr lang="en-GB" smtClean="0"/>
              <a:t>10</a:t>
            </a:fld>
            <a:endParaRPr lang="en-GB" dirty="0"/>
          </a:p>
        </p:txBody>
      </p:sp>
    </p:spTree>
    <p:extLst>
      <p:ext uri="{BB962C8B-B14F-4D97-AF65-F5344CB8AC3E}">
        <p14:creationId xmlns:p14="http://schemas.microsoft.com/office/powerpoint/2010/main" val="2884351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Think about interpretation when a copy of your slides are shared - when accompanied by someone talking - charts and pictures are explained, more information is given about what it is the chart is showing - but as soon as copies of slides from a presentation are shared the explanation is frequently lost.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You may need to add a slide that gives the explanation so your message from the actual presentation is not lost.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5"/>
          </p:nvPr>
        </p:nvSpPr>
        <p:spPr/>
        <p:txBody>
          <a:bodyPr/>
          <a:lstStyle/>
          <a:p>
            <a:fld id="{11A4057B-0F3C-4DB3-87F3-B8F810DDDFE9}" type="slidenum">
              <a:rPr lang="en-GB" smtClean="0"/>
              <a:t>11</a:t>
            </a:fld>
            <a:endParaRPr lang="en-GB" dirty="0"/>
          </a:p>
        </p:txBody>
      </p:sp>
    </p:spTree>
    <p:extLst>
      <p:ext uri="{BB962C8B-B14F-4D97-AF65-F5344CB8AC3E}">
        <p14:creationId xmlns:p14="http://schemas.microsoft.com/office/powerpoint/2010/main" val="903617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Just read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Use alt tags to describe an image – it is the alt tag that gives the image context to a user of screen reading software.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there is no alt text or it is not marked as decorative they will know there is an image there but will not have any idea what it is and whether they are missing something important or something decorative.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Your alt text should put your use of the image into context. The screenshots on this slide show the steps to add alt text.  Right click on the image, then select Edit Alt Text, then enter your description of the image or select the ‘mark as decorative’ checkbox</a:t>
            </a:r>
          </a:p>
        </p:txBody>
      </p:sp>
      <p:sp>
        <p:nvSpPr>
          <p:cNvPr id="4" name="Slide Number Placeholder 3"/>
          <p:cNvSpPr>
            <a:spLocks noGrp="1"/>
          </p:cNvSpPr>
          <p:nvPr>
            <p:ph type="sldNum" sz="quarter" idx="5"/>
          </p:nvPr>
        </p:nvSpPr>
        <p:spPr/>
        <p:txBody>
          <a:bodyPr/>
          <a:lstStyle/>
          <a:p>
            <a:fld id="{11A4057B-0F3C-4DB3-87F3-B8F810DDDFE9}" type="slidenum">
              <a:rPr lang="en-GB" smtClean="0"/>
              <a:t>12</a:t>
            </a:fld>
            <a:endParaRPr lang="en-GB" dirty="0"/>
          </a:p>
        </p:txBody>
      </p:sp>
    </p:spTree>
    <p:extLst>
      <p:ext uri="{BB962C8B-B14F-4D97-AF65-F5344CB8AC3E}">
        <p14:creationId xmlns:p14="http://schemas.microsoft.com/office/powerpoint/2010/main" val="991851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Presenting text like this is accessible.  The information that you add into a callout shape or a rectangle is easily accessed and read out to users of screen reading software.</a:t>
            </a:r>
          </a:p>
        </p:txBody>
      </p:sp>
      <p:sp>
        <p:nvSpPr>
          <p:cNvPr id="4" name="Slide Number Placeholder 3"/>
          <p:cNvSpPr>
            <a:spLocks noGrp="1"/>
          </p:cNvSpPr>
          <p:nvPr>
            <p:ph type="sldNum" sz="quarter" idx="5"/>
          </p:nvPr>
        </p:nvSpPr>
        <p:spPr/>
        <p:txBody>
          <a:bodyPr/>
          <a:lstStyle/>
          <a:p>
            <a:fld id="{11A4057B-0F3C-4DB3-87F3-B8F810DDDFE9}" type="slidenum">
              <a:rPr lang="en-GB" smtClean="0"/>
              <a:t>13</a:t>
            </a:fld>
            <a:endParaRPr lang="en-GB" dirty="0"/>
          </a:p>
        </p:txBody>
      </p:sp>
    </p:spTree>
    <p:extLst>
      <p:ext uri="{BB962C8B-B14F-4D97-AF65-F5344CB8AC3E}">
        <p14:creationId xmlns:p14="http://schemas.microsoft.com/office/powerpoint/2010/main" val="4105221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1" dirty="0"/>
              <a:t>The title </a:t>
            </a:r>
            <a:r>
              <a:rPr lang="en-GB" b="0" dirty="0"/>
              <a:t>acts as an outline of the slides in your presentation and gives feel for structure and can help a user jump to a particular slide. If you have PowerPoint open with view, Normal you will get an outline of all your slides – if you hover the mouse over each slide the title will be displayed, or the text ‘No title’ will be shown.</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Check the </a:t>
            </a:r>
            <a:r>
              <a:rPr lang="en-GB" b="1" dirty="0"/>
              <a:t>readability</a:t>
            </a:r>
            <a:r>
              <a:rPr lang="en-GB" dirty="0"/>
              <a:t> of your content – make sure it is as easy to follow and understand as possible</a:t>
            </a:r>
          </a:p>
          <a:p>
            <a:pPr marL="171450" indent="-171450">
              <a:buFont typeface="Arial" panose="020B0604020202020204" pitchFamily="34" charset="0"/>
              <a:buChar char="•"/>
            </a:pPr>
            <a:endParaRPr lang="en-GB" b="1" dirty="0"/>
          </a:p>
          <a:p>
            <a:pPr marL="171450" indent="-171450">
              <a:buFont typeface="Arial" panose="020B0604020202020204" pitchFamily="34" charset="0"/>
              <a:buChar char="•"/>
            </a:pPr>
            <a:r>
              <a:rPr lang="en-GB" b="1" dirty="0"/>
              <a:t>Accessibility check </a:t>
            </a:r>
            <a:r>
              <a:rPr lang="en-GB" dirty="0"/>
              <a:t>– this will let you know if any of your slides don’t have a title, any images don’t have alt text, if your table does not have a header row</a:t>
            </a:r>
          </a:p>
          <a:p>
            <a:pPr marL="171450" indent="-171450">
              <a:buFont typeface="Arial" panose="020B0604020202020204" pitchFamily="34" charset="0"/>
              <a:buChar char="•"/>
            </a:pPr>
            <a:endParaRPr lang="en-GB" b="1" dirty="0"/>
          </a:p>
          <a:p>
            <a:pPr marL="171450" indent="-171450">
              <a:buFont typeface="Arial" panose="020B0604020202020204" pitchFamily="34" charset="0"/>
              <a:buChar char="•"/>
            </a:pPr>
            <a:r>
              <a:rPr lang="en-GB" b="1" dirty="0"/>
              <a:t>Reading order </a:t>
            </a:r>
            <a:r>
              <a:rPr lang="en-GB" dirty="0"/>
              <a:t>– the reading order is the order in which a user of screen reding software will be take through the content on the slides. and it starts from the bottom up – presumably made sense to someone – show amending the reading order</a:t>
            </a:r>
          </a:p>
        </p:txBody>
      </p:sp>
      <p:sp>
        <p:nvSpPr>
          <p:cNvPr id="4" name="Slide Number Placeholder 3"/>
          <p:cNvSpPr>
            <a:spLocks noGrp="1"/>
          </p:cNvSpPr>
          <p:nvPr>
            <p:ph type="sldNum" sz="quarter" idx="5"/>
          </p:nvPr>
        </p:nvSpPr>
        <p:spPr/>
        <p:txBody>
          <a:bodyPr/>
          <a:lstStyle/>
          <a:p>
            <a:fld id="{11A4057B-0F3C-4DB3-87F3-B8F810DDDFE9}" type="slidenum">
              <a:rPr lang="en-GB" smtClean="0"/>
              <a:t>14</a:t>
            </a:fld>
            <a:endParaRPr lang="en-GB" dirty="0"/>
          </a:p>
        </p:txBody>
      </p:sp>
    </p:spTree>
    <p:extLst>
      <p:ext uri="{BB962C8B-B14F-4D97-AF65-F5344CB8AC3E}">
        <p14:creationId xmlns:p14="http://schemas.microsoft.com/office/powerpoint/2010/main" val="2414633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1A4057B-0F3C-4DB3-87F3-B8F810DDDFE9}" type="slidenum">
              <a:rPr lang="en-GB" smtClean="0"/>
              <a:t>2</a:t>
            </a:fld>
            <a:endParaRPr lang="en-GB" dirty="0"/>
          </a:p>
        </p:txBody>
      </p:sp>
    </p:spTree>
    <p:extLst>
      <p:ext uri="{BB962C8B-B14F-4D97-AF65-F5344CB8AC3E}">
        <p14:creationId xmlns:p14="http://schemas.microsoft.com/office/powerpoint/2010/main" val="2360538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Font</a:t>
            </a:r>
            <a:r>
              <a:rPr lang="en-GB" dirty="0"/>
              <a:t>: Arial and Calibri are 'sans serif' fonts which means they do not have tails or embellishments that can appear 'fuzzy’.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Size</a:t>
            </a:r>
            <a:r>
              <a:rPr lang="en-GB" dirty="0"/>
              <a:t>: You are working in PowerPoint so if you are needing to go much smaller maybe you are trying to put too much on a slide, or is PowerPoint the right medium to use.</a:t>
            </a:r>
          </a:p>
        </p:txBody>
      </p:sp>
      <p:sp>
        <p:nvSpPr>
          <p:cNvPr id="4" name="Slide Number Placeholder 3"/>
          <p:cNvSpPr>
            <a:spLocks noGrp="1"/>
          </p:cNvSpPr>
          <p:nvPr>
            <p:ph type="sldNum" sz="quarter" idx="5"/>
          </p:nvPr>
        </p:nvSpPr>
        <p:spPr/>
        <p:txBody>
          <a:bodyPr/>
          <a:lstStyle/>
          <a:p>
            <a:fld id="{11A4057B-0F3C-4DB3-87F3-B8F810DDDFE9}" type="slidenum">
              <a:rPr lang="en-GB" smtClean="0"/>
              <a:t>3</a:t>
            </a:fld>
            <a:endParaRPr lang="en-GB" dirty="0"/>
          </a:p>
        </p:txBody>
      </p:sp>
    </p:spTree>
    <p:extLst>
      <p:ext uri="{BB962C8B-B14F-4D97-AF65-F5344CB8AC3E}">
        <p14:creationId xmlns:p14="http://schemas.microsoft.com/office/powerpoint/2010/main" val="2414975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Don’t justify your text:</a:t>
            </a:r>
            <a:r>
              <a:rPr lang="en-GB" b="0" dirty="0"/>
              <a:t> having uneven/jagged ends to lines of text is easier to read and scan – justifying text presents the user with solid blocks of 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Use the facilities in Microsoft </a:t>
            </a:r>
            <a:r>
              <a:rPr lang="en-GB" dirty="0"/>
              <a:t>to format your text – most are commonly used features such as bullets or numbered lists, but another really good one is line spacing to create space before and after paragraphs.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is really useful for spacing your text without the need to add blank lines – avoiding dense blocks of text is important for users who may have dyslexia or low concentration. And not having blank lines and spaces to layout your text means there is less information for a screen reader to read out meaning less clutter/noise for the person listening</a:t>
            </a:r>
          </a:p>
        </p:txBody>
      </p:sp>
      <p:sp>
        <p:nvSpPr>
          <p:cNvPr id="4" name="Slide Number Placeholder 3"/>
          <p:cNvSpPr>
            <a:spLocks noGrp="1"/>
          </p:cNvSpPr>
          <p:nvPr>
            <p:ph type="sldNum" sz="quarter" idx="5"/>
          </p:nvPr>
        </p:nvSpPr>
        <p:spPr/>
        <p:txBody>
          <a:bodyPr/>
          <a:lstStyle/>
          <a:p>
            <a:fld id="{11A4057B-0F3C-4DB3-87F3-B8F810DDDFE9}" type="slidenum">
              <a:rPr lang="en-GB" smtClean="0"/>
              <a:t>4</a:t>
            </a:fld>
            <a:endParaRPr lang="en-GB" dirty="0"/>
          </a:p>
        </p:txBody>
      </p:sp>
    </p:spTree>
    <p:extLst>
      <p:ext uri="{BB962C8B-B14F-4D97-AF65-F5344CB8AC3E}">
        <p14:creationId xmlns:p14="http://schemas.microsoft.com/office/powerpoint/2010/main" val="2995439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p>
        </p:txBody>
      </p:sp>
      <p:sp>
        <p:nvSpPr>
          <p:cNvPr id="4" name="Slide Number Placeholder 3"/>
          <p:cNvSpPr>
            <a:spLocks noGrp="1"/>
          </p:cNvSpPr>
          <p:nvPr>
            <p:ph type="sldNum" sz="quarter" idx="5"/>
          </p:nvPr>
        </p:nvSpPr>
        <p:spPr/>
        <p:txBody>
          <a:bodyPr/>
          <a:lstStyle/>
          <a:p>
            <a:fld id="{11A4057B-0F3C-4DB3-87F3-B8F810DDDFE9}" type="slidenum">
              <a:rPr lang="en-GB" smtClean="0"/>
              <a:t>5</a:t>
            </a:fld>
            <a:endParaRPr lang="en-GB" dirty="0"/>
          </a:p>
        </p:txBody>
      </p:sp>
    </p:spTree>
    <p:extLst>
      <p:ext uri="{BB962C8B-B14F-4D97-AF65-F5344CB8AC3E}">
        <p14:creationId xmlns:p14="http://schemas.microsoft.com/office/powerpoint/2010/main" val="2448473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a:solidFill>
                  <a:schemeClr val="tx1"/>
                </a:solidFill>
                <a:effectLst/>
                <a:latin typeface="+mn-lt"/>
                <a:ea typeface="+mn-ea"/>
                <a:cs typeface="+mn-cs"/>
              </a:rPr>
              <a:t>Tables</a:t>
            </a:r>
            <a:r>
              <a:rPr lang="en-GB" sz="1200" kern="1200" dirty="0">
                <a:solidFill>
                  <a:schemeClr val="tx1"/>
                </a:solidFill>
                <a:effectLst/>
                <a:latin typeface="+mn-lt"/>
                <a:ea typeface="+mn-ea"/>
                <a:cs typeface="+mn-cs"/>
              </a:rPr>
              <a:t>:  Don’t use tables to make your text look nice. Only use when it’s appropriate to know there are columns and rows of data and there’s a relationship between the data in the columns and rows.</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Here we have a poor use of a table – the data does not need to be shown in columns and rows – it would be much clearer to be presented as two bullet lists – one list of good points, and another list of things to improve.</a:t>
            </a:r>
          </a:p>
          <a:p>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Users of screen reading software are informed that information is in a table, and for something like this they would be informed that there was a table, 2 columns and 4 rows.  Row 1 column 1 Good points; row 1 column 2 Things to improve.  Row 2 column 1 Coming up with ideas. Row 2 column 2 being tidy.  And so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There is a lot more information given to the user and using a table when it is not needed is making following and understanding the information a more complicated experience than it needs to be.</a:t>
            </a:r>
          </a:p>
        </p:txBody>
      </p:sp>
      <p:sp>
        <p:nvSpPr>
          <p:cNvPr id="4" name="Slide Number Placeholder 3"/>
          <p:cNvSpPr>
            <a:spLocks noGrp="1"/>
          </p:cNvSpPr>
          <p:nvPr>
            <p:ph type="sldNum" sz="quarter" idx="5"/>
          </p:nvPr>
        </p:nvSpPr>
        <p:spPr/>
        <p:txBody>
          <a:bodyPr/>
          <a:lstStyle/>
          <a:p>
            <a:fld id="{11A4057B-0F3C-4DB3-87F3-B8F810DDDFE9}" type="slidenum">
              <a:rPr lang="en-GB" smtClean="0"/>
              <a:t>6</a:t>
            </a:fld>
            <a:endParaRPr lang="en-GB" dirty="0"/>
          </a:p>
        </p:txBody>
      </p:sp>
    </p:spTree>
    <p:extLst>
      <p:ext uri="{BB962C8B-B14F-4D97-AF65-F5344CB8AC3E}">
        <p14:creationId xmlns:p14="http://schemas.microsoft.com/office/powerpoint/2010/main" val="2740912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a:solidFill>
                  <a:schemeClr val="tx1"/>
                </a:solidFill>
                <a:effectLst/>
                <a:latin typeface="+mn-lt"/>
                <a:ea typeface="+mn-ea"/>
                <a:cs typeface="+mn-cs"/>
              </a:rPr>
              <a:t>Only </a:t>
            </a:r>
            <a:r>
              <a:rPr lang="en-GB" sz="1200" kern="1200" dirty="0">
                <a:solidFill>
                  <a:schemeClr val="tx1"/>
                </a:solidFill>
                <a:effectLst/>
                <a:latin typeface="+mn-lt"/>
                <a:ea typeface="+mn-ea"/>
                <a:cs typeface="+mn-cs"/>
              </a:rPr>
              <a:t>use a table to present information when its appropriate to know there are columns and rows of data and there’s a relationship between the data in the columns and rows.</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Header row – this will mean that the column heading is read out to a user of screen reading software with the value of the cell, for example for row 2 column 2 user would be informed that it was a tax regime, and it is income tax.  This gives clear awareness of information and where in the table they are – information we get visually; at a glance</a:t>
            </a:r>
          </a:p>
        </p:txBody>
      </p:sp>
      <p:sp>
        <p:nvSpPr>
          <p:cNvPr id="4" name="Slide Number Placeholder 3"/>
          <p:cNvSpPr>
            <a:spLocks noGrp="1"/>
          </p:cNvSpPr>
          <p:nvPr>
            <p:ph type="sldNum" sz="quarter" idx="5"/>
          </p:nvPr>
        </p:nvSpPr>
        <p:spPr/>
        <p:txBody>
          <a:bodyPr/>
          <a:lstStyle/>
          <a:p>
            <a:fld id="{11A4057B-0F3C-4DB3-87F3-B8F810DDDFE9}" type="slidenum">
              <a:rPr lang="en-GB" smtClean="0"/>
              <a:t>7</a:t>
            </a:fld>
            <a:endParaRPr lang="en-GB" dirty="0"/>
          </a:p>
        </p:txBody>
      </p:sp>
    </p:spTree>
    <p:extLst>
      <p:ext uri="{BB962C8B-B14F-4D97-AF65-F5344CB8AC3E}">
        <p14:creationId xmlns:p14="http://schemas.microsoft.com/office/powerpoint/2010/main" val="2635455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Colour – don’t use just colour to convey a meaning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kern="1200" dirty="0">
                <a:solidFill>
                  <a:schemeClr val="tx1"/>
                </a:solidFill>
                <a:effectLst/>
                <a:latin typeface="+mn-lt"/>
                <a:ea typeface="+mn-ea"/>
                <a:cs typeface="+mn-cs"/>
              </a:rPr>
              <a:t>The meaning will be lost for users with colour blindness, or who rely on screen reading software.</a:t>
            </a:r>
          </a:p>
          <a:p>
            <a:pPr marL="0" lvl="0" indent="0">
              <a:buFont typeface="Arial" panose="020B0604020202020204" pitchFamily="34" charset="0"/>
              <a:buNone/>
            </a:pPr>
            <a:r>
              <a:rPr lang="en-GB" sz="1200" kern="1200" dirty="0">
                <a:solidFill>
                  <a:schemeClr val="tx1"/>
                </a:solidFill>
                <a:effectLst/>
                <a:latin typeface="+mn-lt"/>
                <a:ea typeface="+mn-ea"/>
                <a:cs typeface="+mn-cs"/>
              </a:rPr>
              <a:t>Here we have a favourite of mine - the use of the to indicate the status of something.</a:t>
            </a:r>
          </a:p>
          <a:p>
            <a:pPr marL="0" lvl="0" indent="0">
              <a:buFont typeface="Arial" panose="020B0604020202020204" pitchFamily="34" charset="0"/>
              <a:buNone/>
            </a:pPr>
            <a:endParaRPr lang="en-GB" sz="1200" kern="1200" dirty="0">
              <a:solidFill>
                <a:schemeClr val="tx1"/>
              </a:solidFill>
              <a:effectLst/>
              <a:latin typeface="+mn-lt"/>
              <a:ea typeface="+mn-ea"/>
              <a:cs typeface="+mn-cs"/>
            </a:endParaRPr>
          </a:p>
          <a:p>
            <a:pPr marL="0" lvl="0" indent="0">
              <a:buFont typeface="Arial" panose="020B0604020202020204" pitchFamily="34" charset="0"/>
              <a:buNone/>
            </a:pPr>
            <a:r>
              <a:rPr lang="en-GB" sz="1200" kern="1200" dirty="0">
                <a:solidFill>
                  <a:schemeClr val="tx1"/>
                </a:solidFill>
                <a:effectLst/>
                <a:latin typeface="+mn-lt"/>
                <a:ea typeface="+mn-ea"/>
                <a:cs typeface="+mn-cs"/>
              </a:rPr>
              <a:t>Example 1 – a table where the status of each risk is shown using just the colour amber or green.</a:t>
            </a:r>
          </a:p>
          <a:p>
            <a:pPr marL="0" lvl="0" indent="0">
              <a:buFont typeface="Arial" panose="020B0604020202020204" pitchFamily="34" charset="0"/>
              <a:buNone/>
            </a:pPr>
            <a:r>
              <a:rPr lang="en-GB" sz="1200" kern="1200" dirty="0">
                <a:solidFill>
                  <a:schemeClr val="tx1"/>
                </a:solidFill>
                <a:effectLst/>
                <a:latin typeface="+mn-lt"/>
                <a:ea typeface="+mn-ea"/>
                <a:cs typeface="+mn-cs"/>
              </a:rPr>
              <a:t>Example 2 – same idea but with a bit of extra information – we still have that visual at a glance feel for the colour but now also have the word to help those for whom colour is not a good indicator of meaning.</a:t>
            </a:r>
          </a:p>
        </p:txBody>
      </p:sp>
      <p:sp>
        <p:nvSpPr>
          <p:cNvPr id="4" name="Slide Number Placeholder 3"/>
          <p:cNvSpPr>
            <a:spLocks noGrp="1"/>
          </p:cNvSpPr>
          <p:nvPr>
            <p:ph type="sldNum" sz="quarter" idx="5"/>
          </p:nvPr>
        </p:nvSpPr>
        <p:spPr/>
        <p:txBody>
          <a:bodyPr/>
          <a:lstStyle/>
          <a:p>
            <a:fld id="{11A4057B-0F3C-4DB3-87F3-B8F810DDDFE9}" type="slidenum">
              <a:rPr lang="en-GB" smtClean="0"/>
              <a:t>8</a:t>
            </a:fld>
            <a:endParaRPr lang="en-GB" dirty="0"/>
          </a:p>
        </p:txBody>
      </p:sp>
    </p:spTree>
    <p:extLst>
      <p:ext uri="{BB962C8B-B14F-4D97-AF65-F5344CB8AC3E}">
        <p14:creationId xmlns:p14="http://schemas.microsoft.com/office/powerpoint/2010/main" val="1972028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Colour and contrast - </a:t>
            </a:r>
            <a:r>
              <a:rPr lang="en-GB" sz="1200" kern="1200" dirty="0">
                <a:solidFill>
                  <a:schemeClr val="tx1"/>
                </a:solidFill>
                <a:effectLst/>
                <a:latin typeface="+mn-lt"/>
                <a:ea typeface="+mn-ea"/>
                <a:cs typeface="+mn-cs"/>
              </a:rPr>
              <a:t>Make sure there is a clear contrast between text colour and background colour.</a:t>
            </a:r>
          </a:p>
          <a:p>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b="0" i="0" kern="1200" dirty="0">
                <a:solidFill>
                  <a:schemeClr val="tx1"/>
                </a:solidFill>
                <a:effectLst/>
                <a:latin typeface="+mn-lt"/>
                <a:ea typeface="+mn-ea"/>
                <a:cs typeface="+mn-cs"/>
              </a:rPr>
              <a:t>Not everyone can read text if there is not a sufficient contrast between the text and its background, for example, light grey text on a light background.</a:t>
            </a:r>
            <a:endParaRPr lang="en-GB" sz="1200" kern="1200" dirty="0">
              <a:solidFill>
                <a:schemeClr val="tx1"/>
              </a:solidFill>
              <a:effectLst/>
              <a:latin typeface="+mn-lt"/>
              <a:ea typeface="+mn-ea"/>
              <a:cs typeface="+mn-cs"/>
            </a:endParaRPr>
          </a:p>
          <a:p>
            <a:pPr marL="0" lvl="0" indent="0">
              <a:buFont typeface="Arial" panose="020B0604020202020204" pitchFamily="34" charset="0"/>
              <a:buNone/>
            </a:pPr>
            <a:endParaRPr lang="en-GB" sz="1200" kern="1200" dirty="0">
              <a:solidFill>
                <a:schemeClr val="tx1"/>
              </a:solidFill>
              <a:effectLst/>
              <a:latin typeface="+mn-lt"/>
              <a:ea typeface="+mn-ea"/>
              <a:cs typeface="+mn-cs"/>
            </a:endParaRPr>
          </a:p>
          <a:p>
            <a:pPr marL="0" lvl="0" indent="0">
              <a:buFont typeface="Arial" panose="020B0604020202020204" pitchFamily="34" charset="0"/>
              <a:buNone/>
            </a:pPr>
            <a:r>
              <a:rPr lang="en-GB" sz="1200" kern="1200" dirty="0">
                <a:solidFill>
                  <a:schemeClr val="tx1"/>
                </a:solidFill>
                <a:effectLst/>
                <a:latin typeface="+mn-lt"/>
                <a:ea typeface="+mn-ea"/>
                <a:cs typeface="+mn-cs"/>
              </a:rPr>
              <a:t>It may be someone looking at the slide with poor lighting or glare making it harder to read, or you have shared your slides and someone you send them to has personalise their colours and other settings in Microsoft and the poor contrast means that some of the text is no longer visible.</a:t>
            </a:r>
          </a:p>
        </p:txBody>
      </p:sp>
      <p:sp>
        <p:nvSpPr>
          <p:cNvPr id="4" name="Slide Number Placeholder 3"/>
          <p:cNvSpPr>
            <a:spLocks noGrp="1"/>
          </p:cNvSpPr>
          <p:nvPr>
            <p:ph type="sldNum" sz="quarter" idx="5"/>
          </p:nvPr>
        </p:nvSpPr>
        <p:spPr/>
        <p:txBody>
          <a:bodyPr/>
          <a:lstStyle/>
          <a:p>
            <a:fld id="{11A4057B-0F3C-4DB3-87F3-B8F810DDDFE9}" type="slidenum">
              <a:rPr lang="en-GB" smtClean="0"/>
              <a:t>9</a:t>
            </a:fld>
            <a:endParaRPr lang="en-GB" dirty="0"/>
          </a:p>
        </p:txBody>
      </p:sp>
    </p:spTree>
    <p:extLst>
      <p:ext uri="{BB962C8B-B14F-4D97-AF65-F5344CB8AC3E}">
        <p14:creationId xmlns:p14="http://schemas.microsoft.com/office/powerpoint/2010/main" val="3359649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60B53-C9EF-4CFE-AF16-2F20604B65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42FFF9E-AE11-435A-91D3-1C71E2F215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A2FAB2-173D-4BBC-916D-E37E359A8AEB}"/>
              </a:ext>
            </a:extLst>
          </p:cNvPr>
          <p:cNvSpPr>
            <a:spLocks noGrp="1"/>
          </p:cNvSpPr>
          <p:nvPr>
            <p:ph type="dt" sz="half" idx="10"/>
          </p:nvPr>
        </p:nvSpPr>
        <p:spPr/>
        <p:txBody>
          <a:bodyPr/>
          <a:lstStyle/>
          <a:p>
            <a:fld id="{E6BA843E-CBD8-4F92-87BD-2DCFC764822E}" type="datetimeFigureOut">
              <a:rPr lang="en-GB" smtClean="0"/>
              <a:t>24/06/2020</a:t>
            </a:fld>
            <a:endParaRPr lang="en-GB" dirty="0"/>
          </a:p>
        </p:txBody>
      </p:sp>
      <p:sp>
        <p:nvSpPr>
          <p:cNvPr id="5" name="Footer Placeholder 4">
            <a:extLst>
              <a:ext uri="{FF2B5EF4-FFF2-40B4-BE49-F238E27FC236}">
                <a16:creationId xmlns:a16="http://schemas.microsoft.com/office/drawing/2014/main" id="{A4E55BF7-B2A0-46FF-9BA5-C035DD02BE18}"/>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FDB9697-637D-43E9-964B-1B8BEE41121C}"/>
              </a:ext>
            </a:extLst>
          </p:cNvPr>
          <p:cNvSpPr>
            <a:spLocks noGrp="1"/>
          </p:cNvSpPr>
          <p:nvPr>
            <p:ph type="sldNum" sz="quarter" idx="12"/>
          </p:nvPr>
        </p:nvSpPr>
        <p:spPr/>
        <p:txBody>
          <a:bodyPr/>
          <a:lstStyle/>
          <a:p>
            <a:fld id="{013D7394-9F8E-4833-86AD-2EE9738A6C0A}" type="slidenum">
              <a:rPr lang="en-GB" smtClean="0"/>
              <a:t>‹#›</a:t>
            </a:fld>
            <a:endParaRPr lang="en-GB" dirty="0"/>
          </a:p>
        </p:txBody>
      </p:sp>
    </p:spTree>
    <p:extLst>
      <p:ext uri="{BB962C8B-B14F-4D97-AF65-F5344CB8AC3E}">
        <p14:creationId xmlns:p14="http://schemas.microsoft.com/office/powerpoint/2010/main" val="354177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64317-2B37-4E43-93AA-EA11B9A6EA4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02E6950-C20F-4039-BE8E-CE2F302544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BD1E099-A485-4556-BA8A-8915F3E69620}"/>
              </a:ext>
            </a:extLst>
          </p:cNvPr>
          <p:cNvSpPr>
            <a:spLocks noGrp="1"/>
          </p:cNvSpPr>
          <p:nvPr>
            <p:ph type="dt" sz="half" idx="10"/>
          </p:nvPr>
        </p:nvSpPr>
        <p:spPr/>
        <p:txBody>
          <a:bodyPr/>
          <a:lstStyle/>
          <a:p>
            <a:fld id="{E6BA843E-CBD8-4F92-87BD-2DCFC764822E}" type="datetimeFigureOut">
              <a:rPr lang="en-GB" smtClean="0"/>
              <a:t>24/06/2020</a:t>
            </a:fld>
            <a:endParaRPr lang="en-GB" dirty="0"/>
          </a:p>
        </p:txBody>
      </p:sp>
      <p:sp>
        <p:nvSpPr>
          <p:cNvPr id="5" name="Footer Placeholder 4">
            <a:extLst>
              <a:ext uri="{FF2B5EF4-FFF2-40B4-BE49-F238E27FC236}">
                <a16:creationId xmlns:a16="http://schemas.microsoft.com/office/drawing/2014/main" id="{9F28FB0B-4E85-4F69-9205-6F1D18885613}"/>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943697E9-EBE1-468E-98D5-4DFC5542FDF1}"/>
              </a:ext>
            </a:extLst>
          </p:cNvPr>
          <p:cNvSpPr>
            <a:spLocks noGrp="1"/>
          </p:cNvSpPr>
          <p:nvPr>
            <p:ph type="sldNum" sz="quarter" idx="12"/>
          </p:nvPr>
        </p:nvSpPr>
        <p:spPr/>
        <p:txBody>
          <a:bodyPr/>
          <a:lstStyle/>
          <a:p>
            <a:fld id="{013D7394-9F8E-4833-86AD-2EE9738A6C0A}" type="slidenum">
              <a:rPr lang="en-GB" smtClean="0"/>
              <a:t>‹#›</a:t>
            </a:fld>
            <a:endParaRPr lang="en-GB" dirty="0"/>
          </a:p>
        </p:txBody>
      </p:sp>
    </p:spTree>
    <p:extLst>
      <p:ext uri="{BB962C8B-B14F-4D97-AF65-F5344CB8AC3E}">
        <p14:creationId xmlns:p14="http://schemas.microsoft.com/office/powerpoint/2010/main" val="1043730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AEDEBB-7DD4-4CD4-8D56-8AE0ED404D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3CC10D5-3BD0-47B8-8140-5FBF7EBB89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48D8FC-AD4E-419F-AB80-838E98AF1D1D}"/>
              </a:ext>
            </a:extLst>
          </p:cNvPr>
          <p:cNvSpPr>
            <a:spLocks noGrp="1"/>
          </p:cNvSpPr>
          <p:nvPr>
            <p:ph type="dt" sz="half" idx="10"/>
          </p:nvPr>
        </p:nvSpPr>
        <p:spPr/>
        <p:txBody>
          <a:bodyPr/>
          <a:lstStyle/>
          <a:p>
            <a:fld id="{E6BA843E-CBD8-4F92-87BD-2DCFC764822E}" type="datetimeFigureOut">
              <a:rPr lang="en-GB" smtClean="0"/>
              <a:t>24/06/2020</a:t>
            </a:fld>
            <a:endParaRPr lang="en-GB" dirty="0"/>
          </a:p>
        </p:txBody>
      </p:sp>
      <p:sp>
        <p:nvSpPr>
          <p:cNvPr id="5" name="Footer Placeholder 4">
            <a:extLst>
              <a:ext uri="{FF2B5EF4-FFF2-40B4-BE49-F238E27FC236}">
                <a16:creationId xmlns:a16="http://schemas.microsoft.com/office/drawing/2014/main" id="{8E58F0A9-A399-4A20-84A8-4E2F868C140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7072E3B7-963B-4048-9F57-8C39A83DEC83}"/>
              </a:ext>
            </a:extLst>
          </p:cNvPr>
          <p:cNvSpPr>
            <a:spLocks noGrp="1"/>
          </p:cNvSpPr>
          <p:nvPr>
            <p:ph type="sldNum" sz="quarter" idx="12"/>
          </p:nvPr>
        </p:nvSpPr>
        <p:spPr/>
        <p:txBody>
          <a:bodyPr/>
          <a:lstStyle/>
          <a:p>
            <a:fld id="{013D7394-9F8E-4833-86AD-2EE9738A6C0A}" type="slidenum">
              <a:rPr lang="en-GB" smtClean="0"/>
              <a:t>‹#›</a:t>
            </a:fld>
            <a:endParaRPr lang="en-GB" dirty="0"/>
          </a:p>
        </p:txBody>
      </p:sp>
    </p:spTree>
    <p:extLst>
      <p:ext uri="{BB962C8B-B14F-4D97-AF65-F5344CB8AC3E}">
        <p14:creationId xmlns:p14="http://schemas.microsoft.com/office/powerpoint/2010/main" val="2537073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E698D-45FB-4E43-857D-85FB1E36674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FAE4B20-243A-4349-AB57-3BCBBFB8F3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32EE501-1476-4F1E-8FD3-D292E0F8AC5F}"/>
              </a:ext>
            </a:extLst>
          </p:cNvPr>
          <p:cNvSpPr>
            <a:spLocks noGrp="1"/>
          </p:cNvSpPr>
          <p:nvPr>
            <p:ph type="dt" sz="half" idx="10"/>
          </p:nvPr>
        </p:nvSpPr>
        <p:spPr/>
        <p:txBody>
          <a:bodyPr/>
          <a:lstStyle/>
          <a:p>
            <a:fld id="{E6BA843E-CBD8-4F92-87BD-2DCFC764822E}" type="datetimeFigureOut">
              <a:rPr lang="en-GB" smtClean="0"/>
              <a:t>24/06/2020</a:t>
            </a:fld>
            <a:endParaRPr lang="en-GB" dirty="0"/>
          </a:p>
        </p:txBody>
      </p:sp>
      <p:sp>
        <p:nvSpPr>
          <p:cNvPr id="5" name="Footer Placeholder 4">
            <a:extLst>
              <a:ext uri="{FF2B5EF4-FFF2-40B4-BE49-F238E27FC236}">
                <a16:creationId xmlns:a16="http://schemas.microsoft.com/office/drawing/2014/main" id="{D0C04668-3045-4894-9417-A1519D7F26DA}"/>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CE364805-5654-4FF5-82CC-44E4DA06FE38}"/>
              </a:ext>
            </a:extLst>
          </p:cNvPr>
          <p:cNvSpPr>
            <a:spLocks noGrp="1"/>
          </p:cNvSpPr>
          <p:nvPr>
            <p:ph type="sldNum" sz="quarter" idx="12"/>
          </p:nvPr>
        </p:nvSpPr>
        <p:spPr/>
        <p:txBody>
          <a:bodyPr/>
          <a:lstStyle/>
          <a:p>
            <a:fld id="{013D7394-9F8E-4833-86AD-2EE9738A6C0A}" type="slidenum">
              <a:rPr lang="en-GB" smtClean="0"/>
              <a:t>‹#›</a:t>
            </a:fld>
            <a:endParaRPr lang="en-GB" dirty="0"/>
          </a:p>
        </p:txBody>
      </p:sp>
    </p:spTree>
    <p:extLst>
      <p:ext uri="{BB962C8B-B14F-4D97-AF65-F5344CB8AC3E}">
        <p14:creationId xmlns:p14="http://schemas.microsoft.com/office/powerpoint/2010/main" val="4221634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E2B3A-3679-4410-B376-7EA7BFA321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3632C1-0EB9-4E66-8015-81B5336FCF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FE00DC-7E9E-4AD9-A94A-10B9755A20D5}"/>
              </a:ext>
            </a:extLst>
          </p:cNvPr>
          <p:cNvSpPr>
            <a:spLocks noGrp="1"/>
          </p:cNvSpPr>
          <p:nvPr>
            <p:ph type="dt" sz="half" idx="10"/>
          </p:nvPr>
        </p:nvSpPr>
        <p:spPr/>
        <p:txBody>
          <a:bodyPr/>
          <a:lstStyle/>
          <a:p>
            <a:fld id="{E6BA843E-CBD8-4F92-87BD-2DCFC764822E}" type="datetimeFigureOut">
              <a:rPr lang="en-GB" smtClean="0"/>
              <a:t>24/06/2020</a:t>
            </a:fld>
            <a:endParaRPr lang="en-GB" dirty="0"/>
          </a:p>
        </p:txBody>
      </p:sp>
      <p:sp>
        <p:nvSpPr>
          <p:cNvPr id="5" name="Footer Placeholder 4">
            <a:extLst>
              <a:ext uri="{FF2B5EF4-FFF2-40B4-BE49-F238E27FC236}">
                <a16:creationId xmlns:a16="http://schemas.microsoft.com/office/drawing/2014/main" id="{A98A03A1-9014-48C4-9CA6-18422DE6C36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7F5D44A4-841F-4608-8FF0-4F23AD7FF794}"/>
              </a:ext>
            </a:extLst>
          </p:cNvPr>
          <p:cNvSpPr>
            <a:spLocks noGrp="1"/>
          </p:cNvSpPr>
          <p:nvPr>
            <p:ph type="sldNum" sz="quarter" idx="12"/>
          </p:nvPr>
        </p:nvSpPr>
        <p:spPr/>
        <p:txBody>
          <a:bodyPr/>
          <a:lstStyle/>
          <a:p>
            <a:fld id="{013D7394-9F8E-4833-86AD-2EE9738A6C0A}" type="slidenum">
              <a:rPr lang="en-GB" smtClean="0"/>
              <a:t>‹#›</a:t>
            </a:fld>
            <a:endParaRPr lang="en-GB" dirty="0"/>
          </a:p>
        </p:txBody>
      </p:sp>
    </p:spTree>
    <p:extLst>
      <p:ext uri="{BB962C8B-B14F-4D97-AF65-F5344CB8AC3E}">
        <p14:creationId xmlns:p14="http://schemas.microsoft.com/office/powerpoint/2010/main" val="3896734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323D3-9A91-4667-BF8D-7E8A02329A0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376C3C6-DA76-48FD-9849-47D400F5B9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D92167A-04DA-4314-AA55-A0D9CE4BCF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A2561A8-5752-4AA2-B750-397C4263B9D8}"/>
              </a:ext>
            </a:extLst>
          </p:cNvPr>
          <p:cNvSpPr>
            <a:spLocks noGrp="1"/>
          </p:cNvSpPr>
          <p:nvPr>
            <p:ph type="dt" sz="half" idx="10"/>
          </p:nvPr>
        </p:nvSpPr>
        <p:spPr/>
        <p:txBody>
          <a:bodyPr/>
          <a:lstStyle/>
          <a:p>
            <a:fld id="{E6BA843E-CBD8-4F92-87BD-2DCFC764822E}" type="datetimeFigureOut">
              <a:rPr lang="en-GB" smtClean="0"/>
              <a:t>24/06/2020</a:t>
            </a:fld>
            <a:endParaRPr lang="en-GB" dirty="0"/>
          </a:p>
        </p:txBody>
      </p:sp>
      <p:sp>
        <p:nvSpPr>
          <p:cNvPr id="6" name="Footer Placeholder 5">
            <a:extLst>
              <a:ext uri="{FF2B5EF4-FFF2-40B4-BE49-F238E27FC236}">
                <a16:creationId xmlns:a16="http://schemas.microsoft.com/office/drawing/2014/main" id="{032B58C5-D8E1-4DC0-B49B-57AEA9A44419}"/>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5A52DC69-6DA5-43FC-B0A7-10E88A362954}"/>
              </a:ext>
            </a:extLst>
          </p:cNvPr>
          <p:cNvSpPr>
            <a:spLocks noGrp="1"/>
          </p:cNvSpPr>
          <p:nvPr>
            <p:ph type="sldNum" sz="quarter" idx="12"/>
          </p:nvPr>
        </p:nvSpPr>
        <p:spPr/>
        <p:txBody>
          <a:bodyPr/>
          <a:lstStyle/>
          <a:p>
            <a:fld id="{013D7394-9F8E-4833-86AD-2EE9738A6C0A}" type="slidenum">
              <a:rPr lang="en-GB" smtClean="0"/>
              <a:t>‹#›</a:t>
            </a:fld>
            <a:endParaRPr lang="en-GB" dirty="0"/>
          </a:p>
        </p:txBody>
      </p:sp>
    </p:spTree>
    <p:extLst>
      <p:ext uri="{BB962C8B-B14F-4D97-AF65-F5344CB8AC3E}">
        <p14:creationId xmlns:p14="http://schemas.microsoft.com/office/powerpoint/2010/main" val="3107719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0588E-F90F-49B2-98B9-2E50FA2E1E4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4977A4E-C296-41F1-A701-AB9529D854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BC3559-2CF3-4A16-B4CA-4A14117C6B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B49D663-3D78-4788-87C9-568201C853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79F432-7EC7-43FA-9E0E-170CC44F47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D7107BF-250D-4C6B-9C13-C4E619E9A617}"/>
              </a:ext>
            </a:extLst>
          </p:cNvPr>
          <p:cNvSpPr>
            <a:spLocks noGrp="1"/>
          </p:cNvSpPr>
          <p:nvPr>
            <p:ph type="dt" sz="half" idx="10"/>
          </p:nvPr>
        </p:nvSpPr>
        <p:spPr/>
        <p:txBody>
          <a:bodyPr/>
          <a:lstStyle/>
          <a:p>
            <a:fld id="{E6BA843E-CBD8-4F92-87BD-2DCFC764822E}" type="datetimeFigureOut">
              <a:rPr lang="en-GB" smtClean="0"/>
              <a:t>24/06/2020</a:t>
            </a:fld>
            <a:endParaRPr lang="en-GB" dirty="0"/>
          </a:p>
        </p:txBody>
      </p:sp>
      <p:sp>
        <p:nvSpPr>
          <p:cNvPr id="8" name="Footer Placeholder 7">
            <a:extLst>
              <a:ext uri="{FF2B5EF4-FFF2-40B4-BE49-F238E27FC236}">
                <a16:creationId xmlns:a16="http://schemas.microsoft.com/office/drawing/2014/main" id="{48565588-BDC4-4186-AC7D-A98353712398}"/>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44A43125-06F1-475E-8058-9E9FBFE2DBB8}"/>
              </a:ext>
            </a:extLst>
          </p:cNvPr>
          <p:cNvSpPr>
            <a:spLocks noGrp="1"/>
          </p:cNvSpPr>
          <p:nvPr>
            <p:ph type="sldNum" sz="quarter" idx="12"/>
          </p:nvPr>
        </p:nvSpPr>
        <p:spPr/>
        <p:txBody>
          <a:bodyPr/>
          <a:lstStyle/>
          <a:p>
            <a:fld id="{013D7394-9F8E-4833-86AD-2EE9738A6C0A}" type="slidenum">
              <a:rPr lang="en-GB" smtClean="0"/>
              <a:t>‹#›</a:t>
            </a:fld>
            <a:endParaRPr lang="en-GB" dirty="0"/>
          </a:p>
        </p:txBody>
      </p:sp>
    </p:spTree>
    <p:extLst>
      <p:ext uri="{BB962C8B-B14F-4D97-AF65-F5344CB8AC3E}">
        <p14:creationId xmlns:p14="http://schemas.microsoft.com/office/powerpoint/2010/main" val="3169743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66129-7ABA-4706-9ADF-51C5E54D318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B275037-D7A7-4BB6-9D26-104822BABC75}"/>
              </a:ext>
            </a:extLst>
          </p:cNvPr>
          <p:cNvSpPr>
            <a:spLocks noGrp="1"/>
          </p:cNvSpPr>
          <p:nvPr>
            <p:ph type="dt" sz="half" idx="10"/>
          </p:nvPr>
        </p:nvSpPr>
        <p:spPr/>
        <p:txBody>
          <a:bodyPr/>
          <a:lstStyle/>
          <a:p>
            <a:fld id="{E6BA843E-CBD8-4F92-87BD-2DCFC764822E}" type="datetimeFigureOut">
              <a:rPr lang="en-GB" smtClean="0"/>
              <a:t>24/06/2020</a:t>
            </a:fld>
            <a:endParaRPr lang="en-GB" dirty="0"/>
          </a:p>
        </p:txBody>
      </p:sp>
      <p:sp>
        <p:nvSpPr>
          <p:cNvPr id="4" name="Footer Placeholder 3">
            <a:extLst>
              <a:ext uri="{FF2B5EF4-FFF2-40B4-BE49-F238E27FC236}">
                <a16:creationId xmlns:a16="http://schemas.microsoft.com/office/drawing/2014/main" id="{C2F65CFC-039B-4649-A47B-55F739A8057D}"/>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4403AA25-C9A5-4E48-BF9E-35BB14C4C869}"/>
              </a:ext>
            </a:extLst>
          </p:cNvPr>
          <p:cNvSpPr>
            <a:spLocks noGrp="1"/>
          </p:cNvSpPr>
          <p:nvPr>
            <p:ph type="sldNum" sz="quarter" idx="12"/>
          </p:nvPr>
        </p:nvSpPr>
        <p:spPr/>
        <p:txBody>
          <a:bodyPr/>
          <a:lstStyle/>
          <a:p>
            <a:fld id="{013D7394-9F8E-4833-86AD-2EE9738A6C0A}" type="slidenum">
              <a:rPr lang="en-GB" smtClean="0"/>
              <a:t>‹#›</a:t>
            </a:fld>
            <a:endParaRPr lang="en-GB" dirty="0"/>
          </a:p>
        </p:txBody>
      </p:sp>
    </p:spTree>
    <p:extLst>
      <p:ext uri="{BB962C8B-B14F-4D97-AF65-F5344CB8AC3E}">
        <p14:creationId xmlns:p14="http://schemas.microsoft.com/office/powerpoint/2010/main" val="1567601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8A6F9C-F2E8-443A-A475-701CE7FE3C2B}"/>
              </a:ext>
            </a:extLst>
          </p:cNvPr>
          <p:cNvSpPr>
            <a:spLocks noGrp="1"/>
          </p:cNvSpPr>
          <p:nvPr>
            <p:ph type="dt" sz="half" idx="10"/>
          </p:nvPr>
        </p:nvSpPr>
        <p:spPr/>
        <p:txBody>
          <a:bodyPr/>
          <a:lstStyle/>
          <a:p>
            <a:fld id="{E6BA843E-CBD8-4F92-87BD-2DCFC764822E}" type="datetimeFigureOut">
              <a:rPr lang="en-GB" smtClean="0"/>
              <a:t>24/06/2020</a:t>
            </a:fld>
            <a:endParaRPr lang="en-GB" dirty="0"/>
          </a:p>
        </p:txBody>
      </p:sp>
      <p:sp>
        <p:nvSpPr>
          <p:cNvPr id="3" name="Footer Placeholder 2">
            <a:extLst>
              <a:ext uri="{FF2B5EF4-FFF2-40B4-BE49-F238E27FC236}">
                <a16:creationId xmlns:a16="http://schemas.microsoft.com/office/drawing/2014/main" id="{9E2EF52E-3DAC-4457-A3A6-9A82CB4FD172}"/>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06CFED6B-60ED-45F2-A0B2-55BB2F4EEB35}"/>
              </a:ext>
            </a:extLst>
          </p:cNvPr>
          <p:cNvSpPr>
            <a:spLocks noGrp="1"/>
          </p:cNvSpPr>
          <p:nvPr>
            <p:ph type="sldNum" sz="quarter" idx="12"/>
          </p:nvPr>
        </p:nvSpPr>
        <p:spPr/>
        <p:txBody>
          <a:bodyPr/>
          <a:lstStyle/>
          <a:p>
            <a:fld id="{013D7394-9F8E-4833-86AD-2EE9738A6C0A}" type="slidenum">
              <a:rPr lang="en-GB" smtClean="0"/>
              <a:t>‹#›</a:t>
            </a:fld>
            <a:endParaRPr lang="en-GB" dirty="0"/>
          </a:p>
        </p:txBody>
      </p:sp>
    </p:spTree>
    <p:extLst>
      <p:ext uri="{BB962C8B-B14F-4D97-AF65-F5344CB8AC3E}">
        <p14:creationId xmlns:p14="http://schemas.microsoft.com/office/powerpoint/2010/main" val="597726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61859-EF0A-4725-BB2C-2FECB4E60A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3E24BF0-523B-4C6C-B746-9076DC185B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E85C390-D29A-4C0D-AFD1-2B9FFEC28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1893D8-A670-426D-9C66-5017F1D29610}"/>
              </a:ext>
            </a:extLst>
          </p:cNvPr>
          <p:cNvSpPr>
            <a:spLocks noGrp="1"/>
          </p:cNvSpPr>
          <p:nvPr>
            <p:ph type="dt" sz="half" idx="10"/>
          </p:nvPr>
        </p:nvSpPr>
        <p:spPr/>
        <p:txBody>
          <a:bodyPr/>
          <a:lstStyle/>
          <a:p>
            <a:fld id="{E6BA843E-CBD8-4F92-87BD-2DCFC764822E}" type="datetimeFigureOut">
              <a:rPr lang="en-GB" smtClean="0"/>
              <a:t>24/06/2020</a:t>
            </a:fld>
            <a:endParaRPr lang="en-GB" dirty="0"/>
          </a:p>
        </p:txBody>
      </p:sp>
      <p:sp>
        <p:nvSpPr>
          <p:cNvPr id="6" name="Footer Placeholder 5">
            <a:extLst>
              <a:ext uri="{FF2B5EF4-FFF2-40B4-BE49-F238E27FC236}">
                <a16:creationId xmlns:a16="http://schemas.microsoft.com/office/drawing/2014/main" id="{27DA2F93-D439-40ED-8BA8-4C40B4D51180}"/>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9AC4C810-70A9-4DCF-8DFD-52969BC80CDD}"/>
              </a:ext>
            </a:extLst>
          </p:cNvPr>
          <p:cNvSpPr>
            <a:spLocks noGrp="1"/>
          </p:cNvSpPr>
          <p:nvPr>
            <p:ph type="sldNum" sz="quarter" idx="12"/>
          </p:nvPr>
        </p:nvSpPr>
        <p:spPr/>
        <p:txBody>
          <a:bodyPr/>
          <a:lstStyle/>
          <a:p>
            <a:fld id="{013D7394-9F8E-4833-86AD-2EE9738A6C0A}" type="slidenum">
              <a:rPr lang="en-GB" smtClean="0"/>
              <a:t>‹#›</a:t>
            </a:fld>
            <a:endParaRPr lang="en-GB" dirty="0"/>
          </a:p>
        </p:txBody>
      </p:sp>
    </p:spTree>
    <p:extLst>
      <p:ext uri="{BB962C8B-B14F-4D97-AF65-F5344CB8AC3E}">
        <p14:creationId xmlns:p14="http://schemas.microsoft.com/office/powerpoint/2010/main" val="3109815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CBF16-5535-427F-9CFE-DBA19204ED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AF368D3-3DBD-4DF9-A194-00602C9DF8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D7C6D65A-FC22-430C-85E2-46F1F7367B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AC69AE-580D-4E1E-A3DF-7D3B9CD673C3}"/>
              </a:ext>
            </a:extLst>
          </p:cNvPr>
          <p:cNvSpPr>
            <a:spLocks noGrp="1"/>
          </p:cNvSpPr>
          <p:nvPr>
            <p:ph type="dt" sz="half" idx="10"/>
          </p:nvPr>
        </p:nvSpPr>
        <p:spPr/>
        <p:txBody>
          <a:bodyPr/>
          <a:lstStyle/>
          <a:p>
            <a:fld id="{E6BA843E-CBD8-4F92-87BD-2DCFC764822E}" type="datetimeFigureOut">
              <a:rPr lang="en-GB" smtClean="0"/>
              <a:t>24/06/2020</a:t>
            </a:fld>
            <a:endParaRPr lang="en-GB" dirty="0"/>
          </a:p>
        </p:txBody>
      </p:sp>
      <p:sp>
        <p:nvSpPr>
          <p:cNvPr id="6" name="Footer Placeholder 5">
            <a:extLst>
              <a:ext uri="{FF2B5EF4-FFF2-40B4-BE49-F238E27FC236}">
                <a16:creationId xmlns:a16="http://schemas.microsoft.com/office/drawing/2014/main" id="{DE244BAF-D22D-4E91-82EA-5A9DB1B258D4}"/>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905C2CF0-DEFB-44E8-A545-8058CDB5F0CF}"/>
              </a:ext>
            </a:extLst>
          </p:cNvPr>
          <p:cNvSpPr>
            <a:spLocks noGrp="1"/>
          </p:cNvSpPr>
          <p:nvPr>
            <p:ph type="sldNum" sz="quarter" idx="12"/>
          </p:nvPr>
        </p:nvSpPr>
        <p:spPr/>
        <p:txBody>
          <a:bodyPr/>
          <a:lstStyle/>
          <a:p>
            <a:fld id="{013D7394-9F8E-4833-86AD-2EE9738A6C0A}" type="slidenum">
              <a:rPr lang="en-GB" smtClean="0"/>
              <a:t>‹#›</a:t>
            </a:fld>
            <a:endParaRPr lang="en-GB" dirty="0"/>
          </a:p>
        </p:txBody>
      </p:sp>
    </p:spTree>
    <p:extLst>
      <p:ext uri="{BB962C8B-B14F-4D97-AF65-F5344CB8AC3E}">
        <p14:creationId xmlns:p14="http://schemas.microsoft.com/office/powerpoint/2010/main" val="1756885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0AB23B-560C-4E00-83E3-8E1A9F4268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1DB3FC3-0141-47CF-AE1F-CA759A07D4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D38C4A-DD4E-468F-A980-3B51E4871C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BA843E-CBD8-4F92-87BD-2DCFC764822E}" type="datetimeFigureOut">
              <a:rPr lang="en-GB" smtClean="0"/>
              <a:t>24/06/2020</a:t>
            </a:fld>
            <a:endParaRPr lang="en-GB" dirty="0"/>
          </a:p>
        </p:txBody>
      </p:sp>
      <p:sp>
        <p:nvSpPr>
          <p:cNvPr id="5" name="Footer Placeholder 4">
            <a:extLst>
              <a:ext uri="{FF2B5EF4-FFF2-40B4-BE49-F238E27FC236}">
                <a16:creationId xmlns:a16="http://schemas.microsoft.com/office/drawing/2014/main" id="{3C403310-4821-4D0C-8C61-9F6C4BE3B4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9125DCB4-AF57-4BAE-93D7-2F6D233829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3D7394-9F8E-4833-86AD-2EE9738A6C0A}" type="slidenum">
              <a:rPr lang="en-GB" smtClean="0"/>
              <a:t>‹#›</a:t>
            </a:fld>
            <a:endParaRPr lang="en-GB" dirty="0"/>
          </a:p>
        </p:txBody>
      </p:sp>
    </p:spTree>
    <p:extLst>
      <p:ext uri="{BB962C8B-B14F-4D97-AF65-F5344CB8AC3E}">
        <p14:creationId xmlns:p14="http://schemas.microsoft.com/office/powerpoint/2010/main" val="3854295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hemingwayapp.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support.office.com/en-us/article/make-your-content-accessible-to-everyone-38059c2d-45ef-4830-9797-618f0e96f3ab"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E77AA-6608-4F4E-9F45-C34B157A1563}"/>
              </a:ext>
            </a:extLst>
          </p:cNvPr>
          <p:cNvSpPr>
            <a:spLocks noGrp="1"/>
          </p:cNvSpPr>
          <p:nvPr>
            <p:ph type="ctrTitle"/>
          </p:nvPr>
        </p:nvSpPr>
        <p:spPr/>
        <p:txBody>
          <a:bodyPr>
            <a:normAutofit fontScale="90000"/>
          </a:bodyPr>
          <a:lstStyle/>
          <a:p>
            <a:pPr algn="l"/>
            <a:r>
              <a:rPr lang="en-GB" dirty="0"/>
              <a:t>Making PowerPoint documents as accessible as possible</a:t>
            </a:r>
          </a:p>
        </p:txBody>
      </p:sp>
      <p:sp>
        <p:nvSpPr>
          <p:cNvPr id="3" name="Subtitle 2">
            <a:extLst>
              <a:ext uri="{FF2B5EF4-FFF2-40B4-BE49-F238E27FC236}">
                <a16:creationId xmlns:a16="http://schemas.microsoft.com/office/drawing/2014/main" id="{80113CD0-AEF2-4B51-BC4C-5AEC674DE4A6}"/>
              </a:ext>
            </a:extLst>
          </p:cNvPr>
          <p:cNvSpPr>
            <a:spLocks noGrp="1"/>
          </p:cNvSpPr>
          <p:nvPr>
            <p:ph type="subTitle" idx="1"/>
          </p:nvPr>
        </p:nvSpPr>
        <p:spPr>
          <a:xfrm>
            <a:off x="1523999" y="4020275"/>
            <a:ext cx="6716959" cy="1584927"/>
          </a:xfrm>
        </p:spPr>
        <p:txBody>
          <a:bodyPr>
            <a:normAutofit/>
          </a:bodyPr>
          <a:lstStyle/>
          <a:p>
            <a:pPr algn="l"/>
            <a:r>
              <a:rPr lang="en-GB" dirty="0"/>
              <a:t>Angela Cockburn</a:t>
            </a:r>
          </a:p>
          <a:p>
            <a:pPr algn="l">
              <a:spcAft>
                <a:spcPts val="1800"/>
              </a:spcAft>
            </a:pPr>
            <a:r>
              <a:rPr lang="en-GB" dirty="0"/>
              <a:t>CDIO Digital Inclusion, Standards and Culture team</a:t>
            </a:r>
          </a:p>
          <a:p>
            <a:pPr algn="l"/>
            <a:r>
              <a:rPr lang="en-GB" dirty="0"/>
              <a:t>20 May 2020</a:t>
            </a:r>
          </a:p>
        </p:txBody>
      </p:sp>
      <p:pic>
        <p:nvPicPr>
          <p:cNvPr id="4" name="Picture 3" descr="Global Accessibility Awareness Day logo">
            <a:extLst>
              <a:ext uri="{FF2B5EF4-FFF2-40B4-BE49-F238E27FC236}">
                <a16:creationId xmlns:a16="http://schemas.microsoft.com/office/drawing/2014/main" id="{8F712B09-E245-47DA-BB27-A801DF079E5A}"/>
              </a:ext>
            </a:extLst>
          </p:cNvPr>
          <p:cNvPicPr>
            <a:picLocks noChangeAspect="1"/>
          </p:cNvPicPr>
          <p:nvPr/>
        </p:nvPicPr>
        <p:blipFill>
          <a:blip r:embed="rId3"/>
          <a:stretch>
            <a:fillRect/>
          </a:stretch>
        </p:blipFill>
        <p:spPr>
          <a:xfrm>
            <a:off x="7389185" y="5096507"/>
            <a:ext cx="4667801" cy="1584926"/>
          </a:xfrm>
          <a:prstGeom prst="rect">
            <a:avLst/>
          </a:prstGeom>
        </p:spPr>
      </p:pic>
    </p:spTree>
    <p:extLst>
      <p:ext uri="{BB962C8B-B14F-4D97-AF65-F5344CB8AC3E}">
        <p14:creationId xmlns:p14="http://schemas.microsoft.com/office/powerpoint/2010/main" val="4195664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BCA34-B534-4157-B79D-60FEDBC6F9B0}"/>
              </a:ext>
            </a:extLst>
          </p:cNvPr>
          <p:cNvSpPr>
            <a:spLocks noGrp="1"/>
          </p:cNvSpPr>
          <p:nvPr>
            <p:ph type="title"/>
          </p:nvPr>
        </p:nvSpPr>
        <p:spPr>
          <a:solidFill>
            <a:schemeClr val="accent1">
              <a:lumMod val="20000"/>
              <a:lumOff val="80000"/>
            </a:schemeClr>
          </a:solidFill>
        </p:spPr>
        <p:txBody>
          <a:bodyPr>
            <a:noAutofit/>
          </a:bodyPr>
          <a:lstStyle/>
          <a:p>
            <a:pPr>
              <a:spcBef>
                <a:spcPts val="1800"/>
              </a:spcBef>
            </a:pPr>
            <a:r>
              <a:rPr lang="en-GB" sz="4800" b="1" dirty="0"/>
              <a:t>Visual interpretation of data and images</a:t>
            </a:r>
          </a:p>
        </p:txBody>
      </p:sp>
      <p:sp>
        <p:nvSpPr>
          <p:cNvPr id="3" name="Content Placeholder 2">
            <a:extLst>
              <a:ext uri="{FF2B5EF4-FFF2-40B4-BE49-F238E27FC236}">
                <a16:creationId xmlns:a16="http://schemas.microsoft.com/office/drawing/2014/main" id="{F32F39C3-DC50-4BD1-9FB9-8DDF4F9B9622}"/>
              </a:ext>
            </a:extLst>
          </p:cNvPr>
          <p:cNvSpPr>
            <a:spLocks noGrp="1"/>
          </p:cNvSpPr>
          <p:nvPr>
            <p:ph idx="1"/>
          </p:nvPr>
        </p:nvSpPr>
        <p:spPr>
          <a:xfrm>
            <a:off x="838200" y="2072960"/>
            <a:ext cx="10515600" cy="2873794"/>
          </a:xfrm>
        </p:spPr>
        <p:txBody>
          <a:bodyPr>
            <a:noAutofit/>
          </a:bodyPr>
          <a:lstStyle/>
          <a:p>
            <a:pPr marL="0" indent="0">
              <a:lnSpc>
                <a:spcPct val="100000"/>
              </a:lnSpc>
              <a:buNone/>
            </a:pPr>
            <a:r>
              <a:rPr lang="en-GB" dirty="0"/>
              <a:t>For some users images and picture can make your information hard to use – but for others it is a great way to convey information.  </a:t>
            </a:r>
          </a:p>
          <a:p>
            <a:pPr marL="0" indent="0">
              <a:lnSpc>
                <a:spcPct val="150000"/>
              </a:lnSpc>
              <a:buNone/>
            </a:pPr>
            <a:r>
              <a:rPr lang="en-GB" dirty="0"/>
              <a:t>We just need to make sure we have that happy balance.</a:t>
            </a:r>
          </a:p>
          <a:p>
            <a:pPr marL="0" indent="0">
              <a:lnSpc>
                <a:spcPct val="100000"/>
              </a:lnSpc>
              <a:buNone/>
            </a:pPr>
            <a:r>
              <a:rPr lang="en-GB" b="1" dirty="0"/>
              <a:t>Just means there are a few things to think about to make sure it works for everyone</a:t>
            </a:r>
          </a:p>
        </p:txBody>
      </p:sp>
      <p:sp>
        <p:nvSpPr>
          <p:cNvPr id="4" name="TextBox 3">
            <a:extLst>
              <a:ext uri="{FF2B5EF4-FFF2-40B4-BE49-F238E27FC236}">
                <a16:creationId xmlns:a16="http://schemas.microsoft.com/office/drawing/2014/main" id="{9509CF86-5FE3-4FA7-8296-168638E62408}"/>
              </a:ext>
            </a:extLst>
          </p:cNvPr>
          <p:cNvSpPr txBox="1"/>
          <p:nvPr/>
        </p:nvSpPr>
        <p:spPr>
          <a:xfrm>
            <a:off x="8709285" y="6250901"/>
            <a:ext cx="3500702" cy="523220"/>
          </a:xfrm>
          <a:prstGeom prst="rect">
            <a:avLst/>
          </a:prstGeom>
          <a:noFill/>
        </p:spPr>
        <p:txBody>
          <a:bodyPr wrap="none" rtlCol="0">
            <a:spAutoFit/>
          </a:bodyPr>
          <a:lstStyle/>
          <a:p>
            <a:r>
              <a:rPr lang="en-GB" sz="1400" dirty="0"/>
              <a:t>Angela Cockburn</a:t>
            </a:r>
          </a:p>
          <a:p>
            <a:r>
              <a:rPr lang="en-GB" sz="1400" dirty="0"/>
              <a:t>CDIO, Digital Inclusion, Standards and Culture</a:t>
            </a:r>
          </a:p>
        </p:txBody>
      </p:sp>
    </p:spTree>
    <p:extLst>
      <p:ext uri="{BB962C8B-B14F-4D97-AF65-F5344CB8AC3E}">
        <p14:creationId xmlns:p14="http://schemas.microsoft.com/office/powerpoint/2010/main" val="1172560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BCA34-B534-4157-B79D-60FEDBC6F9B0}"/>
              </a:ext>
            </a:extLst>
          </p:cNvPr>
          <p:cNvSpPr>
            <a:spLocks noGrp="1"/>
          </p:cNvSpPr>
          <p:nvPr>
            <p:ph type="title"/>
          </p:nvPr>
        </p:nvSpPr>
        <p:spPr>
          <a:solidFill>
            <a:schemeClr val="accent1">
              <a:lumMod val="20000"/>
              <a:lumOff val="80000"/>
            </a:schemeClr>
          </a:solidFill>
        </p:spPr>
        <p:txBody>
          <a:bodyPr/>
          <a:lstStyle/>
          <a:p>
            <a:r>
              <a:rPr lang="en-GB" b="1" dirty="0"/>
              <a:t>Data visualisation</a:t>
            </a:r>
          </a:p>
        </p:txBody>
      </p:sp>
      <p:sp>
        <p:nvSpPr>
          <p:cNvPr id="3" name="Content Placeholder 2">
            <a:extLst>
              <a:ext uri="{FF2B5EF4-FFF2-40B4-BE49-F238E27FC236}">
                <a16:creationId xmlns:a16="http://schemas.microsoft.com/office/drawing/2014/main" id="{F32F39C3-DC50-4BD1-9FB9-8DDF4F9B9622}"/>
              </a:ext>
            </a:extLst>
          </p:cNvPr>
          <p:cNvSpPr>
            <a:spLocks noGrp="1"/>
          </p:cNvSpPr>
          <p:nvPr>
            <p:ph idx="1"/>
          </p:nvPr>
        </p:nvSpPr>
        <p:spPr>
          <a:xfrm>
            <a:off x="838200" y="1960535"/>
            <a:ext cx="6349584" cy="4201429"/>
          </a:xfrm>
        </p:spPr>
        <p:txBody>
          <a:bodyPr>
            <a:noAutofit/>
          </a:bodyPr>
          <a:lstStyle/>
          <a:p>
            <a:pPr marL="0" lvl="1" indent="0">
              <a:spcBef>
                <a:spcPts val="1800"/>
              </a:spcBef>
              <a:spcAft>
                <a:spcPts val="1800"/>
              </a:spcAft>
              <a:buNone/>
            </a:pPr>
            <a:r>
              <a:rPr lang="en-GB" dirty="0"/>
              <a:t>Presentations often contain images that present information in a visual way.</a:t>
            </a:r>
          </a:p>
          <a:p>
            <a:pPr marL="342900" lvl="1" indent="-342900">
              <a:spcBef>
                <a:spcPts val="600"/>
              </a:spcBef>
              <a:spcAft>
                <a:spcPts val="1800"/>
              </a:spcAft>
            </a:pPr>
            <a:r>
              <a:rPr lang="en-GB" dirty="0"/>
              <a:t>Don't overwhelm the user with information</a:t>
            </a:r>
          </a:p>
          <a:p>
            <a:pPr marL="342900" lvl="1" indent="-342900">
              <a:spcBef>
                <a:spcPts val="600"/>
              </a:spcBef>
              <a:spcAft>
                <a:spcPts val="1800"/>
              </a:spcAft>
            </a:pPr>
            <a:r>
              <a:rPr lang="en-GB" dirty="0"/>
              <a:t>Do use labels and legends</a:t>
            </a:r>
          </a:p>
          <a:p>
            <a:pPr marL="342900" lvl="1" indent="-342900">
              <a:spcBef>
                <a:spcPts val="600"/>
              </a:spcBef>
              <a:spcAft>
                <a:spcPts val="1800"/>
              </a:spcAft>
            </a:pPr>
            <a:r>
              <a:rPr lang="en-GB" dirty="0"/>
              <a:t>Do provide context and explain the information the image is conveying</a:t>
            </a:r>
          </a:p>
          <a:p>
            <a:pPr marL="0" lvl="1" indent="0">
              <a:spcBef>
                <a:spcPts val="1800"/>
              </a:spcBef>
              <a:spcAft>
                <a:spcPts val="1800"/>
              </a:spcAft>
              <a:buNone/>
            </a:pPr>
            <a:r>
              <a:rPr lang="en-GB" dirty="0"/>
              <a:t>Think about interpretation when a copy of your slides are shared</a:t>
            </a:r>
          </a:p>
        </p:txBody>
      </p:sp>
      <p:pic>
        <p:nvPicPr>
          <p:cNvPr id="1026" name="Picture 2" descr="Picture of a line graph with no labels on the lines so using colour only to convey meaning">
            <a:extLst>
              <a:ext uri="{FF2B5EF4-FFF2-40B4-BE49-F238E27FC236}">
                <a16:creationId xmlns:a16="http://schemas.microsoft.com/office/drawing/2014/main" id="{678BCA1C-3743-42A4-9F48-35F4552127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6795" y="1779625"/>
            <a:ext cx="3620969" cy="2530538"/>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5" descr="Picture of a pie chart that is overwhelming the user with information">
            <a:extLst>
              <a:ext uri="{FF2B5EF4-FFF2-40B4-BE49-F238E27FC236}">
                <a16:creationId xmlns:a16="http://schemas.microsoft.com/office/drawing/2014/main" id="{B412665A-F09E-4CDE-BFE3-1B720991353B}"/>
              </a:ext>
            </a:extLst>
          </p:cNvPr>
          <p:cNvPicPr>
            <a:picLocks noChangeAspect="1"/>
          </p:cNvPicPr>
          <p:nvPr/>
        </p:nvPicPr>
        <p:blipFill>
          <a:blip r:embed="rId4"/>
          <a:stretch>
            <a:fillRect/>
          </a:stretch>
        </p:blipFill>
        <p:spPr>
          <a:xfrm>
            <a:off x="8401833" y="3840687"/>
            <a:ext cx="3616088" cy="279075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78117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BCA34-B534-4157-B79D-60FEDBC6F9B0}"/>
              </a:ext>
            </a:extLst>
          </p:cNvPr>
          <p:cNvSpPr>
            <a:spLocks noGrp="1"/>
          </p:cNvSpPr>
          <p:nvPr>
            <p:ph type="title"/>
          </p:nvPr>
        </p:nvSpPr>
        <p:spPr>
          <a:solidFill>
            <a:schemeClr val="accent1">
              <a:lumMod val="20000"/>
              <a:lumOff val="80000"/>
            </a:schemeClr>
          </a:solidFill>
        </p:spPr>
        <p:txBody>
          <a:bodyPr/>
          <a:lstStyle/>
          <a:p>
            <a:r>
              <a:rPr lang="en-GB" b="1" dirty="0"/>
              <a:t>Images</a:t>
            </a:r>
          </a:p>
        </p:txBody>
      </p:sp>
      <p:sp>
        <p:nvSpPr>
          <p:cNvPr id="3" name="Content Placeholder 2">
            <a:extLst>
              <a:ext uri="{FF2B5EF4-FFF2-40B4-BE49-F238E27FC236}">
                <a16:creationId xmlns:a16="http://schemas.microsoft.com/office/drawing/2014/main" id="{F32F39C3-DC50-4BD1-9FB9-8DDF4F9B9622}"/>
              </a:ext>
            </a:extLst>
          </p:cNvPr>
          <p:cNvSpPr>
            <a:spLocks noGrp="1"/>
          </p:cNvSpPr>
          <p:nvPr>
            <p:ph idx="1"/>
          </p:nvPr>
        </p:nvSpPr>
        <p:spPr>
          <a:xfrm>
            <a:off x="838201" y="2013000"/>
            <a:ext cx="4675495" cy="4237901"/>
          </a:xfrm>
        </p:spPr>
        <p:txBody>
          <a:bodyPr>
            <a:noAutofit/>
          </a:bodyPr>
          <a:lstStyle/>
          <a:p>
            <a:pPr marL="0" lvl="1" indent="0">
              <a:spcBef>
                <a:spcPts val="600"/>
              </a:spcBef>
              <a:spcAft>
                <a:spcPts val="1800"/>
              </a:spcAft>
              <a:buNone/>
            </a:pPr>
            <a:r>
              <a:rPr lang="en-GB" sz="2800" dirty="0"/>
              <a:t>For every image, write alternative text that explains the information conveyed by your use of the image or the context in which the image is used.</a:t>
            </a:r>
          </a:p>
          <a:p>
            <a:pPr marL="0" lvl="1" indent="0">
              <a:spcBef>
                <a:spcPts val="600"/>
              </a:spcBef>
              <a:spcAft>
                <a:spcPts val="1800"/>
              </a:spcAft>
              <a:buNone/>
            </a:pPr>
            <a:r>
              <a:rPr lang="en-GB" sz="2800" dirty="0"/>
              <a:t>For purely decorative images you can mark it as being decorative.</a:t>
            </a:r>
          </a:p>
        </p:txBody>
      </p:sp>
      <p:pic>
        <p:nvPicPr>
          <p:cNvPr id="5" name="Picture 4" descr="screenshot of how to add alt text to an image - right click on selected image">
            <a:extLst>
              <a:ext uri="{FF2B5EF4-FFF2-40B4-BE49-F238E27FC236}">
                <a16:creationId xmlns:a16="http://schemas.microsoft.com/office/drawing/2014/main" id="{A443AFC6-5584-431C-AC7D-B1E69AE9F3C8}"/>
              </a:ext>
            </a:extLst>
          </p:cNvPr>
          <p:cNvPicPr>
            <a:picLocks noChangeAspect="1"/>
          </p:cNvPicPr>
          <p:nvPr/>
        </p:nvPicPr>
        <p:blipFill>
          <a:blip r:embed="rId3"/>
          <a:stretch>
            <a:fillRect/>
          </a:stretch>
        </p:blipFill>
        <p:spPr>
          <a:xfrm>
            <a:off x="5713600" y="1942757"/>
            <a:ext cx="2927445" cy="4176052"/>
          </a:xfrm>
          <a:prstGeom prst="rect">
            <a:avLst/>
          </a:prstGeom>
          <a:effectLst>
            <a:outerShdw blurRad="63500" sx="102000" sy="102000" algn="ctr" rotWithShape="0">
              <a:prstClr val="black">
                <a:alpha val="40000"/>
              </a:prstClr>
            </a:outerShdw>
          </a:effectLst>
        </p:spPr>
      </p:pic>
      <p:pic>
        <p:nvPicPr>
          <p:cNvPr id="6" name="Picture 5" descr="screenshot of how to add alt text to an image - alt text input area shown">
            <a:extLst>
              <a:ext uri="{FF2B5EF4-FFF2-40B4-BE49-F238E27FC236}">
                <a16:creationId xmlns:a16="http://schemas.microsoft.com/office/drawing/2014/main" id="{FFDAF7A8-8087-4C14-9BF8-F2E9FB0255B6}"/>
              </a:ext>
            </a:extLst>
          </p:cNvPr>
          <p:cNvPicPr>
            <a:picLocks noChangeAspect="1"/>
          </p:cNvPicPr>
          <p:nvPr/>
        </p:nvPicPr>
        <p:blipFill>
          <a:blip r:embed="rId4"/>
          <a:stretch>
            <a:fillRect/>
          </a:stretch>
        </p:blipFill>
        <p:spPr>
          <a:xfrm>
            <a:off x="8881894" y="2197245"/>
            <a:ext cx="2624098" cy="3099971"/>
          </a:xfrm>
          <a:prstGeom prst="rect">
            <a:avLst/>
          </a:prstGeom>
        </p:spPr>
      </p:pic>
      <p:sp>
        <p:nvSpPr>
          <p:cNvPr id="4" name="TextBox 3">
            <a:extLst>
              <a:ext uri="{FF2B5EF4-FFF2-40B4-BE49-F238E27FC236}">
                <a16:creationId xmlns:a16="http://schemas.microsoft.com/office/drawing/2014/main" id="{14D568AA-E34E-4C71-81DB-FF0110A0932D}"/>
              </a:ext>
            </a:extLst>
          </p:cNvPr>
          <p:cNvSpPr txBox="1"/>
          <p:nvPr/>
        </p:nvSpPr>
        <p:spPr>
          <a:xfrm>
            <a:off x="8709285" y="6250901"/>
            <a:ext cx="3500702" cy="523220"/>
          </a:xfrm>
          <a:prstGeom prst="rect">
            <a:avLst/>
          </a:prstGeom>
          <a:noFill/>
        </p:spPr>
        <p:txBody>
          <a:bodyPr wrap="none" rtlCol="0">
            <a:spAutoFit/>
          </a:bodyPr>
          <a:lstStyle/>
          <a:p>
            <a:r>
              <a:rPr lang="en-GB" sz="1400" dirty="0"/>
              <a:t>Angela Cockburn</a:t>
            </a:r>
          </a:p>
          <a:p>
            <a:r>
              <a:rPr lang="en-GB" sz="1400" dirty="0"/>
              <a:t>CDIO, Digital Inclusion, Standards and Culture</a:t>
            </a:r>
          </a:p>
        </p:txBody>
      </p:sp>
    </p:spTree>
    <p:extLst>
      <p:ext uri="{BB962C8B-B14F-4D97-AF65-F5344CB8AC3E}">
        <p14:creationId xmlns:p14="http://schemas.microsoft.com/office/powerpoint/2010/main" val="2547833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BCA34-B534-4157-B79D-60FEDBC6F9B0}"/>
              </a:ext>
            </a:extLst>
          </p:cNvPr>
          <p:cNvSpPr>
            <a:spLocks noGrp="1"/>
          </p:cNvSpPr>
          <p:nvPr>
            <p:ph type="title"/>
          </p:nvPr>
        </p:nvSpPr>
        <p:spPr>
          <a:solidFill>
            <a:schemeClr val="accent1">
              <a:lumMod val="20000"/>
              <a:lumOff val="80000"/>
            </a:schemeClr>
          </a:solidFill>
        </p:spPr>
        <p:txBody>
          <a:bodyPr/>
          <a:lstStyle/>
          <a:p>
            <a:r>
              <a:rPr lang="en-GB" b="1" dirty="0"/>
              <a:t>Using shapes</a:t>
            </a:r>
          </a:p>
        </p:txBody>
      </p:sp>
      <p:sp>
        <p:nvSpPr>
          <p:cNvPr id="3" name="Content Placeholder 2">
            <a:extLst>
              <a:ext uri="{FF2B5EF4-FFF2-40B4-BE49-F238E27FC236}">
                <a16:creationId xmlns:a16="http://schemas.microsoft.com/office/drawing/2014/main" id="{F32F39C3-DC50-4BD1-9FB9-8DDF4F9B9622}"/>
              </a:ext>
            </a:extLst>
          </p:cNvPr>
          <p:cNvSpPr>
            <a:spLocks noGrp="1"/>
          </p:cNvSpPr>
          <p:nvPr>
            <p:ph idx="1"/>
          </p:nvPr>
        </p:nvSpPr>
        <p:spPr>
          <a:xfrm>
            <a:off x="838200" y="1960535"/>
            <a:ext cx="10515600" cy="1603375"/>
          </a:xfrm>
        </p:spPr>
        <p:txBody>
          <a:bodyPr>
            <a:normAutofit/>
          </a:bodyPr>
          <a:lstStyle/>
          <a:p>
            <a:pPr marL="0" lvl="1" indent="0">
              <a:spcBef>
                <a:spcPts val="1800"/>
              </a:spcBef>
              <a:spcAft>
                <a:spcPts val="1800"/>
              </a:spcAft>
              <a:buNone/>
            </a:pPr>
            <a:r>
              <a:rPr lang="en-GB" sz="3200" dirty="0"/>
              <a:t>As well as a simple text box, shapes are frequently used to display text on a slide.  A common one is using the speech bubble for quotes</a:t>
            </a:r>
          </a:p>
        </p:txBody>
      </p:sp>
      <p:sp>
        <p:nvSpPr>
          <p:cNvPr id="5" name="Speech Bubble: Rectangle with Corners Rounded 4">
            <a:extLst>
              <a:ext uri="{FF2B5EF4-FFF2-40B4-BE49-F238E27FC236}">
                <a16:creationId xmlns:a16="http://schemas.microsoft.com/office/drawing/2014/main" id="{B17795D1-BBA1-49BF-AF2D-2D3E692E2304}"/>
              </a:ext>
            </a:extLst>
          </p:cNvPr>
          <p:cNvSpPr/>
          <p:nvPr/>
        </p:nvSpPr>
        <p:spPr>
          <a:xfrm>
            <a:off x="1236380" y="3526109"/>
            <a:ext cx="4132200" cy="2252903"/>
          </a:xfrm>
          <a:prstGeom prst="wedgeRoundRectCallout">
            <a:avLst>
              <a:gd name="adj1" fmla="val -2466"/>
              <a:gd name="adj2" fmla="val 75121"/>
              <a:gd name="adj3" fmla="val 16667"/>
            </a:avLst>
          </a:prstGeom>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indent="0">
              <a:spcBef>
                <a:spcPts val="1800"/>
              </a:spcBef>
              <a:spcAft>
                <a:spcPts val="1800"/>
              </a:spcAft>
              <a:buNone/>
            </a:pPr>
            <a:r>
              <a:rPr lang="en-GB" sz="3200" b="1" dirty="0"/>
              <a:t>To add this shape go to Insert &gt; Shapes &gt; Callouts</a:t>
            </a:r>
          </a:p>
        </p:txBody>
      </p:sp>
      <p:sp>
        <p:nvSpPr>
          <p:cNvPr id="6" name="TextBox 5">
            <a:extLst>
              <a:ext uri="{FF2B5EF4-FFF2-40B4-BE49-F238E27FC236}">
                <a16:creationId xmlns:a16="http://schemas.microsoft.com/office/drawing/2014/main" id="{3BBF2EE4-57E7-40D9-8A5B-0777E5149CC2}"/>
              </a:ext>
            </a:extLst>
          </p:cNvPr>
          <p:cNvSpPr txBox="1"/>
          <p:nvPr/>
        </p:nvSpPr>
        <p:spPr>
          <a:xfrm>
            <a:off x="6521689" y="3238852"/>
            <a:ext cx="4977583" cy="2677656"/>
          </a:xfrm>
          <a:prstGeom prst="rect">
            <a:avLst/>
          </a:prstGeom>
          <a:noFill/>
        </p:spPr>
        <p:txBody>
          <a:bodyPr wrap="square" rtlCol="0">
            <a:spAutoFit/>
          </a:bodyPr>
          <a:lstStyle/>
          <a:p>
            <a:r>
              <a:rPr lang="en-GB" sz="2800" dirty="0"/>
              <a:t>Presenting text like this on a slide is accessible.</a:t>
            </a:r>
          </a:p>
          <a:p>
            <a:r>
              <a:rPr lang="en-GB" sz="2800" dirty="0"/>
              <a:t>Just be careful of the colours you use – make sure there is a good contrast between background colour and font colour. </a:t>
            </a:r>
          </a:p>
        </p:txBody>
      </p:sp>
      <p:sp>
        <p:nvSpPr>
          <p:cNvPr id="4" name="TextBox 3">
            <a:extLst>
              <a:ext uri="{FF2B5EF4-FFF2-40B4-BE49-F238E27FC236}">
                <a16:creationId xmlns:a16="http://schemas.microsoft.com/office/drawing/2014/main" id="{14D568AA-E34E-4C71-81DB-FF0110A0932D}"/>
              </a:ext>
            </a:extLst>
          </p:cNvPr>
          <p:cNvSpPr txBox="1"/>
          <p:nvPr/>
        </p:nvSpPr>
        <p:spPr>
          <a:xfrm>
            <a:off x="8709285" y="6250901"/>
            <a:ext cx="3500702" cy="523220"/>
          </a:xfrm>
          <a:prstGeom prst="rect">
            <a:avLst/>
          </a:prstGeom>
          <a:noFill/>
        </p:spPr>
        <p:txBody>
          <a:bodyPr wrap="none" rtlCol="0">
            <a:spAutoFit/>
          </a:bodyPr>
          <a:lstStyle/>
          <a:p>
            <a:r>
              <a:rPr lang="en-GB" sz="1400" dirty="0"/>
              <a:t>Angela Cockburn</a:t>
            </a:r>
          </a:p>
          <a:p>
            <a:r>
              <a:rPr lang="en-GB" sz="1400" dirty="0"/>
              <a:t>CDIO, Digital Inclusion, Standards and Culture</a:t>
            </a:r>
          </a:p>
        </p:txBody>
      </p:sp>
    </p:spTree>
    <p:extLst>
      <p:ext uri="{BB962C8B-B14F-4D97-AF65-F5344CB8AC3E}">
        <p14:creationId xmlns:p14="http://schemas.microsoft.com/office/powerpoint/2010/main" val="1646645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BCA34-B534-4157-B79D-60FEDBC6F9B0}"/>
              </a:ext>
            </a:extLst>
          </p:cNvPr>
          <p:cNvSpPr>
            <a:spLocks noGrp="1"/>
          </p:cNvSpPr>
          <p:nvPr>
            <p:ph type="title"/>
          </p:nvPr>
        </p:nvSpPr>
        <p:spPr>
          <a:solidFill>
            <a:schemeClr val="accent1">
              <a:lumMod val="20000"/>
              <a:lumOff val="80000"/>
            </a:schemeClr>
          </a:solidFill>
        </p:spPr>
        <p:txBody>
          <a:bodyPr/>
          <a:lstStyle/>
          <a:p>
            <a:r>
              <a:rPr lang="en-GB" b="1" dirty="0"/>
              <a:t>And finally… check your document</a:t>
            </a:r>
            <a:endParaRPr lang="en-GB" dirty="0"/>
          </a:p>
        </p:txBody>
      </p:sp>
      <p:sp>
        <p:nvSpPr>
          <p:cNvPr id="3" name="Content Placeholder 2">
            <a:extLst>
              <a:ext uri="{FF2B5EF4-FFF2-40B4-BE49-F238E27FC236}">
                <a16:creationId xmlns:a16="http://schemas.microsoft.com/office/drawing/2014/main" id="{F32F39C3-DC50-4BD1-9FB9-8DDF4F9B9622}"/>
              </a:ext>
            </a:extLst>
          </p:cNvPr>
          <p:cNvSpPr>
            <a:spLocks noGrp="1"/>
          </p:cNvSpPr>
          <p:nvPr>
            <p:ph idx="1"/>
          </p:nvPr>
        </p:nvSpPr>
        <p:spPr>
          <a:xfrm>
            <a:off x="838200" y="1908070"/>
            <a:ext cx="10515600" cy="4351338"/>
          </a:xfrm>
        </p:spPr>
        <p:txBody>
          <a:bodyPr>
            <a:normAutofit lnSpcReduction="10000"/>
          </a:bodyPr>
          <a:lstStyle/>
          <a:p>
            <a:pPr>
              <a:spcBef>
                <a:spcPts val="600"/>
              </a:spcBef>
              <a:spcAft>
                <a:spcPts val="1800"/>
              </a:spcAft>
            </a:pPr>
            <a:r>
              <a:rPr lang="en-GB" dirty="0"/>
              <a:t>Make sure each slide has a title</a:t>
            </a:r>
          </a:p>
          <a:p>
            <a:pPr>
              <a:spcBef>
                <a:spcPts val="600"/>
              </a:spcBef>
              <a:spcAft>
                <a:spcPts val="1800"/>
              </a:spcAft>
            </a:pPr>
            <a:r>
              <a:rPr lang="en-GB" dirty="0"/>
              <a:t>Check the readability of your content</a:t>
            </a:r>
            <a:br>
              <a:rPr lang="en-GB" dirty="0"/>
            </a:br>
            <a:r>
              <a:rPr lang="en-GB" dirty="0"/>
              <a:t>Use the readability tools (Review &gt; Spelling) or </a:t>
            </a:r>
            <a:r>
              <a:rPr lang="en-GB" u="sng" dirty="0">
                <a:hlinkClick r:id="rId3"/>
              </a:rPr>
              <a:t>Hemingway app (web)</a:t>
            </a:r>
            <a:endParaRPr lang="en-GB" dirty="0"/>
          </a:p>
          <a:p>
            <a:pPr>
              <a:spcBef>
                <a:spcPts val="600"/>
              </a:spcBef>
              <a:spcAft>
                <a:spcPts val="1800"/>
              </a:spcAft>
            </a:pPr>
            <a:r>
              <a:rPr lang="en-GB" dirty="0"/>
              <a:t>Use the accessibility check facility</a:t>
            </a:r>
            <a:br>
              <a:rPr lang="en-GB" dirty="0"/>
            </a:br>
            <a:r>
              <a:rPr lang="en-GB" dirty="0"/>
              <a:t>(Review &gt; Check Accessibility)</a:t>
            </a:r>
            <a:br>
              <a:rPr lang="en-GB" dirty="0"/>
            </a:br>
            <a:r>
              <a:rPr lang="en-GB" dirty="0"/>
              <a:t>see also the </a:t>
            </a:r>
            <a:r>
              <a:rPr lang="en-GB" u="sng" dirty="0">
                <a:hlinkClick r:id="rId4"/>
              </a:rPr>
              <a:t>advice on creating documents using Office 365 products from Microsoft (web)</a:t>
            </a:r>
            <a:endParaRPr lang="en-GB" dirty="0"/>
          </a:p>
          <a:p>
            <a:pPr lvl="0">
              <a:spcBef>
                <a:spcPts val="600"/>
              </a:spcBef>
              <a:spcAft>
                <a:spcPts val="1800"/>
              </a:spcAft>
            </a:pPr>
            <a:r>
              <a:rPr lang="en-GB" dirty="0"/>
              <a:t>Check the reading order of each slide </a:t>
            </a:r>
            <a:br>
              <a:rPr lang="en-GB" dirty="0"/>
            </a:br>
            <a:r>
              <a:rPr lang="en-GB" dirty="0"/>
              <a:t>(Home &gt; Arrange &gt; Selection pane)</a:t>
            </a:r>
          </a:p>
        </p:txBody>
      </p:sp>
      <p:sp>
        <p:nvSpPr>
          <p:cNvPr id="4" name="TextBox 3">
            <a:extLst>
              <a:ext uri="{FF2B5EF4-FFF2-40B4-BE49-F238E27FC236}">
                <a16:creationId xmlns:a16="http://schemas.microsoft.com/office/drawing/2014/main" id="{1F9704FB-32D1-498E-A8F7-A36BAE1A241B}"/>
              </a:ext>
            </a:extLst>
          </p:cNvPr>
          <p:cNvSpPr txBox="1"/>
          <p:nvPr/>
        </p:nvSpPr>
        <p:spPr>
          <a:xfrm>
            <a:off x="8709285" y="6250901"/>
            <a:ext cx="3500702" cy="523220"/>
          </a:xfrm>
          <a:prstGeom prst="rect">
            <a:avLst/>
          </a:prstGeom>
          <a:noFill/>
        </p:spPr>
        <p:txBody>
          <a:bodyPr wrap="none" rtlCol="0">
            <a:spAutoFit/>
          </a:bodyPr>
          <a:lstStyle/>
          <a:p>
            <a:r>
              <a:rPr lang="en-GB" sz="1400" dirty="0"/>
              <a:t>Angela Cockburn</a:t>
            </a:r>
          </a:p>
          <a:p>
            <a:r>
              <a:rPr lang="en-GB" sz="1400" dirty="0"/>
              <a:t>CDIO, Digital Inclusion, Standards and Culture</a:t>
            </a:r>
          </a:p>
        </p:txBody>
      </p:sp>
    </p:spTree>
    <p:extLst>
      <p:ext uri="{BB962C8B-B14F-4D97-AF65-F5344CB8AC3E}">
        <p14:creationId xmlns:p14="http://schemas.microsoft.com/office/powerpoint/2010/main" val="1463023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F84B4-605F-4F78-9BB0-F3473646CC7B}"/>
              </a:ext>
            </a:extLst>
          </p:cNvPr>
          <p:cNvSpPr>
            <a:spLocks noGrp="1"/>
          </p:cNvSpPr>
          <p:nvPr>
            <p:ph type="title"/>
          </p:nvPr>
        </p:nvSpPr>
        <p:spPr>
          <a:solidFill>
            <a:schemeClr val="accent1">
              <a:lumMod val="20000"/>
              <a:lumOff val="80000"/>
            </a:schemeClr>
          </a:solidFill>
        </p:spPr>
        <p:txBody>
          <a:bodyPr>
            <a:normAutofit/>
          </a:bodyPr>
          <a:lstStyle/>
          <a:p>
            <a:r>
              <a:rPr lang="en-GB" sz="4800" b="1" dirty="0"/>
              <a:t>Background</a:t>
            </a:r>
          </a:p>
        </p:txBody>
      </p:sp>
      <p:sp>
        <p:nvSpPr>
          <p:cNvPr id="3" name="Content Placeholder 2">
            <a:extLst>
              <a:ext uri="{FF2B5EF4-FFF2-40B4-BE49-F238E27FC236}">
                <a16:creationId xmlns:a16="http://schemas.microsoft.com/office/drawing/2014/main" id="{1FDE54E1-D18D-41C4-A0B5-61792BE41648}"/>
              </a:ext>
            </a:extLst>
          </p:cNvPr>
          <p:cNvSpPr>
            <a:spLocks noGrp="1"/>
          </p:cNvSpPr>
          <p:nvPr>
            <p:ph idx="1"/>
          </p:nvPr>
        </p:nvSpPr>
        <p:spPr>
          <a:xfrm>
            <a:off x="838200" y="1923060"/>
            <a:ext cx="10277723" cy="2856758"/>
          </a:xfrm>
        </p:spPr>
        <p:txBody>
          <a:bodyPr>
            <a:normAutofit lnSpcReduction="10000"/>
          </a:bodyPr>
          <a:lstStyle/>
          <a:p>
            <a:pPr marL="0" indent="0">
              <a:lnSpc>
                <a:spcPct val="150000"/>
              </a:lnSpc>
              <a:spcAft>
                <a:spcPts val="2400"/>
              </a:spcAft>
              <a:buNone/>
            </a:pPr>
            <a:r>
              <a:rPr lang="en-GB" dirty="0"/>
              <a:t>This set of slides summarises the tips shared during the ‘Making PowerPoint documents as accessible as possible’ session CDIO’s Digital Inclusion, Standards and Culture team ran as part of Global Accessibility Awareness Day 2020.</a:t>
            </a:r>
          </a:p>
          <a:p>
            <a:pPr marL="0" indent="0">
              <a:lnSpc>
                <a:spcPct val="150000"/>
              </a:lnSpc>
              <a:spcAft>
                <a:spcPts val="2400"/>
              </a:spcAft>
              <a:buNone/>
            </a:pPr>
            <a:endParaRPr lang="en-GB" dirty="0"/>
          </a:p>
        </p:txBody>
      </p:sp>
      <p:sp>
        <p:nvSpPr>
          <p:cNvPr id="5" name="TextBox 4">
            <a:extLst>
              <a:ext uri="{FF2B5EF4-FFF2-40B4-BE49-F238E27FC236}">
                <a16:creationId xmlns:a16="http://schemas.microsoft.com/office/drawing/2014/main" id="{C129E284-95FA-44B2-B6FD-E6DF01986669}"/>
              </a:ext>
            </a:extLst>
          </p:cNvPr>
          <p:cNvSpPr txBox="1"/>
          <p:nvPr/>
        </p:nvSpPr>
        <p:spPr>
          <a:xfrm>
            <a:off x="8709285" y="6250901"/>
            <a:ext cx="3500702" cy="523220"/>
          </a:xfrm>
          <a:prstGeom prst="rect">
            <a:avLst/>
          </a:prstGeom>
          <a:noFill/>
        </p:spPr>
        <p:txBody>
          <a:bodyPr wrap="none" rtlCol="0">
            <a:spAutoFit/>
          </a:bodyPr>
          <a:lstStyle/>
          <a:p>
            <a:r>
              <a:rPr lang="en-GB" sz="1400" dirty="0"/>
              <a:t>Angela Cockburn</a:t>
            </a:r>
          </a:p>
          <a:p>
            <a:r>
              <a:rPr lang="en-GB" sz="1400" dirty="0"/>
              <a:t>CDIO, Digital Inclusion, Standards and Culture</a:t>
            </a:r>
          </a:p>
        </p:txBody>
      </p:sp>
    </p:spTree>
    <p:extLst>
      <p:ext uri="{BB962C8B-B14F-4D97-AF65-F5344CB8AC3E}">
        <p14:creationId xmlns:p14="http://schemas.microsoft.com/office/powerpoint/2010/main" val="3655878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F84B4-605F-4F78-9BB0-F3473646CC7B}"/>
              </a:ext>
            </a:extLst>
          </p:cNvPr>
          <p:cNvSpPr>
            <a:spLocks noGrp="1"/>
          </p:cNvSpPr>
          <p:nvPr>
            <p:ph type="title"/>
          </p:nvPr>
        </p:nvSpPr>
        <p:spPr>
          <a:solidFill>
            <a:schemeClr val="accent1">
              <a:lumMod val="20000"/>
              <a:lumOff val="80000"/>
            </a:schemeClr>
          </a:solidFill>
        </p:spPr>
        <p:txBody>
          <a:bodyPr>
            <a:normAutofit/>
          </a:bodyPr>
          <a:lstStyle/>
          <a:p>
            <a:r>
              <a:rPr lang="en-GB" sz="4800" b="1" dirty="0"/>
              <a:t>Font and font size</a:t>
            </a:r>
          </a:p>
        </p:txBody>
      </p:sp>
      <p:sp>
        <p:nvSpPr>
          <p:cNvPr id="3" name="Content Placeholder 2">
            <a:extLst>
              <a:ext uri="{FF2B5EF4-FFF2-40B4-BE49-F238E27FC236}">
                <a16:creationId xmlns:a16="http://schemas.microsoft.com/office/drawing/2014/main" id="{1FDE54E1-D18D-41C4-A0B5-61792BE41648}"/>
              </a:ext>
            </a:extLst>
          </p:cNvPr>
          <p:cNvSpPr>
            <a:spLocks noGrp="1"/>
          </p:cNvSpPr>
          <p:nvPr>
            <p:ph idx="1"/>
          </p:nvPr>
        </p:nvSpPr>
        <p:spPr>
          <a:xfrm>
            <a:off x="838200" y="2005505"/>
            <a:ext cx="10515600" cy="2986218"/>
          </a:xfrm>
        </p:spPr>
        <p:txBody>
          <a:bodyPr/>
          <a:lstStyle/>
          <a:p>
            <a:pPr marL="0" indent="0">
              <a:spcAft>
                <a:spcPts val="2400"/>
              </a:spcAft>
              <a:buNone/>
            </a:pPr>
            <a:r>
              <a:rPr lang="en-GB" sz="3200" b="1" dirty="0"/>
              <a:t>Font: </a:t>
            </a:r>
            <a:r>
              <a:rPr lang="en-GB" sz="3200" dirty="0"/>
              <a:t>Use a font such as Arial or Calibri – NOT Times New Roman</a:t>
            </a:r>
          </a:p>
          <a:p>
            <a:pPr marL="0" indent="0">
              <a:spcAft>
                <a:spcPts val="2400"/>
              </a:spcAft>
              <a:buNone/>
            </a:pPr>
            <a:r>
              <a:rPr lang="en-GB" sz="3200" b="1" dirty="0"/>
              <a:t>Font size</a:t>
            </a:r>
            <a:r>
              <a:rPr lang="en-GB" sz="3200" dirty="0"/>
              <a:t>: Have your main text no smaller than 14pt – ideally minimum of 18pt</a:t>
            </a:r>
          </a:p>
        </p:txBody>
      </p:sp>
      <p:sp>
        <p:nvSpPr>
          <p:cNvPr id="5" name="TextBox 4">
            <a:extLst>
              <a:ext uri="{FF2B5EF4-FFF2-40B4-BE49-F238E27FC236}">
                <a16:creationId xmlns:a16="http://schemas.microsoft.com/office/drawing/2014/main" id="{DA288F2B-1EEB-4B2F-806B-8496B06B47F4}"/>
              </a:ext>
            </a:extLst>
          </p:cNvPr>
          <p:cNvSpPr txBox="1"/>
          <p:nvPr/>
        </p:nvSpPr>
        <p:spPr>
          <a:xfrm>
            <a:off x="8709285" y="6250901"/>
            <a:ext cx="3500702" cy="523220"/>
          </a:xfrm>
          <a:prstGeom prst="rect">
            <a:avLst/>
          </a:prstGeom>
          <a:noFill/>
        </p:spPr>
        <p:txBody>
          <a:bodyPr wrap="none" rtlCol="0">
            <a:spAutoFit/>
          </a:bodyPr>
          <a:lstStyle/>
          <a:p>
            <a:r>
              <a:rPr lang="en-GB" sz="1400" dirty="0"/>
              <a:t>Angela Cockburn</a:t>
            </a:r>
          </a:p>
          <a:p>
            <a:r>
              <a:rPr lang="en-GB" sz="1400" dirty="0"/>
              <a:t>CDIO, Digital Inclusion, Standards and Culture</a:t>
            </a:r>
          </a:p>
        </p:txBody>
      </p:sp>
    </p:spTree>
    <p:extLst>
      <p:ext uri="{BB962C8B-B14F-4D97-AF65-F5344CB8AC3E}">
        <p14:creationId xmlns:p14="http://schemas.microsoft.com/office/powerpoint/2010/main" val="956674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F84B4-605F-4F78-9BB0-F3473646CC7B}"/>
              </a:ext>
            </a:extLst>
          </p:cNvPr>
          <p:cNvSpPr>
            <a:spLocks noGrp="1"/>
          </p:cNvSpPr>
          <p:nvPr>
            <p:ph type="title"/>
          </p:nvPr>
        </p:nvSpPr>
        <p:spPr>
          <a:solidFill>
            <a:schemeClr val="accent1">
              <a:lumMod val="20000"/>
              <a:lumOff val="80000"/>
            </a:schemeClr>
          </a:solidFill>
        </p:spPr>
        <p:txBody>
          <a:bodyPr>
            <a:normAutofit/>
          </a:bodyPr>
          <a:lstStyle/>
          <a:p>
            <a:r>
              <a:rPr lang="en-GB" sz="4800" b="1" dirty="0"/>
              <a:t>Formatting your text</a:t>
            </a:r>
          </a:p>
        </p:txBody>
      </p:sp>
      <p:sp>
        <p:nvSpPr>
          <p:cNvPr id="3" name="Content Placeholder 2">
            <a:extLst>
              <a:ext uri="{FF2B5EF4-FFF2-40B4-BE49-F238E27FC236}">
                <a16:creationId xmlns:a16="http://schemas.microsoft.com/office/drawing/2014/main" id="{1FDE54E1-D18D-41C4-A0B5-61792BE41648}"/>
              </a:ext>
            </a:extLst>
          </p:cNvPr>
          <p:cNvSpPr>
            <a:spLocks noGrp="1"/>
          </p:cNvSpPr>
          <p:nvPr>
            <p:ph idx="1"/>
          </p:nvPr>
        </p:nvSpPr>
        <p:spPr>
          <a:xfrm>
            <a:off x="838201" y="2027989"/>
            <a:ext cx="9774382" cy="3533359"/>
          </a:xfrm>
        </p:spPr>
        <p:txBody>
          <a:bodyPr>
            <a:noAutofit/>
          </a:bodyPr>
          <a:lstStyle/>
          <a:p>
            <a:pPr marL="0" indent="0">
              <a:spcAft>
                <a:spcPts val="2400"/>
              </a:spcAft>
              <a:buNone/>
            </a:pPr>
            <a:r>
              <a:rPr lang="en-GB" sz="3200" dirty="0"/>
              <a:t>Don’t justify your text</a:t>
            </a:r>
          </a:p>
          <a:p>
            <a:pPr marL="0" indent="0">
              <a:spcAft>
                <a:spcPts val="2400"/>
              </a:spcAft>
              <a:buNone/>
            </a:pPr>
            <a:r>
              <a:rPr lang="en-GB" sz="3200" dirty="0"/>
              <a:t>Use the features provided by Microsoft such as bullet lists or numbered lists</a:t>
            </a:r>
          </a:p>
          <a:p>
            <a:pPr marL="0" indent="0">
              <a:spcAft>
                <a:spcPts val="2400"/>
              </a:spcAft>
              <a:buNone/>
            </a:pPr>
            <a:r>
              <a:rPr lang="en-GB" sz="3200" dirty="0"/>
              <a:t>Add space before and after paragraphs rather than having blank lines. Use the line spacing feature on the Home menu</a:t>
            </a:r>
          </a:p>
        </p:txBody>
      </p:sp>
      <p:pic>
        <p:nvPicPr>
          <p:cNvPr id="4" name="Picture 3" descr="Screenshot of line spacing icon available on Home menu">
            <a:extLst>
              <a:ext uri="{FF2B5EF4-FFF2-40B4-BE49-F238E27FC236}">
                <a16:creationId xmlns:a16="http://schemas.microsoft.com/office/drawing/2014/main" id="{57601731-6613-4CB9-B843-81230906F3D0}"/>
              </a:ext>
            </a:extLst>
          </p:cNvPr>
          <p:cNvPicPr/>
          <p:nvPr/>
        </p:nvPicPr>
        <p:blipFill>
          <a:blip r:embed="rId3">
            <a:extLst>
              <a:ext uri="{28A0092B-C50C-407E-A947-70E740481C1C}">
                <a14:useLocalDpi xmlns:a14="http://schemas.microsoft.com/office/drawing/2010/main" val="0"/>
              </a:ext>
            </a:extLst>
          </a:blip>
          <a:stretch>
            <a:fillRect/>
          </a:stretch>
        </p:blipFill>
        <p:spPr>
          <a:xfrm>
            <a:off x="2213985" y="5146954"/>
            <a:ext cx="1268731" cy="1103947"/>
          </a:xfrm>
          <a:prstGeom prst="rect">
            <a:avLst/>
          </a:prstGeom>
          <a:effectLst>
            <a:outerShdw blurRad="63500" sx="102000" sy="102000" algn="ctr" rotWithShape="0">
              <a:prstClr val="black">
                <a:alpha val="40000"/>
              </a:prstClr>
            </a:outerShdw>
          </a:effectLst>
        </p:spPr>
      </p:pic>
      <p:sp>
        <p:nvSpPr>
          <p:cNvPr id="5" name="TextBox 4">
            <a:extLst>
              <a:ext uri="{FF2B5EF4-FFF2-40B4-BE49-F238E27FC236}">
                <a16:creationId xmlns:a16="http://schemas.microsoft.com/office/drawing/2014/main" id="{F626456E-B9A8-4340-AB3B-917DEACD4B0C}"/>
              </a:ext>
            </a:extLst>
          </p:cNvPr>
          <p:cNvSpPr txBox="1"/>
          <p:nvPr/>
        </p:nvSpPr>
        <p:spPr>
          <a:xfrm>
            <a:off x="8709285" y="6250901"/>
            <a:ext cx="3500702" cy="523220"/>
          </a:xfrm>
          <a:prstGeom prst="rect">
            <a:avLst/>
          </a:prstGeom>
          <a:noFill/>
        </p:spPr>
        <p:txBody>
          <a:bodyPr wrap="none" rtlCol="0">
            <a:spAutoFit/>
          </a:bodyPr>
          <a:lstStyle/>
          <a:p>
            <a:r>
              <a:rPr lang="en-GB" sz="1400" dirty="0"/>
              <a:t>Angela Cockburn</a:t>
            </a:r>
          </a:p>
          <a:p>
            <a:r>
              <a:rPr lang="en-GB" sz="1400" dirty="0"/>
              <a:t>CDIO, Digital Inclusion, Standards and Culture</a:t>
            </a:r>
          </a:p>
        </p:txBody>
      </p:sp>
    </p:spTree>
    <p:extLst>
      <p:ext uri="{BB962C8B-B14F-4D97-AF65-F5344CB8AC3E}">
        <p14:creationId xmlns:p14="http://schemas.microsoft.com/office/powerpoint/2010/main" val="3560193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BCA34-B534-4157-B79D-60FEDBC6F9B0}"/>
              </a:ext>
            </a:extLst>
          </p:cNvPr>
          <p:cNvSpPr>
            <a:spLocks noGrp="1"/>
          </p:cNvSpPr>
          <p:nvPr>
            <p:ph type="title"/>
          </p:nvPr>
        </p:nvSpPr>
        <p:spPr>
          <a:solidFill>
            <a:schemeClr val="accent1">
              <a:lumMod val="20000"/>
              <a:lumOff val="80000"/>
            </a:schemeClr>
          </a:solidFill>
        </p:spPr>
        <p:txBody>
          <a:bodyPr>
            <a:noAutofit/>
          </a:bodyPr>
          <a:lstStyle/>
          <a:p>
            <a:r>
              <a:rPr lang="en-GB" sz="4800" b="1" dirty="0"/>
              <a:t>Presenting content on your slides</a:t>
            </a:r>
          </a:p>
        </p:txBody>
      </p:sp>
      <p:sp>
        <p:nvSpPr>
          <p:cNvPr id="3" name="Content Placeholder 2">
            <a:extLst>
              <a:ext uri="{FF2B5EF4-FFF2-40B4-BE49-F238E27FC236}">
                <a16:creationId xmlns:a16="http://schemas.microsoft.com/office/drawing/2014/main" id="{F32F39C3-DC50-4BD1-9FB9-8DDF4F9B9622}"/>
              </a:ext>
            </a:extLst>
          </p:cNvPr>
          <p:cNvSpPr>
            <a:spLocks noGrp="1"/>
          </p:cNvSpPr>
          <p:nvPr>
            <p:ph idx="1"/>
          </p:nvPr>
        </p:nvSpPr>
        <p:spPr>
          <a:xfrm>
            <a:off x="838200" y="1929841"/>
            <a:ext cx="10515600" cy="3946177"/>
          </a:xfrm>
        </p:spPr>
        <p:txBody>
          <a:bodyPr>
            <a:noAutofit/>
          </a:bodyPr>
          <a:lstStyle/>
          <a:p>
            <a:pPr marL="0" indent="0">
              <a:spcBef>
                <a:spcPts val="2400"/>
              </a:spcBef>
              <a:buNone/>
            </a:pPr>
            <a:r>
              <a:rPr lang="en-GB" sz="2400" dirty="0"/>
              <a:t>Making the message you want to convey is not about restricting how you do it – making something accessible to everyone is not about being all plain text on a slide. </a:t>
            </a:r>
          </a:p>
          <a:p>
            <a:pPr marL="0" indent="0">
              <a:spcBef>
                <a:spcPts val="2400"/>
              </a:spcBef>
              <a:buNone/>
            </a:pPr>
            <a:r>
              <a:rPr lang="en-GB" sz="2400" b="1" dirty="0"/>
              <a:t>Just means there are a few things to think about to make sure it works for everyone.</a:t>
            </a:r>
          </a:p>
          <a:p>
            <a:pPr marL="0" indent="0">
              <a:spcBef>
                <a:spcPts val="2400"/>
              </a:spcBef>
              <a:buNone/>
            </a:pPr>
            <a:r>
              <a:rPr lang="en-GB" sz="2400" dirty="0"/>
              <a:t>The following slides highlight a few things to be aware of when using</a:t>
            </a:r>
          </a:p>
          <a:p>
            <a:pPr>
              <a:spcBef>
                <a:spcPts val="1800"/>
              </a:spcBef>
            </a:pPr>
            <a:r>
              <a:rPr lang="en-GB" sz="2400" dirty="0"/>
              <a:t>Tables</a:t>
            </a:r>
          </a:p>
          <a:p>
            <a:pPr>
              <a:spcBef>
                <a:spcPts val="1800"/>
              </a:spcBef>
            </a:pPr>
            <a:r>
              <a:rPr lang="en-GB" sz="2400" dirty="0"/>
              <a:t>Colour</a:t>
            </a:r>
          </a:p>
          <a:p>
            <a:pPr>
              <a:spcBef>
                <a:spcPts val="1800"/>
              </a:spcBef>
            </a:pPr>
            <a:r>
              <a:rPr lang="en-GB" sz="2400" dirty="0"/>
              <a:t>Visual interpretation of data and use of images</a:t>
            </a:r>
          </a:p>
        </p:txBody>
      </p:sp>
      <p:sp>
        <p:nvSpPr>
          <p:cNvPr id="4" name="TextBox 3">
            <a:extLst>
              <a:ext uri="{FF2B5EF4-FFF2-40B4-BE49-F238E27FC236}">
                <a16:creationId xmlns:a16="http://schemas.microsoft.com/office/drawing/2014/main" id="{9509CF86-5FE3-4FA7-8296-168638E62408}"/>
              </a:ext>
            </a:extLst>
          </p:cNvPr>
          <p:cNvSpPr txBox="1"/>
          <p:nvPr/>
        </p:nvSpPr>
        <p:spPr>
          <a:xfrm>
            <a:off x="8709285" y="6250901"/>
            <a:ext cx="3500702" cy="523220"/>
          </a:xfrm>
          <a:prstGeom prst="rect">
            <a:avLst/>
          </a:prstGeom>
          <a:noFill/>
        </p:spPr>
        <p:txBody>
          <a:bodyPr wrap="none" rtlCol="0">
            <a:spAutoFit/>
          </a:bodyPr>
          <a:lstStyle/>
          <a:p>
            <a:r>
              <a:rPr lang="en-GB" sz="1400" dirty="0"/>
              <a:t>Angela Cockburn</a:t>
            </a:r>
          </a:p>
          <a:p>
            <a:r>
              <a:rPr lang="en-GB" sz="1400" dirty="0"/>
              <a:t>CDIO, Digital Inclusion, Standards and Culture</a:t>
            </a:r>
          </a:p>
        </p:txBody>
      </p:sp>
    </p:spTree>
    <p:extLst>
      <p:ext uri="{BB962C8B-B14F-4D97-AF65-F5344CB8AC3E}">
        <p14:creationId xmlns:p14="http://schemas.microsoft.com/office/powerpoint/2010/main" val="4210102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BCA34-B534-4157-B79D-60FEDBC6F9B0}"/>
              </a:ext>
            </a:extLst>
          </p:cNvPr>
          <p:cNvSpPr>
            <a:spLocks noGrp="1"/>
          </p:cNvSpPr>
          <p:nvPr>
            <p:ph type="title"/>
          </p:nvPr>
        </p:nvSpPr>
        <p:spPr>
          <a:solidFill>
            <a:schemeClr val="accent1">
              <a:lumMod val="20000"/>
              <a:lumOff val="80000"/>
            </a:schemeClr>
          </a:solidFill>
        </p:spPr>
        <p:txBody>
          <a:bodyPr/>
          <a:lstStyle/>
          <a:p>
            <a:r>
              <a:rPr lang="en-GB" b="1" dirty="0"/>
              <a:t>Tables – poor use of a table</a:t>
            </a:r>
          </a:p>
        </p:txBody>
      </p:sp>
      <p:sp>
        <p:nvSpPr>
          <p:cNvPr id="3" name="Content Placeholder 2">
            <a:extLst>
              <a:ext uri="{FF2B5EF4-FFF2-40B4-BE49-F238E27FC236}">
                <a16:creationId xmlns:a16="http://schemas.microsoft.com/office/drawing/2014/main" id="{F32F39C3-DC50-4BD1-9FB9-8DDF4F9B9622}"/>
              </a:ext>
            </a:extLst>
          </p:cNvPr>
          <p:cNvSpPr>
            <a:spLocks noGrp="1"/>
          </p:cNvSpPr>
          <p:nvPr>
            <p:ph idx="1"/>
          </p:nvPr>
        </p:nvSpPr>
        <p:spPr>
          <a:xfrm>
            <a:off x="838200" y="1896283"/>
            <a:ext cx="10515600" cy="1824930"/>
          </a:xfrm>
        </p:spPr>
        <p:txBody>
          <a:bodyPr>
            <a:noAutofit/>
          </a:bodyPr>
          <a:lstStyle/>
          <a:p>
            <a:pPr marL="0" indent="0">
              <a:lnSpc>
                <a:spcPct val="150000"/>
              </a:lnSpc>
              <a:spcBef>
                <a:spcPts val="1800"/>
              </a:spcBef>
              <a:spcAft>
                <a:spcPts val="1200"/>
              </a:spcAft>
              <a:buNone/>
            </a:pPr>
            <a:r>
              <a:rPr lang="en-GB" sz="2000" dirty="0"/>
              <a:t>Do not use a table for layout. Only use a table when it’s appropriate to know there are columns and rows of data and there’s a relationship between the data in the columns and rows.</a:t>
            </a:r>
          </a:p>
          <a:p>
            <a:pPr marL="0" indent="0">
              <a:lnSpc>
                <a:spcPct val="150000"/>
              </a:lnSpc>
              <a:spcBef>
                <a:spcPts val="600"/>
              </a:spcBef>
              <a:buNone/>
            </a:pPr>
            <a:r>
              <a:rPr lang="en-GB" sz="2000" b="1" dirty="0"/>
              <a:t>Bad example of the use of a table</a:t>
            </a:r>
          </a:p>
        </p:txBody>
      </p:sp>
      <p:graphicFrame>
        <p:nvGraphicFramePr>
          <p:cNvPr id="6" name="Table 5">
            <a:extLst>
              <a:ext uri="{FF2B5EF4-FFF2-40B4-BE49-F238E27FC236}">
                <a16:creationId xmlns:a16="http://schemas.microsoft.com/office/drawing/2014/main" id="{889F0BD9-E678-4373-8524-A9B58E8C5E59}"/>
              </a:ext>
            </a:extLst>
          </p:cNvPr>
          <p:cNvGraphicFramePr>
            <a:graphicFrameLocks noGrp="1"/>
          </p:cNvGraphicFramePr>
          <p:nvPr>
            <p:extLst>
              <p:ext uri="{D42A27DB-BD31-4B8C-83A1-F6EECF244321}">
                <p14:modId xmlns:p14="http://schemas.microsoft.com/office/powerpoint/2010/main" val="1954430287"/>
              </p:ext>
            </p:extLst>
          </p:nvPr>
        </p:nvGraphicFramePr>
        <p:xfrm>
          <a:off x="939098" y="3599145"/>
          <a:ext cx="5262924" cy="1707540"/>
        </p:xfrm>
        <a:graphic>
          <a:graphicData uri="http://schemas.openxmlformats.org/drawingml/2006/table">
            <a:tbl>
              <a:tblPr firstRow="1" bandRow="1">
                <a:tableStyleId>{5C22544A-7EE6-4342-B048-85BDC9FD1C3A}</a:tableStyleId>
              </a:tblPr>
              <a:tblGrid>
                <a:gridCol w="3330757">
                  <a:extLst>
                    <a:ext uri="{9D8B030D-6E8A-4147-A177-3AD203B41FA5}">
                      <a16:colId xmlns:a16="http://schemas.microsoft.com/office/drawing/2014/main" val="3224051866"/>
                    </a:ext>
                  </a:extLst>
                </a:gridCol>
                <a:gridCol w="1932167">
                  <a:extLst>
                    <a:ext uri="{9D8B030D-6E8A-4147-A177-3AD203B41FA5}">
                      <a16:colId xmlns:a16="http://schemas.microsoft.com/office/drawing/2014/main" val="1004000978"/>
                    </a:ext>
                  </a:extLst>
                </a:gridCol>
              </a:tblGrid>
              <a:tr h="353563">
                <a:tc>
                  <a:txBody>
                    <a:bodyPr/>
                    <a:lstStyle/>
                    <a:p>
                      <a:r>
                        <a:rPr lang="en-GB" sz="1800" b="1" kern="1200" dirty="0">
                          <a:solidFill>
                            <a:sysClr val="windowText" lastClr="000000"/>
                          </a:solidFill>
                          <a:effectLst/>
                          <a:latin typeface="+mn-lt"/>
                          <a:ea typeface="+mn-ea"/>
                          <a:cs typeface="+mn-cs"/>
                        </a:rPr>
                        <a:t>Good points</a:t>
                      </a:r>
                      <a:endParaRPr lang="en-GB"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800" b="1" kern="1200" dirty="0">
                          <a:solidFill>
                            <a:sysClr val="windowText" lastClr="000000"/>
                          </a:solidFill>
                          <a:effectLst/>
                          <a:latin typeface="+mn-lt"/>
                          <a:ea typeface="+mn-ea"/>
                          <a:cs typeface="+mn-cs"/>
                        </a:rPr>
                        <a:t>Things to improve</a:t>
                      </a:r>
                      <a:endParaRPr lang="en-GB"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6755680"/>
                  </a:ext>
                </a:extLst>
              </a:tr>
              <a:tr h="3535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u="none" strike="noStrike" kern="1200" dirty="0">
                          <a:solidFill>
                            <a:schemeClr val="dk1"/>
                          </a:solidFill>
                          <a:effectLst/>
                          <a:latin typeface="+mn-lt"/>
                          <a:ea typeface="+mn-ea"/>
                          <a:cs typeface="+mn-cs"/>
                        </a:rPr>
                        <a:t>Coming up with ideas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u="none" strike="noStrike" kern="1200" dirty="0">
                          <a:solidFill>
                            <a:schemeClr val="dk1"/>
                          </a:solidFill>
                          <a:effectLst/>
                          <a:latin typeface="+mn-lt"/>
                          <a:ea typeface="+mn-ea"/>
                          <a:cs typeface="+mn-cs"/>
                        </a:rPr>
                        <a:t>Being tidy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3276078"/>
                  </a:ext>
                </a:extLst>
              </a:tr>
              <a:tr h="6102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u="none" strike="noStrike" kern="1200" dirty="0">
                          <a:solidFill>
                            <a:schemeClr val="dk1"/>
                          </a:solidFill>
                          <a:effectLst/>
                          <a:latin typeface="+mn-lt"/>
                          <a:ea typeface="+mn-ea"/>
                          <a:cs typeface="+mn-cs"/>
                        </a:rPr>
                        <a:t>Making unexpected connections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u="none" strike="noStrike" kern="1200" dirty="0">
                          <a:solidFill>
                            <a:schemeClr val="dk1"/>
                          </a:solidFill>
                          <a:effectLst/>
                          <a:latin typeface="+mn-lt"/>
                          <a:ea typeface="+mn-ea"/>
                          <a:cs typeface="+mn-cs"/>
                        </a:rPr>
                        <a:t>Staying on task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82940901"/>
                  </a:ext>
                </a:extLst>
              </a:tr>
              <a:tr h="3535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u="none" strike="noStrike" kern="1200" dirty="0">
                          <a:solidFill>
                            <a:schemeClr val="dk1"/>
                          </a:solidFill>
                          <a:effectLst/>
                          <a:latin typeface="+mn-lt"/>
                          <a:ea typeface="+mn-ea"/>
                          <a:cs typeface="+mn-cs"/>
                        </a:rPr>
                        <a:t>Storytelling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8132007"/>
                  </a:ext>
                </a:extLst>
              </a:tr>
            </a:tbl>
          </a:graphicData>
        </a:graphic>
      </p:graphicFrame>
      <p:sp>
        <p:nvSpPr>
          <p:cNvPr id="5" name="TextBox 4">
            <a:extLst>
              <a:ext uri="{FF2B5EF4-FFF2-40B4-BE49-F238E27FC236}">
                <a16:creationId xmlns:a16="http://schemas.microsoft.com/office/drawing/2014/main" id="{FB67AD7C-ABBB-4F39-9E58-AF34D4FD0BDF}"/>
              </a:ext>
            </a:extLst>
          </p:cNvPr>
          <p:cNvSpPr txBox="1"/>
          <p:nvPr/>
        </p:nvSpPr>
        <p:spPr>
          <a:xfrm>
            <a:off x="6684571" y="3190509"/>
            <a:ext cx="4669229" cy="2015936"/>
          </a:xfrm>
          <a:prstGeom prst="rect">
            <a:avLst/>
          </a:prstGeom>
          <a:noFill/>
        </p:spPr>
        <p:txBody>
          <a:bodyPr wrap="square" rtlCol="0">
            <a:spAutoFit/>
          </a:bodyPr>
          <a:lstStyle/>
          <a:p>
            <a:pPr>
              <a:spcAft>
                <a:spcPts val="600"/>
              </a:spcAft>
            </a:pPr>
            <a:r>
              <a:rPr lang="en-GB" sz="2000" b="1" dirty="0"/>
              <a:t>Better way to present the information</a:t>
            </a:r>
          </a:p>
          <a:p>
            <a:r>
              <a:rPr lang="en-GB" sz="2000" dirty="0"/>
              <a:t>The data does not need to be shown in columns and rows – it would be much clearer and easier to understand presented as two bullet lists – a list of good points, and a list of things to improve</a:t>
            </a:r>
          </a:p>
        </p:txBody>
      </p:sp>
      <p:sp>
        <p:nvSpPr>
          <p:cNvPr id="4" name="TextBox 3">
            <a:extLst>
              <a:ext uri="{FF2B5EF4-FFF2-40B4-BE49-F238E27FC236}">
                <a16:creationId xmlns:a16="http://schemas.microsoft.com/office/drawing/2014/main" id="{21D678AE-C140-4F3A-94EE-29D08290AA2C}"/>
              </a:ext>
            </a:extLst>
          </p:cNvPr>
          <p:cNvSpPr txBox="1"/>
          <p:nvPr/>
        </p:nvSpPr>
        <p:spPr>
          <a:xfrm>
            <a:off x="8709285" y="6250901"/>
            <a:ext cx="3500702" cy="523220"/>
          </a:xfrm>
          <a:prstGeom prst="rect">
            <a:avLst/>
          </a:prstGeom>
          <a:noFill/>
        </p:spPr>
        <p:txBody>
          <a:bodyPr wrap="none" rtlCol="0">
            <a:spAutoFit/>
          </a:bodyPr>
          <a:lstStyle/>
          <a:p>
            <a:r>
              <a:rPr lang="en-GB" sz="1400" dirty="0"/>
              <a:t>Angela Cockburn</a:t>
            </a:r>
          </a:p>
          <a:p>
            <a:r>
              <a:rPr lang="en-GB" sz="1400" dirty="0"/>
              <a:t>CDIO, Digital Inclusion, Standards and Culture</a:t>
            </a:r>
          </a:p>
        </p:txBody>
      </p:sp>
    </p:spTree>
    <p:extLst>
      <p:ext uri="{BB962C8B-B14F-4D97-AF65-F5344CB8AC3E}">
        <p14:creationId xmlns:p14="http://schemas.microsoft.com/office/powerpoint/2010/main" val="1782046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BCA34-B534-4157-B79D-60FEDBC6F9B0}"/>
              </a:ext>
            </a:extLst>
          </p:cNvPr>
          <p:cNvSpPr>
            <a:spLocks noGrp="1"/>
          </p:cNvSpPr>
          <p:nvPr>
            <p:ph type="title"/>
          </p:nvPr>
        </p:nvSpPr>
        <p:spPr>
          <a:solidFill>
            <a:schemeClr val="accent1">
              <a:lumMod val="20000"/>
              <a:lumOff val="80000"/>
            </a:schemeClr>
          </a:solidFill>
        </p:spPr>
        <p:txBody>
          <a:bodyPr/>
          <a:lstStyle/>
          <a:p>
            <a:r>
              <a:rPr lang="en-GB" b="1" dirty="0"/>
              <a:t>Tables – appropriate use of a table</a:t>
            </a:r>
          </a:p>
        </p:txBody>
      </p:sp>
      <p:sp>
        <p:nvSpPr>
          <p:cNvPr id="8" name="TextBox 7">
            <a:extLst>
              <a:ext uri="{FF2B5EF4-FFF2-40B4-BE49-F238E27FC236}">
                <a16:creationId xmlns:a16="http://schemas.microsoft.com/office/drawing/2014/main" id="{89F9D961-5CED-4EBB-80CD-6700A63D6698}"/>
              </a:ext>
            </a:extLst>
          </p:cNvPr>
          <p:cNvSpPr txBox="1"/>
          <p:nvPr/>
        </p:nvSpPr>
        <p:spPr>
          <a:xfrm>
            <a:off x="838200" y="1970780"/>
            <a:ext cx="10515600" cy="707886"/>
          </a:xfrm>
          <a:prstGeom prst="rect">
            <a:avLst/>
          </a:prstGeom>
          <a:noFill/>
        </p:spPr>
        <p:txBody>
          <a:bodyPr wrap="square" rtlCol="0">
            <a:spAutoFit/>
          </a:bodyPr>
          <a:lstStyle/>
          <a:p>
            <a:r>
              <a:rPr lang="en-GB" sz="2000" dirty="0"/>
              <a:t>Only use a table when it’s appropriate to know there are columns and rows of data and there’s a relationship between the data in the columns and rows.</a:t>
            </a:r>
          </a:p>
        </p:txBody>
      </p:sp>
      <p:sp>
        <p:nvSpPr>
          <p:cNvPr id="7" name="TextBox 6">
            <a:extLst>
              <a:ext uri="{FF2B5EF4-FFF2-40B4-BE49-F238E27FC236}">
                <a16:creationId xmlns:a16="http://schemas.microsoft.com/office/drawing/2014/main" id="{318056E3-A4FE-4AA9-8695-FA27819CABFD}"/>
              </a:ext>
            </a:extLst>
          </p:cNvPr>
          <p:cNvSpPr txBox="1"/>
          <p:nvPr/>
        </p:nvSpPr>
        <p:spPr>
          <a:xfrm>
            <a:off x="838200" y="2906893"/>
            <a:ext cx="5359373" cy="923330"/>
          </a:xfrm>
          <a:prstGeom prst="rect">
            <a:avLst/>
          </a:prstGeom>
          <a:noFill/>
        </p:spPr>
        <p:txBody>
          <a:bodyPr wrap="square" rtlCol="0">
            <a:spAutoFit/>
          </a:bodyPr>
          <a:lstStyle/>
          <a:p>
            <a:pPr>
              <a:spcAft>
                <a:spcPts val="600"/>
              </a:spcAft>
            </a:pPr>
            <a:r>
              <a:rPr lang="en-GB" sz="2400" b="1" dirty="0"/>
              <a:t>Example of an appropriate use of a table</a:t>
            </a:r>
          </a:p>
          <a:p>
            <a:pPr>
              <a:spcBef>
                <a:spcPts val="600"/>
              </a:spcBef>
            </a:pPr>
            <a:r>
              <a:rPr lang="en-GB" sz="2000" b="1" dirty="0"/>
              <a:t>Tax received by HMRC in 2015-16</a:t>
            </a:r>
          </a:p>
        </p:txBody>
      </p:sp>
      <p:graphicFrame>
        <p:nvGraphicFramePr>
          <p:cNvPr id="5" name="Table 4">
            <a:extLst>
              <a:ext uri="{FF2B5EF4-FFF2-40B4-BE49-F238E27FC236}">
                <a16:creationId xmlns:a16="http://schemas.microsoft.com/office/drawing/2014/main" id="{D35286BB-1A89-41DF-AE81-68502623CAEB}"/>
              </a:ext>
            </a:extLst>
          </p:cNvPr>
          <p:cNvGraphicFramePr>
            <a:graphicFrameLocks noGrp="1"/>
          </p:cNvGraphicFramePr>
          <p:nvPr>
            <p:extLst>
              <p:ext uri="{D42A27DB-BD31-4B8C-83A1-F6EECF244321}">
                <p14:modId xmlns:p14="http://schemas.microsoft.com/office/powerpoint/2010/main" val="2648262005"/>
              </p:ext>
            </p:extLst>
          </p:nvPr>
        </p:nvGraphicFramePr>
        <p:xfrm>
          <a:off x="838200" y="3940318"/>
          <a:ext cx="5202837" cy="1490542"/>
        </p:xfrm>
        <a:graphic>
          <a:graphicData uri="http://schemas.openxmlformats.org/drawingml/2006/table">
            <a:tbl>
              <a:tblPr firstRow="1" bandRow="1">
                <a:tableStyleId>{5C22544A-7EE6-4342-B048-85BDC9FD1C3A}</a:tableStyleId>
              </a:tblPr>
              <a:tblGrid>
                <a:gridCol w="3771276">
                  <a:extLst>
                    <a:ext uri="{9D8B030D-6E8A-4147-A177-3AD203B41FA5}">
                      <a16:colId xmlns:a16="http://schemas.microsoft.com/office/drawing/2014/main" val="1702300649"/>
                    </a:ext>
                  </a:extLst>
                </a:gridCol>
                <a:gridCol w="1431561">
                  <a:extLst>
                    <a:ext uri="{9D8B030D-6E8A-4147-A177-3AD203B41FA5}">
                      <a16:colId xmlns:a16="http://schemas.microsoft.com/office/drawing/2014/main" val="16076444"/>
                    </a:ext>
                  </a:extLst>
                </a:gridCol>
              </a:tblGrid>
              <a:tr h="224721">
                <a:tc>
                  <a:txBody>
                    <a:bodyPr/>
                    <a:lstStyle/>
                    <a:p>
                      <a:r>
                        <a:rPr lang="en-GB" dirty="0"/>
                        <a:t>Tax regime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Tax received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4822349"/>
                  </a:ext>
                </a:extLst>
              </a:tr>
              <a:tr h="224721">
                <a:tc>
                  <a:txBody>
                    <a:bodyPr/>
                    <a:lstStyle/>
                    <a:p>
                      <a:r>
                        <a:rPr lang="en-GB" dirty="0"/>
                        <a:t>Income Tax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dirty="0"/>
                        <a:t>£170 billion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59949898"/>
                  </a:ext>
                </a:extLst>
              </a:tr>
              <a:tr h="224721">
                <a:tc>
                  <a:txBody>
                    <a:bodyPr/>
                    <a:lstStyle/>
                    <a:p>
                      <a:r>
                        <a:rPr lang="en-GB" dirty="0"/>
                        <a:t>National Insurance contributions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£150 billion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7304398"/>
                  </a:ext>
                </a:extLst>
              </a:tr>
              <a:tr h="3932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Corporation Tax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$48 billion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26834137"/>
                  </a:ext>
                </a:extLst>
              </a:tr>
            </a:tbl>
          </a:graphicData>
        </a:graphic>
      </p:graphicFrame>
      <p:sp>
        <p:nvSpPr>
          <p:cNvPr id="3" name="Content Placeholder 2">
            <a:extLst>
              <a:ext uri="{FF2B5EF4-FFF2-40B4-BE49-F238E27FC236}">
                <a16:creationId xmlns:a16="http://schemas.microsoft.com/office/drawing/2014/main" id="{F32F39C3-DC50-4BD1-9FB9-8DDF4F9B9622}"/>
              </a:ext>
            </a:extLst>
          </p:cNvPr>
          <p:cNvSpPr>
            <a:spLocks noGrp="1"/>
          </p:cNvSpPr>
          <p:nvPr>
            <p:ph idx="1"/>
          </p:nvPr>
        </p:nvSpPr>
        <p:spPr>
          <a:xfrm>
            <a:off x="6708340" y="2906893"/>
            <a:ext cx="5005468" cy="3232832"/>
          </a:xfrm>
        </p:spPr>
        <p:txBody>
          <a:bodyPr>
            <a:noAutofit/>
          </a:bodyPr>
          <a:lstStyle/>
          <a:p>
            <a:pPr marL="0" indent="0">
              <a:spcBef>
                <a:spcPts val="1800"/>
              </a:spcBef>
              <a:buNone/>
            </a:pPr>
            <a:r>
              <a:rPr lang="en-GB" b="1" dirty="0"/>
              <a:t>Formatting your table of data</a:t>
            </a:r>
          </a:p>
          <a:p>
            <a:pPr>
              <a:spcBef>
                <a:spcPts val="1800"/>
              </a:spcBef>
            </a:pPr>
            <a:r>
              <a:rPr lang="en-GB" sz="2000" dirty="0"/>
              <a:t>Give the table a title so the context of the information in the table is clear</a:t>
            </a:r>
          </a:p>
          <a:p>
            <a:pPr>
              <a:spcBef>
                <a:spcPts val="1800"/>
              </a:spcBef>
            </a:pPr>
            <a:r>
              <a:rPr lang="en-GB" sz="2000" dirty="0"/>
              <a:t>Always have the column headings marked as a header row </a:t>
            </a:r>
          </a:p>
          <a:p>
            <a:pPr>
              <a:spcBef>
                <a:spcPts val="1800"/>
              </a:spcBef>
            </a:pPr>
            <a:r>
              <a:rPr lang="en-GB" sz="2000" dirty="0"/>
              <a:t>Use shading on alternative rows to make it easier for users to visually track across the rows in the table</a:t>
            </a:r>
          </a:p>
        </p:txBody>
      </p:sp>
      <p:sp>
        <p:nvSpPr>
          <p:cNvPr id="4" name="TextBox 3">
            <a:extLst>
              <a:ext uri="{FF2B5EF4-FFF2-40B4-BE49-F238E27FC236}">
                <a16:creationId xmlns:a16="http://schemas.microsoft.com/office/drawing/2014/main" id="{21D678AE-C140-4F3A-94EE-29D08290AA2C}"/>
              </a:ext>
            </a:extLst>
          </p:cNvPr>
          <p:cNvSpPr txBox="1"/>
          <p:nvPr/>
        </p:nvSpPr>
        <p:spPr>
          <a:xfrm>
            <a:off x="8709285" y="6250901"/>
            <a:ext cx="3500702" cy="523220"/>
          </a:xfrm>
          <a:prstGeom prst="rect">
            <a:avLst/>
          </a:prstGeom>
          <a:noFill/>
        </p:spPr>
        <p:txBody>
          <a:bodyPr wrap="none" rtlCol="0">
            <a:spAutoFit/>
          </a:bodyPr>
          <a:lstStyle/>
          <a:p>
            <a:r>
              <a:rPr lang="en-GB" sz="1400" dirty="0"/>
              <a:t>Angela Cockburn</a:t>
            </a:r>
          </a:p>
          <a:p>
            <a:r>
              <a:rPr lang="en-GB" sz="1400" dirty="0"/>
              <a:t>CDIO, Digital Inclusion, Standards and Culture</a:t>
            </a:r>
          </a:p>
        </p:txBody>
      </p:sp>
    </p:spTree>
    <p:extLst>
      <p:ext uri="{BB962C8B-B14F-4D97-AF65-F5344CB8AC3E}">
        <p14:creationId xmlns:p14="http://schemas.microsoft.com/office/powerpoint/2010/main" val="632469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BCA34-B534-4157-B79D-60FEDBC6F9B0}"/>
              </a:ext>
            </a:extLst>
          </p:cNvPr>
          <p:cNvSpPr>
            <a:spLocks noGrp="1"/>
          </p:cNvSpPr>
          <p:nvPr>
            <p:ph type="title"/>
          </p:nvPr>
        </p:nvSpPr>
        <p:spPr>
          <a:solidFill>
            <a:schemeClr val="accent1">
              <a:lumMod val="20000"/>
              <a:lumOff val="80000"/>
            </a:schemeClr>
          </a:solidFill>
        </p:spPr>
        <p:txBody>
          <a:bodyPr>
            <a:normAutofit/>
          </a:bodyPr>
          <a:lstStyle/>
          <a:p>
            <a:r>
              <a:rPr lang="en-GB" sz="4000" b="1" dirty="0"/>
              <a:t>Colour – don’t use just colour to convey a meaning</a:t>
            </a:r>
          </a:p>
        </p:txBody>
      </p:sp>
      <p:sp>
        <p:nvSpPr>
          <p:cNvPr id="12" name="TextBox 11">
            <a:extLst>
              <a:ext uri="{FF2B5EF4-FFF2-40B4-BE49-F238E27FC236}">
                <a16:creationId xmlns:a16="http://schemas.microsoft.com/office/drawing/2014/main" id="{763AE62F-0752-41C4-B443-FECB514CBC2D}"/>
              </a:ext>
            </a:extLst>
          </p:cNvPr>
          <p:cNvSpPr txBox="1"/>
          <p:nvPr/>
        </p:nvSpPr>
        <p:spPr>
          <a:xfrm>
            <a:off x="872102" y="1993692"/>
            <a:ext cx="10515600" cy="1354217"/>
          </a:xfrm>
          <a:prstGeom prst="rect">
            <a:avLst/>
          </a:prstGeom>
          <a:noFill/>
        </p:spPr>
        <p:txBody>
          <a:bodyPr wrap="square" rtlCol="0">
            <a:spAutoFit/>
          </a:bodyPr>
          <a:lstStyle/>
          <a:p>
            <a:pPr>
              <a:spcAft>
                <a:spcPts val="1200"/>
              </a:spcAft>
            </a:pPr>
            <a:r>
              <a:rPr lang="en-GB" sz="2400" dirty="0"/>
              <a:t>While colour can be useful to convey information, colour should not be the only way information is conveyed.</a:t>
            </a:r>
          </a:p>
          <a:p>
            <a:r>
              <a:rPr lang="en-GB" sz="2400" dirty="0"/>
              <a:t>Provide additional identification that does not rely on colour perception.</a:t>
            </a:r>
          </a:p>
        </p:txBody>
      </p:sp>
      <p:sp>
        <p:nvSpPr>
          <p:cNvPr id="5" name="TextBox 4">
            <a:extLst>
              <a:ext uri="{FF2B5EF4-FFF2-40B4-BE49-F238E27FC236}">
                <a16:creationId xmlns:a16="http://schemas.microsoft.com/office/drawing/2014/main" id="{46554060-68D9-4932-8C3C-C01DCDECAD0B}"/>
              </a:ext>
            </a:extLst>
          </p:cNvPr>
          <p:cNvSpPr txBox="1"/>
          <p:nvPr/>
        </p:nvSpPr>
        <p:spPr>
          <a:xfrm>
            <a:off x="1066972" y="3540081"/>
            <a:ext cx="2797362" cy="369332"/>
          </a:xfrm>
          <a:prstGeom prst="rect">
            <a:avLst/>
          </a:prstGeom>
          <a:noFill/>
        </p:spPr>
        <p:txBody>
          <a:bodyPr wrap="square" rtlCol="0">
            <a:spAutoFit/>
          </a:bodyPr>
          <a:lstStyle/>
          <a:p>
            <a:r>
              <a:rPr lang="en-GB" b="1" dirty="0"/>
              <a:t>Example 1: colour only</a:t>
            </a:r>
          </a:p>
        </p:txBody>
      </p:sp>
      <p:graphicFrame>
        <p:nvGraphicFramePr>
          <p:cNvPr id="3" name="Table 2">
            <a:extLst>
              <a:ext uri="{FF2B5EF4-FFF2-40B4-BE49-F238E27FC236}">
                <a16:creationId xmlns:a16="http://schemas.microsoft.com/office/drawing/2014/main" id="{87FDCED7-1585-441B-8A94-89C4ECB514D0}"/>
              </a:ext>
            </a:extLst>
          </p:cNvPr>
          <p:cNvGraphicFramePr>
            <a:graphicFrameLocks noGrp="1"/>
          </p:cNvGraphicFramePr>
          <p:nvPr>
            <p:extLst>
              <p:ext uri="{D42A27DB-BD31-4B8C-83A1-F6EECF244321}">
                <p14:modId xmlns:p14="http://schemas.microsoft.com/office/powerpoint/2010/main" val="2122320045"/>
              </p:ext>
            </p:extLst>
          </p:nvPr>
        </p:nvGraphicFramePr>
        <p:xfrm>
          <a:off x="1066972" y="3909413"/>
          <a:ext cx="3139607" cy="1483360"/>
        </p:xfrm>
        <a:graphic>
          <a:graphicData uri="http://schemas.openxmlformats.org/drawingml/2006/table">
            <a:tbl>
              <a:tblPr firstRow="1" bandRow="1">
                <a:tableStyleId>{5C22544A-7EE6-4342-B048-85BDC9FD1C3A}</a:tableStyleId>
              </a:tblPr>
              <a:tblGrid>
                <a:gridCol w="1700550">
                  <a:extLst>
                    <a:ext uri="{9D8B030D-6E8A-4147-A177-3AD203B41FA5}">
                      <a16:colId xmlns:a16="http://schemas.microsoft.com/office/drawing/2014/main" val="3802089769"/>
                    </a:ext>
                  </a:extLst>
                </a:gridCol>
                <a:gridCol w="1439057">
                  <a:extLst>
                    <a:ext uri="{9D8B030D-6E8A-4147-A177-3AD203B41FA5}">
                      <a16:colId xmlns:a16="http://schemas.microsoft.com/office/drawing/2014/main" val="3336436912"/>
                    </a:ext>
                  </a:extLst>
                </a:gridCol>
              </a:tblGrid>
              <a:tr h="370840">
                <a:tc>
                  <a:txBody>
                    <a:bodyPr/>
                    <a:lstStyle/>
                    <a:p>
                      <a:r>
                        <a:rPr lang="en-GB" dirty="0">
                          <a:solidFill>
                            <a:schemeClr val="tx1"/>
                          </a:solidFill>
                        </a:rPr>
                        <a:t>Risk 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GB" dirty="0">
                          <a:solidFill>
                            <a:schemeClr val="tx1"/>
                          </a:solidFill>
                        </a:rPr>
                        <a:t>Risk status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311328097"/>
                  </a:ext>
                </a:extLst>
              </a:tr>
              <a:tr h="370840">
                <a:tc>
                  <a:txBody>
                    <a:bodyPr/>
                    <a:lstStyle/>
                    <a:p>
                      <a:r>
                        <a:rPr lang="en-GB" dirty="0"/>
                        <a:t>Risk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72061200"/>
                  </a:ext>
                </a:extLst>
              </a:tr>
              <a:tr h="370840">
                <a:tc>
                  <a:txBody>
                    <a:bodyPr/>
                    <a:lstStyle/>
                    <a:p>
                      <a:r>
                        <a:rPr lang="en-GB" dirty="0"/>
                        <a:t>Risk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652180228"/>
                  </a:ext>
                </a:extLst>
              </a:tr>
              <a:tr h="370840">
                <a:tc>
                  <a:txBody>
                    <a:bodyPr/>
                    <a:lstStyle/>
                    <a:p>
                      <a:r>
                        <a:rPr lang="en-GB" dirty="0"/>
                        <a:t>Risk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25377104"/>
                  </a:ext>
                </a:extLst>
              </a:tr>
            </a:tbl>
          </a:graphicData>
        </a:graphic>
      </p:graphicFrame>
      <p:sp>
        <p:nvSpPr>
          <p:cNvPr id="10" name="TextBox 9">
            <a:extLst>
              <a:ext uri="{FF2B5EF4-FFF2-40B4-BE49-F238E27FC236}">
                <a16:creationId xmlns:a16="http://schemas.microsoft.com/office/drawing/2014/main" id="{2701820F-4DD0-4C81-8D21-636E8983909F}"/>
              </a:ext>
            </a:extLst>
          </p:cNvPr>
          <p:cNvSpPr txBox="1"/>
          <p:nvPr/>
        </p:nvSpPr>
        <p:spPr>
          <a:xfrm>
            <a:off x="6033870" y="3540081"/>
            <a:ext cx="3571307" cy="369332"/>
          </a:xfrm>
          <a:prstGeom prst="rect">
            <a:avLst/>
          </a:prstGeom>
          <a:noFill/>
        </p:spPr>
        <p:txBody>
          <a:bodyPr wrap="square" rtlCol="0">
            <a:spAutoFit/>
          </a:bodyPr>
          <a:lstStyle/>
          <a:p>
            <a:r>
              <a:rPr lang="en-GB" b="1" dirty="0"/>
              <a:t>Example 2: colour and words</a:t>
            </a:r>
          </a:p>
        </p:txBody>
      </p:sp>
      <p:graphicFrame>
        <p:nvGraphicFramePr>
          <p:cNvPr id="7" name="Table 6">
            <a:extLst>
              <a:ext uri="{FF2B5EF4-FFF2-40B4-BE49-F238E27FC236}">
                <a16:creationId xmlns:a16="http://schemas.microsoft.com/office/drawing/2014/main" id="{2263C02A-9A0D-4C2D-81A8-664F9EFB9853}"/>
              </a:ext>
            </a:extLst>
          </p:cNvPr>
          <p:cNvGraphicFramePr>
            <a:graphicFrameLocks noGrp="1"/>
          </p:cNvGraphicFramePr>
          <p:nvPr>
            <p:extLst>
              <p:ext uri="{D42A27DB-BD31-4B8C-83A1-F6EECF244321}">
                <p14:modId xmlns:p14="http://schemas.microsoft.com/office/powerpoint/2010/main" val="724650657"/>
              </p:ext>
            </p:extLst>
          </p:nvPr>
        </p:nvGraphicFramePr>
        <p:xfrm>
          <a:off x="6033870" y="3918680"/>
          <a:ext cx="3139607" cy="1483360"/>
        </p:xfrm>
        <a:graphic>
          <a:graphicData uri="http://schemas.openxmlformats.org/drawingml/2006/table">
            <a:tbl>
              <a:tblPr firstRow="1" bandRow="1">
                <a:tableStyleId>{5C22544A-7EE6-4342-B048-85BDC9FD1C3A}</a:tableStyleId>
              </a:tblPr>
              <a:tblGrid>
                <a:gridCol w="1700550">
                  <a:extLst>
                    <a:ext uri="{9D8B030D-6E8A-4147-A177-3AD203B41FA5}">
                      <a16:colId xmlns:a16="http://schemas.microsoft.com/office/drawing/2014/main" val="3802089769"/>
                    </a:ext>
                  </a:extLst>
                </a:gridCol>
                <a:gridCol w="1439057">
                  <a:extLst>
                    <a:ext uri="{9D8B030D-6E8A-4147-A177-3AD203B41FA5}">
                      <a16:colId xmlns:a16="http://schemas.microsoft.com/office/drawing/2014/main" val="3336436912"/>
                    </a:ext>
                  </a:extLst>
                </a:gridCol>
              </a:tblGrid>
              <a:tr h="370840">
                <a:tc>
                  <a:txBody>
                    <a:bodyPr/>
                    <a:lstStyle/>
                    <a:p>
                      <a:r>
                        <a:rPr lang="en-GB" dirty="0">
                          <a:solidFill>
                            <a:schemeClr val="tx1"/>
                          </a:solidFill>
                        </a:rPr>
                        <a:t>Risk 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GB" dirty="0">
                          <a:solidFill>
                            <a:schemeClr val="tx1"/>
                          </a:solidFill>
                        </a:rPr>
                        <a:t>Risk status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311328097"/>
                  </a:ext>
                </a:extLst>
              </a:tr>
              <a:tr h="370840">
                <a:tc>
                  <a:txBody>
                    <a:bodyPr/>
                    <a:lstStyle/>
                    <a:p>
                      <a:r>
                        <a:rPr lang="en-GB" dirty="0"/>
                        <a:t>Risk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dirty="0"/>
                        <a:t>Amber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72061200"/>
                  </a:ext>
                </a:extLst>
              </a:tr>
              <a:tr h="370840">
                <a:tc>
                  <a:txBody>
                    <a:bodyPr/>
                    <a:lstStyle/>
                    <a:p>
                      <a:r>
                        <a:rPr lang="en-GB" dirty="0"/>
                        <a:t>Risk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dirty="0"/>
                        <a:t>Green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652180228"/>
                  </a:ext>
                </a:extLst>
              </a:tr>
              <a:tr h="370840">
                <a:tc>
                  <a:txBody>
                    <a:bodyPr/>
                    <a:lstStyle/>
                    <a:p>
                      <a:r>
                        <a:rPr lang="en-GB" dirty="0"/>
                        <a:t>Risk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dirty="0"/>
                        <a:t>Amber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25377104"/>
                  </a:ext>
                </a:extLst>
              </a:tr>
            </a:tbl>
          </a:graphicData>
        </a:graphic>
      </p:graphicFrame>
      <p:sp>
        <p:nvSpPr>
          <p:cNvPr id="4" name="TextBox 3">
            <a:extLst>
              <a:ext uri="{FF2B5EF4-FFF2-40B4-BE49-F238E27FC236}">
                <a16:creationId xmlns:a16="http://schemas.microsoft.com/office/drawing/2014/main" id="{316AA7EF-D975-4D9F-9EB4-42651B4255B1}"/>
              </a:ext>
            </a:extLst>
          </p:cNvPr>
          <p:cNvSpPr txBox="1"/>
          <p:nvPr/>
        </p:nvSpPr>
        <p:spPr>
          <a:xfrm>
            <a:off x="8709285" y="6250901"/>
            <a:ext cx="3500702" cy="523220"/>
          </a:xfrm>
          <a:prstGeom prst="rect">
            <a:avLst/>
          </a:prstGeom>
          <a:noFill/>
        </p:spPr>
        <p:txBody>
          <a:bodyPr wrap="none" rtlCol="0">
            <a:spAutoFit/>
          </a:bodyPr>
          <a:lstStyle/>
          <a:p>
            <a:r>
              <a:rPr lang="en-GB" sz="1400" dirty="0"/>
              <a:t>Angela Cockburn</a:t>
            </a:r>
          </a:p>
          <a:p>
            <a:r>
              <a:rPr lang="en-GB" sz="1400" dirty="0"/>
              <a:t>CDIO, Digital Inclusion, Standards and Culture</a:t>
            </a:r>
          </a:p>
        </p:txBody>
      </p:sp>
    </p:spTree>
    <p:extLst>
      <p:ext uri="{BB962C8B-B14F-4D97-AF65-F5344CB8AC3E}">
        <p14:creationId xmlns:p14="http://schemas.microsoft.com/office/powerpoint/2010/main" val="1488445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BCA34-B534-4157-B79D-60FEDBC6F9B0}"/>
              </a:ext>
            </a:extLst>
          </p:cNvPr>
          <p:cNvSpPr>
            <a:spLocks noGrp="1"/>
          </p:cNvSpPr>
          <p:nvPr>
            <p:ph type="title"/>
          </p:nvPr>
        </p:nvSpPr>
        <p:spPr>
          <a:solidFill>
            <a:schemeClr val="accent1">
              <a:lumMod val="20000"/>
              <a:lumOff val="80000"/>
            </a:schemeClr>
          </a:solidFill>
        </p:spPr>
        <p:txBody>
          <a:bodyPr/>
          <a:lstStyle/>
          <a:p>
            <a:r>
              <a:rPr lang="en-GB" b="1" dirty="0"/>
              <a:t>Colour and contrast</a:t>
            </a:r>
          </a:p>
        </p:txBody>
      </p:sp>
      <p:sp>
        <p:nvSpPr>
          <p:cNvPr id="5" name="TextBox 4">
            <a:extLst>
              <a:ext uri="{FF2B5EF4-FFF2-40B4-BE49-F238E27FC236}">
                <a16:creationId xmlns:a16="http://schemas.microsoft.com/office/drawing/2014/main" id="{8E0E014D-6C85-49C5-A78F-A03958BEDDF2}"/>
              </a:ext>
            </a:extLst>
          </p:cNvPr>
          <p:cNvSpPr txBox="1"/>
          <p:nvPr/>
        </p:nvSpPr>
        <p:spPr>
          <a:xfrm>
            <a:off x="838200" y="1907359"/>
            <a:ext cx="10383748" cy="1354217"/>
          </a:xfrm>
          <a:prstGeom prst="rect">
            <a:avLst/>
          </a:prstGeom>
          <a:noFill/>
        </p:spPr>
        <p:txBody>
          <a:bodyPr wrap="square" rtlCol="0">
            <a:spAutoFit/>
          </a:bodyPr>
          <a:lstStyle/>
          <a:p>
            <a:pPr>
              <a:spcAft>
                <a:spcPts val="600"/>
              </a:spcAft>
            </a:pPr>
            <a:r>
              <a:rPr lang="en-GB" sz="2400" dirty="0"/>
              <a:t>Have a clear contrast between font colour and background colour</a:t>
            </a:r>
          </a:p>
          <a:p>
            <a:pPr>
              <a:spcBef>
                <a:spcPts val="600"/>
              </a:spcBef>
            </a:pPr>
            <a:r>
              <a:rPr lang="en-GB" sz="2400" dirty="0"/>
              <a:t>Not everyone can read your text if there is not a sufficient contrast, for example, light grey text on a light background</a:t>
            </a:r>
          </a:p>
        </p:txBody>
      </p:sp>
      <p:pic>
        <p:nvPicPr>
          <p:cNvPr id="9" name="Picture 8" descr="Screenshot example of poor contrast between font colour and background colour and good contrast">
            <a:extLst>
              <a:ext uri="{FF2B5EF4-FFF2-40B4-BE49-F238E27FC236}">
                <a16:creationId xmlns:a16="http://schemas.microsoft.com/office/drawing/2014/main" id="{FD37936F-E901-4773-B529-C2FF8BF74767}"/>
              </a:ext>
            </a:extLst>
          </p:cNvPr>
          <p:cNvPicPr>
            <a:picLocks noChangeAspect="1"/>
          </p:cNvPicPr>
          <p:nvPr/>
        </p:nvPicPr>
        <p:blipFill>
          <a:blip r:embed="rId3"/>
          <a:stretch>
            <a:fillRect/>
          </a:stretch>
        </p:blipFill>
        <p:spPr>
          <a:xfrm>
            <a:off x="904125" y="3473701"/>
            <a:ext cx="10251897" cy="2227936"/>
          </a:xfrm>
          <a:prstGeom prst="rect">
            <a:avLst/>
          </a:prstGeom>
        </p:spPr>
      </p:pic>
      <p:sp>
        <p:nvSpPr>
          <p:cNvPr id="4" name="TextBox 3">
            <a:extLst>
              <a:ext uri="{FF2B5EF4-FFF2-40B4-BE49-F238E27FC236}">
                <a16:creationId xmlns:a16="http://schemas.microsoft.com/office/drawing/2014/main" id="{316AA7EF-D975-4D9F-9EB4-42651B4255B1}"/>
              </a:ext>
            </a:extLst>
          </p:cNvPr>
          <p:cNvSpPr txBox="1"/>
          <p:nvPr/>
        </p:nvSpPr>
        <p:spPr>
          <a:xfrm>
            <a:off x="8709285" y="6250901"/>
            <a:ext cx="3500702" cy="523220"/>
          </a:xfrm>
          <a:prstGeom prst="rect">
            <a:avLst/>
          </a:prstGeom>
          <a:noFill/>
        </p:spPr>
        <p:txBody>
          <a:bodyPr wrap="none" rtlCol="0">
            <a:spAutoFit/>
          </a:bodyPr>
          <a:lstStyle/>
          <a:p>
            <a:r>
              <a:rPr lang="en-GB" sz="1400" dirty="0"/>
              <a:t>Angela Cockburn</a:t>
            </a:r>
          </a:p>
          <a:p>
            <a:r>
              <a:rPr lang="en-GB" sz="1400" dirty="0"/>
              <a:t>CDIO, Digital Inclusion, Standards and Culture</a:t>
            </a:r>
          </a:p>
        </p:txBody>
      </p:sp>
    </p:spTree>
    <p:extLst>
      <p:ext uri="{BB962C8B-B14F-4D97-AF65-F5344CB8AC3E}">
        <p14:creationId xmlns:p14="http://schemas.microsoft.com/office/powerpoint/2010/main" val="1480221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1475</TotalTime>
  <Words>2125</Words>
  <Application>Microsoft Office PowerPoint</Application>
  <PresentationFormat>Widescreen</PresentationFormat>
  <Paragraphs>178</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Making PowerPoint documents as accessible as possible</vt:lpstr>
      <vt:lpstr>Background</vt:lpstr>
      <vt:lpstr>Font and font size</vt:lpstr>
      <vt:lpstr>Formatting your text</vt:lpstr>
      <vt:lpstr>Presenting content on your slides</vt:lpstr>
      <vt:lpstr>Tables – poor use of a table</vt:lpstr>
      <vt:lpstr>Tables – appropriate use of a table</vt:lpstr>
      <vt:lpstr>Colour – don’t use just colour to convey a meaning</vt:lpstr>
      <vt:lpstr>Colour and contrast</vt:lpstr>
      <vt:lpstr>Visual interpretation of data and images</vt:lpstr>
      <vt:lpstr>Data visualisation</vt:lpstr>
      <vt:lpstr>Images</vt:lpstr>
      <vt:lpstr>Using shapes</vt:lpstr>
      <vt:lpstr>And finally… check your document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Making PowerPoint documents as accessible as possible</dc:title>
  <dc:creator>Cockburn, Angela (CDIO Strategy, Design, Architecture &amp; Innovation)</dc:creator>
  <cp:lastModifiedBy>Cockburn, Angela (CDIO Strategy, Design, Architecture &amp; Innovation)</cp:lastModifiedBy>
  <cp:revision>163</cp:revision>
  <cp:lastPrinted>2020-03-04T11:47:53Z</cp:lastPrinted>
  <dcterms:created xsi:type="dcterms:W3CDTF">2020-03-03T10:35:29Z</dcterms:created>
  <dcterms:modified xsi:type="dcterms:W3CDTF">2020-06-24T16:06:04Z</dcterms:modified>
</cp:coreProperties>
</file>