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4" r:id="rId2"/>
    <p:sldId id="279" r:id="rId3"/>
    <p:sldId id="261" r:id="rId4"/>
    <p:sldId id="291" r:id="rId5"/>
    <p:sldId id="292" r:id="rId6"/>
    <p:sldId id="293" r:id="rId7"/>
    <p:sldId id="287" r:id="rId8"/>
    <p:sldId id="288" r:id="rId9"/>
    <p:sldId id="290" r:id="rId10"/>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928"/>
    <a:srgbClr val="E4E4E4"/>
    <a:srgbClr val="F7F7F7"/>
    <a:srgbClr val="F2F2F2"/>
    <a:srgbClr val="F6F6F6"/>
    <a:srgbClr val="F8F8F8"/>
    <a:srgbClr val="FBFBFB"/>
    <a:srgbClr val="F5F5F5"/>
    <a:srgbClr val="ECECEC"/>
    <a:srgbClr val="576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6" autoAdjust="0"/>
    <p:restoredTop sz="94660"/>
  </p:normalViewPr>
  <p:slideViewPr>
    <p:cSldViewPr snapToGrid="0" snapToObjects="1">
      <p:cViewPr varScale="1">
        <p:scale>
          <a:sx n="87" d="100"/>
          <a:sy n="87" d="100"/>
        </p:scale>
        <p:origin x="764" y="28"/>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8BA97E1-2883-0842-9A5F-7D542C0D1F36}" type="datetimeFigureOut">
              <a:rPr lang="en-US"/>
              <a:pPr>
                <a:defRPr/>
              </a:pPr>
              <a:t>7/30/2022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F77D6C0-B738-2F44-ACB6-44D73B2AA77F}" type="slidenum">
              <a:rPr lang="en-US"/>
              <a:pPr>
                <a:defRPr/>
              </a:pPr>
              <a:t>‹#›</a:t>
            </a:fld>
            <a:endParaRPr lang="en-US"/>
          </a:p>
        </p:txBody>
      </p:sp>
    </p:spTree>
    <p:extLst>
      <p:ext uri="{BB962C8B-B14F-4D97-AF65-F5344CB8AC3E}">
        <p14:creationId xmlns:p14="http://schemas.microsoft.com/office/powerpoint/2010/main" val="2317074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4FA2E13-85E8-C440-A1E2-62A74EB80051}" type="datetimeFigureOut">
              <a:rPr lang="en-US"/>
              <a:pPr>
                <a:defRPr/>
              </a:pPr>
              <a:t>7/30/2022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FECB0A9-2443-AA41-B44B-57A17E7709C3}" type="slidenum">
              <a:rPr lang="en-US"/>
              <a:pPr>
                <a:defRPr/>
              </a:pPr>
              <a:t>‹#›</a:t>
            </a:fld>
            <a:endParaRPr lang="en-US"/>
          </a:p>
        </p:txBody>
      </p:sp>
    </p:spTree>
    <p:extLst>
      <p:ext uri="{BB962C8B-B14F-4D97-AF65-F5344CB8AC3E}">
        <p14:creationId xmlns:p14="http://schemas.microsoft.com/office/powerpoint/2010/main" val="12273282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DCCA13-0A61-CC4E-B235-33ABB88915D5}"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A02652-0BCB-5542-8BE5-317B3FC2C8D4}" type="slidenum">
              <a:rPr lang="en-US"/>
              <a:pPr>
                <a:defRPr/>
              </a:pPr>
              <a:t>‹#›</a:t>
            </a:fld>
            <a:endParaRPr lang="en-US"/>
          </a:p>
        </p:txBody>
      </p:sp>
    </p:spTree>
    <p:extLst>
      <p:ext uri="{BB962C8B-B14F-4D97-AF65-F5344CB8AC3E}">
        <p14:creationId xmlns:p14="http://schemas.microsoft.com/office/powerpoint/2010/main" val="327367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47BE57-9D87-3745-A9D8-3D0F37135B2B}"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C83532-F87D-8A40-AEE7-46CBFEE3997A}" type="slidenum">
              <a:rPr lang="en-US"/>
              <a:pPr>
                <a:defRPr/>
              </a:pPr>
              <a:t>‹#›</a:t>
            </a:fld>
            <a:endParaRPr lang="en-US"/>
          </a:p>
        </p:txBody>
      </p:sp>
    </p:spTree>
    <p:extLst>
      <p:ext uri="{BB962C8B-B14F-4D97-AF65-F5344CB8AC3E}">
        <p14:creationId xmlns:p14="http://schemas.microsoft.com/office/powerpoint/2010/main" val="336621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D99794F-37C0-7C45-85F8-55F24E86B02A}"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DA2B6C-9AA8-7040-8874-17311D4F48CE}" type="slidenum">
              <a:rPr lang="en-US"/>
              <a:pPr>
                <a:defRPr/>
              </a:pPr>
              <a:t>‹#›</a:t>
            </a:fld>
            <a:endParaRPr lang="en-US"/>
          </a:p>
        </p:txBody>
      </p:sp>
    </p:spTree>
    <p:extLst>
      <p:ext uri="{BB962C8B-B14F-4D97-AF65-F5344CB8AC3E}">
        <p14:creationId xmlns:p14="http://schemas.microsoft.com/office/powerpoint/2010/main" val="179766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181704-77CF-5442-A91E-7C728D280746}"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F604EC-95A9-A240-90B9-B51EF558DEAA}" type="slidenum">
              <a:rPr lang="en-US"/>
              <a:pPr>
                <a:defRPr/>
              </a:pPr>
              <a:t>‹#›</a:t>
            </a:fld>
            <a:endParaRPr lang="en-US"/>
          </a:p>
        </p:txBody>
      </p:sp>
    </p:spTree>
    <p:extLst>
      <p:ext uri="{BB962C8B-B14F-4D97-AF65-F5344CB8AC3E}">
        <p14:creationId xmlns:p14="http://schemas.microsoft.com/office/powerpoint/2010/main" val="13254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0"/>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6E6A29-3877-3941-A810-519ACCC6B133}"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CC3F70-184F-5044-BBD0-CBDFF4160D2C}" type="slidenum">
              <a:rPr lang="en-US"/>
              <a:pPr>
                <a:defRPr/>
              </a:pPr>
              <a:t>‹#›</a:t>
            </a:fld>
            <a:endParaRPr lang="en-US"/>
          </a:p>
        </p:txBody>
      </p:sp>
    </p:spTree>
    <p:extLst>
      <p:ext uri="{BB962C8B-B14F-4D97-AF65-F5344CB8AC3E}">
        <p14:creationId xmlns:p14="http://schemas.microsoft.com/office/powerpoint/2010/main" val="109441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44197F-8F87-944E-B3D3-8B3A058E82C3}"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4540E8-E184-9848-AC39-09F18EBC99E5}" type="slidenum">
              <a:rPr lang="en-US"/>
              <a:pPr>
                <a:defRPr/>
              </a:pPr>
              <a:t>‹#›</a:t>
            </a:fld>
            <a:endParaRPr lang="en-US"/>
          </a:p>
        </p:txBody>
      </p:sp>
    </p:spTree>
    <p:extLst>
      <p:ext uri="{BB962C8B-B14F-4D97-AF65-F5344CB8AC3E}">
        <p14:creationId xmlns:p14="http://schemas.microsoft.com/office/powerpoint/2010/main" val="42491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2"/>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279262"/>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D65E5B-F7D5-5147-B3D2-09DFF8E7A02F}" type="datetime1">
              <a:rPr lang="en-US"/>
              <a:pPr>
                <a:defRPr/>
              </a:pPr>
              <a:t>7/30/2022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C8CA63D-9CD1-9A46-BFC8-069E9DB28B4C}" type="slidenum">
              <a:rPr lang="en-US"/>
              <a:pPr>
                <a:defRPr/>
              </a:pPr>
              <a:t>‹#›</a:t>
            </a:fld>
            <a:endParaRPr lang="en-US"/>
          </a:p>
        </p:txBody>
      </p:sp>
    </p:spTree>
    <p:extLst>
      <p:ext uri="{BB962C8B-B14F-4D97-AF65-F5344CB8AC3E}">
        <p14:creationId xmlns:p14="http://schemas.microsoft.com/office/powerpoint/2010/main" val="341787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4F896E-892C-8F4B-9B92-A62D74AF8366}" type="datetime1">
              <a:rPr lang="en-US"/>
              <a:pPr>
                <a:defRPr/>
              </a:pPr>
              <a:t>7/30/2022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54F14E-BC09-0D48-B5FB-A6112C0A9151}" type="slidenum">
              <a:rPr lang="en-US"/>
              <a:pPr>
                <a:defRPr/>
              </a:pPr>
              <a:t>‹#›</a:t>
            </a:fld>
            <a:endParaRPr lang="en-US"/>
          </a:p>
        </p:txBody>
      </p:sp>
    </p:spTree>
    <p:extLst>
      <p:ext uri="{BB962C8B-B14F-4D97-AF65-F5344CB8AC3E}">
        <p14:creationId xmlns:p14="http://schemas.microsoft.com/office/powerpoint/2010/main" val="22226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0E5C7A-8C05-0B4C-94B4-0A70811BBFC5}" type="datetime1">
              <a:rPr lang="en-US"/>
              <a:pPr>
                <a:defRPr/>
              </a:pPr>
              <a:t>7/30/2022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BBA6106-173C-B941-8701-C6FACB88D3E6}" type="slidenum">
              <a:rPr lang="en-US"/>
              <a:pPr>
                <a:defRPr/>
              </a:pPr>
              <a:t>‹#›</a:t>
            </a:fld>
            <a:endParaRPr lang="en-US"/>
          </a:p>
        </p:txBody>
      </p:sp>
    </p:spTree>
    <p:extLst>
      <p:ext uri="{BB962C8B-B14F-4D97-AF65-F5344CB8AC3E}">
        <p14:creationId xmlns:p14="http://schemas.microsoft.com/office/powerpoint/2010/main" val="400270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C793DC4-59F5-5045-AC32-27775B526705}"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9A7F17-8B33-944F-AD17-EF59E68682A6}" type="slidenum">
              <a:rPr lang="en-US"/>
              <a:pPr>
                <a:defRPr/>
              </a:pPr>
              <a:t>‹#›</a:t>
            </a:fld>
            <a:endParaRPr lang="en-US"/>
          </a:p>
        </p:txBody>
      </p:sp>
    </p:spTree>
    <p:extLst>
      <p:ext uri="{BB962C8B-B14F-4D97-AF65-F5344CB8AC3E}">
        <p14:creationId xmlns:p14="http://schemas.microsoft.com/office/powerpoint/2010/main" val="95432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A1BFA4-8532-734C-B75D-572DA23FF97A}"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9EBDF3-B7A4-FF45-8900-3C076D0FCA48}" type="slidenum">
              <a:rPr lang="en-US"/>
              <a:pPr>
                <a:defRPr/>
              </a:pPr>
              <a:t>‹#›</a:t>
            </a:fld>
            <a:endParaRPr lang="en-US"/>
          </a:p>
        </p:txBody>
      </p:sp>
    </p:spTree>
    <p:extLst>
      <p:ext uri="{BB962C8B-B14F-4D97-AF65-F5344CB8AC3E}">
        <p14:creationId xmlns:p14="http://schemas.microsoft.com/office/powerpoint/2010/main" val="161134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5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33500"/>
            <a:ext cx="8229600"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7488"/>
            <a:ext cx="2133600" cy="30321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840C12E8-7EEB-EF40-82E8-D49928915CCD}" type="datetime1">
              <a:rPr lang="en-US"/>
              <a:pPr>
                <a:defRPr/>
              </a:pPr>
              <a:t>7/30/2022</a:t>
            </a:fld>
            <a:endParaRPr lang="en-US"/>
          </a:p>
        </p:txBody>
      </p:sp>
      <p:sp>
        <p:nvSpPr>
          <p:cNvPr id="5" name="Footer Placeholder 4"/>
          <p:cNvSpPr>
            <a:spLocks noGrp="1"/>
          </p:cNvSpPr>
          <p:nvPr>
            <p:ph type="ftr" sz="quarter" idx="3"/>
          </p:nvPr>
        </p:nvSpPr>
        <p:spPr>
          <a:xfrm>
            <a:off x="3124200" y="5297488"/>
            <a:ext cx="2895600" cy="303212"/>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5297488"/>
            <a:ext cx="2133600" cy="303212"/>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FEEC0D1-926D-E442-B03F-81B5F7F8D1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mrizal/Credit-Scoring-HomeCredi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2" descr="keong.jpg"/>
          <p:cNvPicPr>
            <a:picLocks noChangeAspect="1"/>
          </p:cNvPicPr>
          <p:nvPr/>
        </p:nvPicPr>
        <p:blipFill>
          <a:blip r:embed="rId2">
            <a:extLst>
              <a:ext uri="{28A0092B-C50C-407E-A947-70E740481C1C}">
                <a14:useLocalDpi xmlns:a14="http://schemas.microsoft.com/office/drawing/2010/main" val="0"/>
              </a:ext>
            </a:extLst>
          </a:blip>
          <a:srcRect t="14719" b="60686"/>
          <a:stretch>
            <a:fillRect/>
          </a:stretch>
        </p:blipFill>
        <p:spPr bwMode="auto">
          <a:xfrm>
            <a:off x="0" y="0"/>
            <a:ext cx="9144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2" name="TextBox 92"/>
          <p:cNvSpPr txBox="1">
            <a:spLocks noChangeArrowheads="1"/>
          </p:cNvSpPr>
          <p:nvPr/>
        </p:nvSpPr>
        <p:spPr bwMode="auto">
          <a:xfrm>
            <a:off x="361650" y="1495424"/>
            <a:ext cx="8141004"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5400" dirty="0">
                <a:solidFill>
                  <a:srgbClr val="FF0000"/>
                </a:solidFill>
                <a:latin typeface="Roboto Light"/>
                <a:cs typeface="Roboto Light"/>
              </a:rPr>
              <a:t>Home Credit – Credit Scoring</a:t>
            </a:r>
          </a:p>
        </p:txBody>
      </p:sp>
      <p:sp>
        <p:nvSpPr>
          <p:cNvPr id="3" name="TextBox 2"/>
          <p:cNvSpPr txBox="1"/>
          <p:nvPr/>
        </p:nvSpPr>
        <p:spPr>
          <a:xfrm>
            <a:off x="407992" y="3224093"/>
            <a:ext cx="8503613" cy="3046988"/>
          </a:xfrm>
          <a:prstGeom prst="rect">
            <a:avLst/>
          </a:prstGeom>
          <a:noFill/>
        </p:spPr>
        <p:txBody>
          <a:bodyPr wrap="square">
            <a:spAutoFit/>
          </a:bodyPr>
          <a:lstStyle/>
          <a:p>
            <a:pPr>
              <a:defRPr/>
            </a:pPr>
            <a:r>
              <a:rPr lang="en-US" sz="2400" b="0" i="0" dirty="0">
                <a:solidFill>
                  <a:srgbClr val="24292F"/>
                </a:solidFill>
                <a:effectLst/>
                <a:latin typeface="Roboto Regular"/>
              </a:rPr>
              <a:t>Predicting whether a loan </a:t>
            </a:r>
            <a:r>
              <a:rPr lang="en-US" sz="2400" dirty="0">
                <a:solidFill>
                  <a:srgbClr val="24292F"/>
                </a:solidFill>
                <a:latin typeface="Roboto Regular"/>
              </a:rPr>
              <a:t>will be repaid with or without difficulty</a:t>
            </a:r>
            <a:endParaRPr lang="en-US" sz="2400" b="0" i="0" dirty="0">
              <a:solidFill>
                <a:srgbClr val="24292F"/>
              </a:solidFill>
              <a:effectLst/>
              <a:latin typeface="Roboto Regular"/>
            </a:endParaRPr>
          </a:p>
          <a:p>
            <a:pPr>
              <a:defRPr/>
            </a:pPr>
            <a:endParaRPr lang="en-US" sz="2400" dirty="0">
              <a:solidFill>
                <a:srgbClr val="24292F"/>
              </a:solidFill>
              <a:latin typeface="Roboto Regular"/>
              <a:cs typeface="Roboto Regular"/>
            </a:endParaRPr>
          </a:p>
          <a:p>
            <a:pPr>
              <a:defRPr/>
            </a:pPr>
            <a:r>
              <a:rPr lang="en-US" sz="2400" dirty="0">
                <a:solidFill>
                  <a:srgbClr val="24292F"/>
                </a:solidFill>
                <a:latin typeface="Roboto Regular"/>
                <a:cs typeface="Roboto Regular"/>
              </a:rPr>
              <a:t>Helmi M Rizal</a:t>
            </a:r>
          </a:p>
          <a:p>
            <a:pPr>
              <a:defRPr/>
            </a:pPr>
            <a:endParaRPr lang="en-US" sz="2400" dirty="0">
              <a:solidFill>
                <a:srgbClr val="24292F"/>
              </a:solidFill>
              <a:latin typeface="Roboto Regular"/>
              <a:cs typeface="Roboto Regular"/>
            </a:endParaRPr>
          </a:p>
          <a:p>
            <a:pPr>
              <a:defRPr/>
            </a:pPr>
            <a:r>
              <a:rPr lang="en-US" sz="2400" dirty="0">
                <a:latin typeface="Helvetica Neue Light"/>
                <a:cs typeface="Helvetica Neue Light"/>
                <a:hlinkClick r:id="rId3"/>
              </a:rPr>
              <a:t>https://github.com/hmrizal/Credit-Scoring-HomeCredit</a:t>
            </a:r>
            <a:endParaRPr lang="en-US" sz="2400" dirty="0">
              <a:latin typeface="Helvetica Neue Light"/>
              <a:cs typeface="Helvetica Neue Light"/>
            </a:endParaRPr>
          </a:p>
          <a:p>
            <a:pPr>
              <a:defRPr/>
            </a:pPr>
            <a:endParaRPr lang="en-US" sz="2400" dirty="0">
              <a:latin typeface="Helvetica Neue Light"/>
              <a:cs typeface="Helvetica Neue Light"/>
            </a:endParaRPr>
          </a:p>
          <a:p>
            <a:pPr>
              <a:defRPr/>
            </a:pPr>
            <a:endParaRPr lang="en-US" sz="2400" dirty="0">
              <a:solidFill>
                <a:schemeClr val="tx1">
                  <a:lumMod val="65000"/>
                  <a:lumOff val="35000"/>
                </a:schemeClr>
              </a:solidFill>
              <a:latin typeface="Roboto Regular"/>
              <a:cs typeface="Roboto Regular"/>
            </a:endParaRP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6" name="Picture 5">
            <a:extLst>
              <a:ext uri="{FF2B5EF4-FFF2-40B4-BE49-F238E27FC236}">
                <a16:creationId xmlns:a16="http://schemas.microsoft.com/office/drawing/2014/main" id="{BA2B6350-070B-4DA0-ADE7-E7FFDCD3EF91}"/>
              </a:ext>
            </a:extLst>
          </p:cNvPr>
          <p:cNvPicPr>
            <a:picLocks noChangeAspect="1"/>
          </p:cNvPicPr>
          <p:nvPr/>
        </p:nvPicPr>
        <p:blipFill>
          <a:blip r:embed="rId4"/>
          <a:stretch>
            <a:fillRect/>
          </a:stretch>
        </p:blipFill>
        <p:spPr>
          <a:xfrm>
            <a:off x="7859938" y="379412"/>
            <a:ext cx="1152525" cy="676275"/>
          </a:xfrm>
          <a:prstGeom prst="rect">
            <a:avLst/>
          </a:prstGeom>
        </p:spPr>
      </p:pic>
    </p:spTree>
    <p:extLst>
      <p:ext uri="{BB962C8B-B14F-4D97-AF65-F5344CB8AC3E}">
        <p14:creationId xmlns:p14="http://schemas.microsoft.com/office/powerpoint/2010/main" val="37990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2"/>
          <p:cNvSpPr txBox="1">
            <a:spLocks noChangeArrowheads="1"/>
          </p:cNvSpPr>
          <p:nvPr/>
        </p:nvSpPr>
        <p:spPr bwMode="auto">
          <a:xfrm>
            <a:off x="665683" y="65836"/>
            <a:ext cx="731826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4000" dirty="0">
                <a:solidFill>
                  <a:srgbClr val="FF0000"/>
                </a:solidFill>
                <a:latin typeface="Roboto Light"/>
                <a:cs typeface="Roboto Light"/>
              </a:rPr>
              <a:t>Approaches</a:t>
            </a:r>
          </a:p>
        </p:txBody>
      </p:sp>
      <p:sp>
        <p:nvSpPr>
          <p:cNvPr id="3" name="TextBox 2"/>
          <p:cNvSpPr txBox="1"/>
          <p:nvPr/>
        </p:nvSpPr>
        <p:spPr>
          <a:xfrm>
            <a:off x="250584" y="1379538"/>
            <a:ext cx="8503613" cy="4832092"/>
          </a:xfrm>
          <a:prstGeom prst="rect">
            <a:avLst/>
          </a:prstGeom>
          <a:noFill/>
        </p:spPr>
        <p:txBody>
          <a:bodyPr wrap="square">
            <a:spAutoFit/>
          </a:bodyPr>
          <a:lstStyle/>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Uses Supervised Machine Learning to identify loan that repaid with or without difficulty</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Data cleansing using several methods (since ML model cannot inherently deal with text) based on choices and assumptions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Exploratory data analysis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Feature Engineering – split training and testing sets with 66.66 : 33.33 ratio</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Predictive Modeling:</a:t>
            </a:r>
          </a:p>
          <a:p>
            <a:pPr marL="342900" indent="-342900">
              <a:buFont typeface="Arial" panose="020B0604020202020204" pitchFamily="34" charset="0"/>
              <a:buChar char="•"/>
              <a:defRPr/>
            </a:pPr>
            <a:r>
              <a:rPr lang="en-US" sz="2000" dirty="0">
                <a:solidFill>
                  <a:srgbClr val="576466"/>
                </a:solidFill>
                <a:latin typeface="Roboto Regular"/>
                <a:cs typeface="Roboto Regular"/>
              </a:rPr>
              <a:t>Expected Target Outcome: 0 or 1, 0 – without difficulty, 1 – with difficulty.</a:t>
            </a:r>
          </a:p>
          <a:p>
            <a:pPr marL="342900" indent="-342900">
              <a:buFont typeface="Arial" panose="020B0604020202020204" pitchFamily="34" charset="0"/>
              <a:buChar char="•"/>
              <a:defRPr/>
            </a:pPr>
            <a:r>
              <a:rPr lang="en-US" sz="2000" dirty="0">
                <a:solidFill>
                  <a:srgbClr val="576466"/>
                </a:solidFill>
                <a:latin typeface="Roboto Regular"/>
                <a:cs typeface="Roboto Regular"/>
              </a:rPr>
              <a:t>Performance Metrics used :  Accuracy.</a:t>
            </a:r>
          </a:p>
          <a:p>
            <a:pPr marL="342900" indent="-342900">
              <a:buFont typeface="Arial" panose="020B0604020202020204" pitchFamily="34" charset="0"/>
              <a:buChar char="•"/>
              <a:defRPr/>
            </a:pPr>
            <a:r>
              <a:rPr lang="en-US" sz="2000" dirty="0">
                <a:solidFill>
                  <a:srgbClr val="576466"/>
                </a:solidFill>
                <a:latin typeface="Roboto Regular"/>
                <a:cs typeface="Roboto Regular"/>
              </a:rPr>
              <a:t>Models currently used : Logistic regression, Random forest, </a:t>
            </a:r>
            <a:r>
              <a:rPr lang="en-US" sz="2000" dirty="0" err="1">
                <a:solidFill>
                  <a:srgbClr val="576466"/>
                </a:solidFill>
                <a:latin typeface="Roboto Regular"/>
                <a:cs typeface="Roboto Regular"/>
              </a:rPr>
              <a:t>XGBoost</a:t>
            </a:r>
            <a:r>
              <a:rPr lang="en-US" sz="2000" dirty="0">
                <a:solidFill>
                  <a:srgbClr val="576466"/>
                </a:solidFill>
                <a:latin typeface="Roboto Regular"/>
                <a:cs typeface="Roboto Regular"/>
              </a:rPr>
              <a:t>, </a:t>
            </a:r>
            <a:r>
              <a:rPr lang="en-US" sz="2000" dirty="0" err="1">
                <a:solidFill>
                  <a:srgbClr val="576466"/>
                </a:solidFill>
                <a:latin typeface="Roboto Regular"/>
                <a:cs typeface="Roboto Regular"/>
              </a:rPr>
              <a:t>LightGBM</a:t>
            </a:r>
            <a:r>
              <a:rPr lang="en-US" sz="2000" dirty="0">
                <a:solidFill>
                  <a:srgbClr val="576466"/>
                </a:solidFill>
                <a:latin typeface="Roboto Regular"/>
                <a:cs typeface="Roboto Regular"/>
              </a:rPr>
              <a:t>, Naïve bayes, Model ensemble. </a:t>
            </a: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3C763FD9-0444-4B57-994E-C039AB0057F9}"/>
              </a:ext>
            </a:extLst>
          </p:cNvPr>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0" name="TextBox 40">
            <a:extLst>
              <a:ext uri="{FF2B5EF4-FFF2-40B4-BE49-F238E27FC236}">
                <a16:creationId xmlns:a16="http://schemas.microsoft.com/office/drawing/2014/main" id="{AABB6626-7F93-4B95-AFAF-04B2D78FF51C}"/>
              </a:ext>
            </a:extLst>
          </p:cNvPr>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01</a:t>
            </a:r>
          </a:p>
        </p:txBody>
      </p:sp>
    </p:spTree>
    <p:extLst>
      <p:ext uri="{BB962C8B-B14F-4D97-AF65-F5344CB8AC3E}">
        <p14:creationId xmlns:p14="http://schemas.microsoft.com/office/powerpoint/2010/main" val="34637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4"/>
          <p:cNvSpPr txBox="1">
            <a:spLocks noChangeArrowheads="1"/>
          </p:cNvSpPr>
          <p:nvPr/>
        </p:nvSpPr>
        <p:spPr bwMode="auto">
          <a:xfrm>
            <a:off x="505858" y="226367"/>
            <a:ext cx="864925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Datasets</a:t>
            </a:r>
          </a:p>
        </p:txBody>
      </p:sp>
      <p:sp>
        <p:nvSpPr>
          <p:cNvPr id="18444" name="TextBox 54"/>
          <p:cNvSpPr txBox="1">
            <a:spLocks noChangeArrowheads="1"/>
          </p:cNvSpPr>
          <p:nvPr/>
        </p:nvSpPr>
        <p:spPr bwMode="auto">
          <a:xfrm>
            <a:off x="340888" y="2013736"/>
            <a:ext cx="3714609"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application_train.csv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307511 Records, 122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Imbalanced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training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0’s – 282686, 1’s - 24825</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grpSp>
        <p:nvGrpSpPr>
          <p:cNvPr id="18435"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8437" name="TextBox 28"/>
          <p:cNvSpPr txBox="1">
            <a:spLocks noChangeArrowheads="1"/>
          </p:cNvSpPr>
          <p:nvPr/>
        </p:nvSpPr>
        <p:spPr bwMode="auto">
          <a:xfrm>
            <a:off x="8464551"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02</a:t>
            </a:r>
          </a:p>
        </p:txBody>
      </p:sp>
      <p:cxnSp>
        <p:nvCxnSpPr>
          <p:cNvPr id="20" name="Straight Connector 19">
            <a:extLst>
              <a:ext uri="{FF2B5EF4-FFF2-40B4-BE49-F238E27FC236}">
                <a16:creationId xmlns:a16="http://schemas.microsoft.com/office/drawing/2014/main" id="{B9E0EAF1-5CB6-466F-BBAB-F334310AC08F}"/>
              </a:ext>
            </a:extLst>
          </p:cNvPr>
          <p:cNvCxnSpPr>
            <a:cxnSpLocks/>
          </p:cNvCxnSpPr>
          <p:nvPr/>
        </p:nvCxnSpPr>
        <p:spPr bwMode="auto">
          <a:xfrm>
            <a:off x="4086758" y="1802018"/>
            <a:ext cx="0" cy="2914066"/>
          </a:xfrm>
          <a:prstGeom prst="line">
            <a:avLst/>
          </a:prstGeom>
          <a:ln w="12700">
            <a:solidFill>
              <a:srgbClr val="E4E4E4"/>
            </a:solidFill>
          </a:ln>
          <a:effectLst/>
        </p:spPr>
        <p:style>
          <a:lnRef idx="2">
            <a:schemeClr val="accent1"/>
          </a:lnRef>
          <a:fillRef idx="0">
            <a:schemeClr val="accent1"/>
          </a:fillRef>
          <a:effectRef idx="1">
            <a:schemeClr val="accent1"/>
          </a:effectRef>
          <a:fontRef idx="minor">
            <a:schemeClr val="tx1"/>
          </a:fontRef>
        </p:style>
      </p:cxnSp>
      <p:sp>
        <p:nvSpPr>
          <p:cNvPr id="21" name="TextBox 54">
            <a:extLst>
              <a:ext uri="{FF2B5EF4-FFF2-40B4-BE49-F238E27FC236}">
                <a16:creationId xmlns:a16="http://schemas.microsoft.com/office/drawing/2014/main" id="{DA5A963F-B2AC-4B74-B97D-4D8A94512E73}"/>
              </a:ext>
            </a:extLst>
          </p:cNvPr>
          <p:cNvSpPr txBox="1">
            <a:spLocks noChangeArrowheads="1"/>
          </p:cNvSpPr>
          <p:nvPr/>
        </p:nvSpPr>
        <p:spPr bwMode="auto">
          <a:xfrm>
            <a:off x="4444222" y="2013736"/>
            <a:ext cx="3714609"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application_test.csv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48744 Records, 121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testing the performance of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None – need to predict.</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04258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EDA and Visualization 1 – Occupation vs. Amounts of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4" name="Picture 3">
            <a:extLst>
              <a:ext uri="{FF2B5EF4-FFF2-40B4-BE49-F238E27FC236}">
                <a16:creationId xmlns:a16="http://schemas.microsoft.com/office/drawing/2014/main" id="{19E4CBCF-6289-06DC-5D34-9EA14375E477}"/>
              </a:ext>
            </a:extLst>
          </p:cNvPr>
          <p:cNvPicPr>
            <a:picLocks noChangeAspect="1"/>
          </p:cNvPicPr>
          <p:nvPr/>
        </p:nvPicPr>
        <p:blipFill>
          <a:blip r:embed="rId2"/>
          <a:stretch>
            <a:fillRect/>
          </a:stretch>
        </p:blipFill>
        <p:spPr>
          <a:xfrm>
            <a:off x="24799" y="768350"/>
            <a:ext cx="8884107" cy="4788146"/>
          </a:xfrm>
          <a:prstGeom prst="rect">
            <a:avLst/>
          </a:prstGeom>
        </p:spPr>
      </p:pic>
    </p:spTree>
    <p:extLst>
      <p:ext uri="{BB962C8B-B14F-4D97-AF65-F5344CB8AC3E}">
        <p14:creationId xmlns:p14="http://schemas.microsoft.com/office/powerpoint/2010/main" val="158291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13556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Visualization 2 – Occupation vs. Capability to Repay a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3" name="Picture 2">
            <a:extLst>
              <a:ext uri="{FF2B5EF4-FFF2-40B4-BE49-F238E27FC236}">
                <a16:creationId xmlns:a16="http://schemas.microsoft.com/office/drawing/2014/main" id="{A20E65B1-4A46-4815-E7CF-2B744E581761}"/>
              </a:ext>
            </a:extLst>
          </p:cNvPr>
          <p:cNvPicPr>
            <a:picLocks noChangeAspect="1"/>
          </p:cNvPicPr>
          <p:nvPr/>
        </p:nvPicPr>
        <p:blipFill>
          <a:blip r:embed="rId2"/>
          <a:stretch>
            <a:fillRect/>
          </a:stretch>
        </p:blipFill>
        <p:spPr>
          <a:xfrm>
            <a:off x="196258" y="646113"/>
            <a:ext cx="8712648" cy="4934204"/>
          </a:xfrm>
          <a:prstGeom prst="rect">
            <a:avLst/>
          </a:prstGeom>
        </p:spPr>
      </p:pic>
    </p:spTree>
    <p:extLst>
      <p:ext uri="{BB962C8B-B14F-4D97-AF65-F5344CB8AC3E}">
        <p14:creationId xmlns:p14="http://schemas.microsoft.com/office/powerpoint/2010/main" val="215872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728757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From previous visualizations, we could gain valuable </a:t>
            </a:r>
          </a:p>
          <a:p>
            <a:pPr eaLnBrk="1" hangingPunct="1"/>
            <a:r>
              <a:rPr lang="en-US" dirty="0">
                <a:solidFill>
                  <a:srgbClr val="E03424"/>
                </a:solidFill>
                <a:latin typeface="Roboto Light"/>
                <a:cs typeface="Roboto Light"/>
              </a:rPr>
              <a:t>business insights:</a:t>
            </a:r>
          </a:p>
          <a:p>
            <a:pPr eaLnBrk="1" hangingPunct="1"/>
            <a:endParaRPr lang="en-US" dirty="0">
              <a:solidFill>
                <a:srgbClr val="E03424"/>
              </a:solidFill>
              <a:latin typeface="Roboto Light"/>
              <a:cs typeface="Roboto Light"/>
            </a:endParaRP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05</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sp>
        <p:nvSpPr>
          <p:cNvPr id="2" name="TextBox 1">
            <a:extLst>
              <a:ext uri="{FF2B5EF4-FFF2-40B4-BE49-F238E27FC236}">
                <a16:creationId xmlns:a16="http://schemas.microsoft.com/office/drawing/2014/main" id="{45856C01-757C-95B1-75E9-7EC480047605}"/>
              </a:ext>
            </a:extLst>
          </p:cNvPr>
          <p:cNvSpPr txBox="1"/>
          <p:nvPr/>
        </p:nvSpPr>
        <p:spPr>
          <a:xfrm>
            <a:off x="160934" y="910875"/>
            <a:ext cx="874797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Neue Light"/>
                <a:cs typeface="Helvetica Neue Light"/>
              </a:rPr>
              <a:t>Managers and core staffs – top 5 amounts of loan applied, and top 5 in terms of capability to repay the loans, do not let them go away!!</a:t>
            </a:r>
          </a:p>
          <a:p>
            <a:pPr marL="285750" indent="-285750">
              <a:buFont typeface="Arial" panose="020B0604020202020204" pitchFamily="34" charset="0"/>
              <a:buChar char="•"/>
            </a:pPr>
            <a:r>
              <a:rPr lang="en-US" sz="2000" dirty="0">
                <a:latin typeface="Helvetica Neue Light"/>
                <a:cs typeface="Helvetica Neue Light"/>
              </a:rPr>
              <a:t>Accountants are our most capable applicants, BUT they are not even our top 5 applicants based on the amounts of loan applied. So, we should direct and strategize our campaign to accommodate more accountant to apply more loans to us</a:t>
            </a:r>
          </a:p>
          <a:p>
            <a:pPr marL="285750" indent="-285750">
              <a:buFont typeface="Arial" panose="020B0604020202020204" pitchFamily="34" charset="0"/>
              <a:buChar char="•"/>
            </a:pPr>
            <a:r>
              <a:rPr lang="en-US" sz="2000" dirty="0">
                <a:latin typeface="Helvetica Neue Light"/>
                <a:cs typeface="Helvetica Neue Light"/>
              </a:rPr>
              <a:t>HR staffs and IT staffs – our 2 least amounts of loan applied, even though they are highly capable to repay the loan, so we could target them also for our next campaign</a:t>
            </a:r>
          </a:p>
          <a:p>
            <a:pPr marL="285750" indent="-285750">
              <a:buFont typeface="Arial" panose="020B0604020202020204" pitchFamily="34" charset="0"/>
              <a:buChar char="•"/>
            </a:pPr>
            <a:r>
              <a:rPr lang="en-US" sz="2000" dirty="0">
                <a:latin typeface="Helvetica Neue Light"/>
                <a:cs typeface="Helvetica Neue Light"/>
              </a:rPr>
              <a:t>Laborers are by far our most amounts of loan applied, BUT they seem to have more difficulties to repay the loan. In order to retain them, we could design our products of loan more friendly for them, by, for example, decreasing the rate of interest, increasing the repayment periods, and putting more emphasize to their annual income before approving the applied loans</a:t>
            </a:r>
          </a:p>
        </p:txBody>
      </p:sp>
    </p:spTree>
    <p:extLst>
      <p:ext uri="{BB962C8B-B14F-4D97-AF65-F5344CB8AC3E}">
        <p14:creationId xmlns:p14="http://schemas.microsoft.com/office/powerpoint/2010/main" val="17237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544513" y="50710"/>
            <a:ext cx="496257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Currently there are 6 models used. </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06</a:t>
            </a:r>
          </a:p>
        </p:txBody>
      </p:sp>
      <p:graphicFrame>
        <p:nvGraphicFramePr>
          <p:cNvPr id="4" name="Table 3">
            <a:extLst>
              <a:ext uri="{FF2B5EF4-FFF2-40B4-BE49-F238E27FC236}">
                <a16:creationId xmlns:a16="http://schemas.microsoft.com/office/drawing/2014/main" id="{7901DD2E-5F74-476C-B07E-0728767CC3E1}"/>
              </a:ext>
            </a:extLst>
          </p:cNvPr>
          <p:cNvGraphicFramePr>
            <a:graphicFrameLocks noGrp="1"/>
          </p:cNvGraphicFramePr>
          <p:nvPr>
            <p:extLst>
              <p:ext uri="{D42A27DB-BD31-4B8C-83A1-F6EECF244321}">
                <p14:modId xmlns:p14="http://schemas.microsoft.com/office/powerpoint/2010/main" val="2557670225"/>
              </p:ext>
            </p:extLst>
          </p:nvPr>
        </p:nvGraphicFramePr>
        <p:xfrm>
          <a:off x="596029" y="752618"/>
          <a:ext cx="8064000" cy="4328160"/>
        </p:xfrm>
        <a:graphic>
          <a:graphicData uri="http://schemas.openxmlformats.org/drawingml/2006/table">
            <a:tbl>
              <a:tblPr firstRow="1" bandRow="1">
                <a:tableStyleId>{5C22544A-7EE6-4342-B048-85BDC9FD1C3A}</a:tableStyleId>
              </a:tblPr>
              <a:tblGrid>
                <a:gridCol w="2688000">
                  <a:extLst>
                    <a:ext uri="{9D8B030D-6E8A-4147-A177-3AD203B41FA5}">
                      <a16:colId xmlns:a16="http://schemas.microsoft.com/office/drawing/2014/main" val="3863034496"/>
                    </a:ext>
                  </a:extLst>
                </a:gridCol>
                <a:gridCol w="2688000">
                  <a:extLst>
                    <a:ext uri="{9D8B030D-6E8A-4147-A177-3AD203B41FA5}">
                      <a16:colId xmlns:a16="http://schemas.microsoft.com/office/drawing/2014/main" val="2727709665"/>
                    </a:ext>
                  </a:extLst>
                </a:gridCol>
                <a:gridCol w="2688000">
                  <a:extLst>
                    <a:ext uri="{9D8B030D-6E8A-4147-A177-3AD203B41FA5}">
                      <a16:colId xmlns:a16="http://schemas.microsoft.com/office/drawing/2014/main" val="906541390"/>
                    </a:ext>
                  </a:extLst>
                </a:gridCol>
              </a:tblGrid>
              <a:tr h="370840">
                <a:tc>
                  <a:txBody>
                    <a:bodyPr/>
                    <a:lstStyle/>
                    <a:p>
                      <a:r>
                        <a:rPr lang="en-US" dirty="0">
                          <a:latin typeface="Roboto Regular" pitchFamily="2" charset="0"/>
                          <a:ea typeface="Roboto Regular" pitchFamily="2" charset="0"/>
                        </a:rPr>
                        <a:t>Model Name</a:t>
                      </a:r>
                    </a:p>
                  </a:txBody>
                  <a:tcPr/>
                </a:tc>
                <a:tc>
                  <a:txBody>
                    <a:bodyPr/>
                    <a:lstStyle/>
                    <a:p>
                      <a:r>
                        <a:rPr lang="en-US" dirty="0">
                          <a:latin typeface="Roboto Regular" pitchFamily="2" charset="0"/>
                          <a:ea typeface="Roboto Regular" pitchFamily="2" charset="0"/>
                        </a:rPr>
                        <a:t>Hyperparameters</a:t>
                      </a:r>
                    </a:p>
                  </a:txBody>
                  <a:tcPr/>
                </a:tc>
                <a:tc>
                  <a:txBody>
                    <a:bodyPr/>
                    <a:lstStyle/>
                    <a:p>
                      <a:r>
                        <a:rPr lang="en-US" dirty="0">
                          <a:latin typeface="Roboto Regular" pitchFamily="2" charset="0"/>
                          <a:ea typeface="Roboto Regular" pitchFamily="2" charset="0"/>
                        </a:rPr>
                        <a:t>Accuracy</a:t>
                      </a:r>
                    </a:p>
                  </a:txBody>
                  <a:tcPr/>
                </a:tc>
                <a:extLst>
                  <a:ext uri="{0D108BD9-81ED-4DB2-BD59-A6C34878D82A}">
                    <a16:rowId xmlns:a16="http://schemas.microsoft.com/office/drawing/2014/main" val="90923822"/>
                  </a:ext>
                </a:extLst>
              </a:tr>
              <a:tr h="370840">
                <a:tc>
                  <a:txBody>
                    <a:bodyPr/>
                    <a:lstStyle/>
                    <a:p>
                      <a:r>
                        <a:rPr lang="en-US" dirty="0" err="1">
                          <a:latin typeface="Roboto Regular" pitchFamily="2" charset="0"/>
                          <a:ea typeface="Roboto Regular" pitchFamily="2" charset="0"/>
                        </a:rPr>
                        <a:t>LogisticRegression</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(C=2,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dual=False, </a:t>
                      </a:r>
                      <a:r>
                        <a:rPr lang="en-US" sz="800" dirty="0" err="1">
                          <a:latin typeface="Roboto Regular" pitchFamily="2" charset="0"/>
                          <a:ea typeface="Roboto Regular" pitchFamily="2" charset="0"/>
                        </a:rPr>
                        <a:t>fit_intercept</a:t>
                      </a:r>
                      <a:r>
                        <a:rPr lang="en-US" sz="800" dirty="0">
                          <a:latin typeface="Roboto Regular" pitchFamily="2" charset="0"/>
                          <a:ea typeface="Roboto Regular" pitchFamily="2" charset="0"/>
                        </a:rPr>
                        <a:t>=True, </a:t>
                      </a:r>
                      <a:r>
                        <a:rPr lang="en-US" sz="800" dirty="0" err="1">
                          <a:latin typeface="Roboto Regular" pitchFamily="2" charset="0"/>
                          <a:ea typeface="Roboto Regular" pitchFamily="2" charset="0"/>
                        </a:rPr>
                        <a:t>intercept_scaling</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max_iter</a:t>
                      </a:r>
                      <a:r>
                        <a:rPr lang="en-US" sz="800" dirty="0">
                          <a:latin typeface="Roboto Regular" pitchFamily="2" charset="0"/>
                          <a:ea typeface="Roboto Regular" pitchFamily="2" charset="0"/>
                        </a:rPr>
                        <a:t>=100, </a:t>
                      </a:r>
                      <a:r>
                        <a:rPr lang="en-US" sz="800" dirty="0" err="1">
                          <a:latin typeface="Roboto Regular" pitchFamily="2" charset="0"/>
                          <a:ea typeface="Roboto Regular" pitchFamily="2" charset="0"/>
                        </a:rPr>
                        <a:t>multi_class</a:t>
                      </a:r>
                      <a:r>
                        <a:rPr lang="en-US" sz="800" dirty="0">
                          <a:latin typeface="Roboto Regular" pitchFamily="2" charset="0"/>
                          <a:ea typeface="Roboto Regular" pitchFamily="2" charset="0"/>
                        </a:rPr>
                        <a:t>='</a:t>
                      </a:r>
                      <a:r>
                        <a:rPr lang="en-US" sz="800" dirty="0" err="1">
                          <a:latin typeface="Roboto Regular" pitchFamily="2" charset="0"/>
                          <a:ea typeface="Roboto Regular" pitchFamily="2" charset="0"/>
                        </a:rPr>
                        <a:t>ovr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penalty='l2',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=None, solver='</a:t>
                      </a:r>
                      <a:r>
                        <a:rPr lang="en-US" sz="800" dirty="0" err="1">
                          <a:latin typeface="Roboto Regular" pitchFamily="2" charset="0"/>
                          <a:ea typeface="Roboto Regular" pitchFamily="2" charset="0"/>
                        </a:rPr>
                        <a:t>liblinear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tol</a:t>
                      </a:r>
                      <a:r>
                        <a:rPr lang="en-US" sz="800" dirty="0">
                          <a:latin typeface="Roboto Regular" pitchFamily="2" charset="0"/>
                          <a:ea typeface="Roboto Regular" pitchFamily="2" charset="0"/>
                        </a:rPr>
                        <a:t>=0.0001, verbose=0,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92.01%</a:t>
                      </a:r>
                    </a:p>
                  </a:txBody>
                  <a:tcPr/>
                </a:tc>
                <a:extLst>
                  <a:ext uri="{0D108BD9-81ED-4DB2-BD59-A6C34878D82A}">
                    <a16:rowId xmlns:a16="http://schemas.microsoft.com/office/drawing/2014/main" val="298411478"/>
                  </a:ext>
                </a:extLst>
              </a:tr>
              <a:tr h="370840">
                <a:tc>
                  <a:txBody>
                    <a:bodyPr/>
                    <a:lstStyle/>
                    <a:p>
                      <a:r>
                        <a:rPr lang="en-US" dirty="0" err="1">
                          <a:latin typeface="Roboto Regular" pitchFamily="2" charset="0"/>
                          <a:ea typeface="Roboto Regular" pitchFamily="2" charset="0"/>
                        </a:rPr>
                        <a:t>RandomForestClassifier</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(bootstrap=True,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criterion='</a:t>
                      </a:r>
                      <a:r>
                        <a:rPr lang="en-US" sz="800" dirty="0" err="1">
                          <a:latin typeface="Roboto Regular" pitchFamily="2" charset="0"/>
                          <a:ea typeface="Roboto Regular" pitchFamily="2" charset="0"/>
                        </a:rPr>
                        <a:t>gini</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max_depth</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max_features</a:t>
                      </a:r>
                      <a:r>
                        <a:rPr lang="en-US" sz="800" dirty="0">
                          <a:latin typeface="Roboto Regular" pitchFamily="2" charset="0"/>
                          <a:ea typeface="Roboto Regular" pitchFamily="2" charset="0"/>
                        </a:rPr>
                        <a:t>='auto', </a:t>
                      </a:r>
                      <a:r>
                        <a:rPr lang="en-US" sz="800" dirty="0" err="1">
                          <a:latin typeface="Roboto Regular" pitchFamily="2" charset="0"/>
                          <a:ea typeface="Roboto Regular" pitchFamily="2" charset="0"/>
                        </a:rPr>
                        <a:t>max_leaf_nodes</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min_impurity_decrease</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min_impurity_split</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min_samples_leaf</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min_samples_split</a:t>
                      </a:r>
                      <a:r>
                        <a:rPr lang="en-US" sz="800" dirty="0">
                          <a:latin typeface="Roboto Regular" pitchFamily="2" charset="0"/>
                          <a:ea typeface="Roboto Regular" pitchFamily="2" charset="0"/>
                        </a:rPr>
                        <a:t>=2, </a:t>
                      </a:r>
                      <a:r>
                        <a:rPr lang="en-US" sz="800" dirty="0" err="1">
                          <a:latin typeface="Roboto Regular" pitchFamily="2" charset="0"/>
                          <a:ea typeface="Roboto Regular" pitchFamily="2" charset="0"/>
                        </a:rPr>
                        <a:t>min_weight_fraction_leaf</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n_estimators</a:t>
                      </a:r>
                      <a:r>
                        <a:rPr lang="en-US" sz="800" dirty="0">
                          <a:latin typeface="Roboto Regular" pitchFamily="2" charset="0"/>
                          <a:ea typeface="Roboto Regular" pitchFamily="2" charset="0"/>
                        </a:rPr>
                        <a:t>=500,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oob_score</a:t>
                      </a:r>
                      <a:r>
                        <a:rPr lang="en-US" sz="800" dirty="0">
                          <a:latin typeface="Roboto Regular" pitchFamily="2" charset="0"/>
                          <a:ea typeface="Roboto Regular" pitchFamily="2" charset="0"/>
                        </a:rPr>
                        <a:t>=False,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=50, verbose=1,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91.98%</a:t>
                      </a:r>
                    </a:p>
                  </a:txBody>
                  <a:tcPr/>
                </a:tc>
                <a:extLst>
                  <a:ext uri="{0D108BD9-81ED-4DB2-BD59-A6C34878D82A}">
                    <a16:rowId xmlns:a16="http://schemas.microsoft.com/office/drawing/2014/main" val="3816350836"/>
                  </a:ext>
                </a:extLst>
              </a:tr>
              <a:tr h="370840">
                <a:tc>
                  <a:txBody>
                    <a:bodyPr/>
                    <a:lstStyle/>
                    <a:p>
                      <a:r>
                        <a:rPr lang="en-US" dirty="0" err="1">
                          <a:latin typeface="Roboto Regular" pitchFamily="2" charset="0"/>
                          <a:ea typeface="Roboto Regular" pitchFamily="2" charset="0"/>
                        </a:rPr>
                        <a:t>XGBClassifier</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base_score</a:t>
                      </a:r>
                      <a:r>
                        <a:rPr lang="en-US" sz="700" dirty="0">
                          <a:latin typeface="Roboto Regular" pitchFamily="2" charset="0"/>
                          <a:ea typeface="Roboto Regular" pitchFamily="2" charset="0"/>
                        </a:rPr>
                        <a:t>=0.5, </a:t>
                      </a:r>
                      <a:r>
                        <a:rPr lang="en-US" sz="700" dirty="0" err="1">
                          <a:latin typeface="Roboto Regular" pitchFamily="2" charset="0"/>
                          <a:ea typeface="Roboto Regular" pitchFamily="2" charset="0"/>
                        </a:rPr>
                        <a:t>colsample_bylevel</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 gamma=0,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max_delta_step</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=5,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=1, missing=None,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=250, </a:t>
                      </a:r>
                      <a:r>
                        <a:rPr lang="en-US" sz="700" dirty="0" err="1">
                          <a:latin typeface="Roboto Regular" pitchFamily="2" charset="0"/>
                          <a:ea typeface="Roboto Regular" pitchFamily="2" charset="0"/>
                        </a:rPr>
                        <a:t>nthread</a:t>
                      </a:r>
                      <a:r>
                        <a:rPr lang="en-US" sz="700" dirty="0">
                          <a:latin typeface="Roboto Regular" pitchFamily="2" charset="0"/>
                          <a:ea typeface="Roboto Regular" pitchFamily="2" charset="0"/>
                        </a:rPr>
                        <a:t>=-1, objective='</a:t>
                      </a:r>
                      <a:r>
                        <a:rPr lang="en-US" sz="700" dirty="0" err="1">
                          <a:latin typeface="Roboto Regular" pitchFamily="2" charset="0"/>
                          <a:ea typeface="Roboto Regular" pitchFamily="2" charset="0"/>
                        </a:rPr>
                        <a:t>binary:logistic</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scale_pos_weight</a:t>
                      </a:r>
                      <a:r>
                        <a:rPr lang="en-US" sz="700" dirty="0">
                          <a:latin typeface="Roboto Regular" pitchFamily="2" charset="0"/>
                          <a:ea typeface="Roboto Regular" pitchFamily="2" charset="0"/>
                        </a:rPr>
                        <a:t>=1, seed=0, silent=True, subsample=1)</a:t>
                      </a:r>
                    </a:p>
                  </a:txBody>
                  <a:tcPr/>
                </a:tc>
                <a:tc>
                  <a:txBody>
                    <a:bodyPr/>
                    <a:lstStyle/>
                    <a:p>
                      <a:r>
                        <a:rPr lang="en-US" dirty="0">
                          <a:latin typeface="Roboto Regular" pitchFamily="2" charset="0"/>
                          <a:ea typeface="Roboto Regular" pitchFamily="2" charset="0"/>
                        </a:rPr>
                        <a:t>92.06%</a:t>
                      </a:r>
                    </a:p>
                  </a:txBody>
                  <a:tcPr/>
                </a:tc>
                <a:extLst>
                  <a:ext uri="{0D108BD9-81ED-4DB2-BD59-A6C34878D82A}">
                    <a16:rowId xmlns:a16="http://schemas.microsoft.com/office/drawing/2014/main" val="4248039711"/>
                  </a:ext>
                </a:extLst>
              </a:tr>
              <a:tr h="370840">
                <a:tc>
                  <a:txBody>
                    <a:bodyPr/>
                    <a:lstStyle/>
                    <a:p>
                      <a:r>
                        <a:rPr lang="en-US" dirty="0" err="1">
                          <a:latin typeface="Roboto Regular" pitchFamily="2" charset="0"/>
                          <a:ea typeface="Roboto Regular" pitchFamily="2" charset="0"/>
                        </a:rPr>
                        <a:t>LightGBM</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boosting_type</a:t>
                      </a:r>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gbdt</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class_weight</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min_child_samples</a:t>
                      </a:r>
                      <a:r>
                        <a:rPr lang="en-US" sz="700" dirty="0">
                          <a:latin typeface="Roboto Regular" pitchFamily="2" charset="0"/>
                          <a:ea typeface="Roboto Regular" pitchFamily="2" charset="0"/>
                        </a:rPr>
                        <a:t>=20,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=0.001, </a:t>
                      </a:r>
                      <a:r>
                        <a:rPr lang="en-US" sz="700" dirty="0" err="1">
                          <a:latin typeface="Roboto Regular" pitchFamily="2" charset="0"/>
                          <a:ea typeface="Roboto Regular" pitchFamily="2" charset="0"/>
                        </a:rPr>
                        <a:t>min_split_gain</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=100, </a:t>
                      </a:r>
                      <a:r>
                        <a:rPr lang="en-US" sz="700" dirty="0" err="1">
                          <a:latin typeface="Roboto Regular" pitchFamily="2" charset="0"/>
                          <a:ea typeface="Roboto Regular" pitchFamily="2" charset="0"/>
                        </a:rPr>
                        <a:t>n_jobs</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num_leaves</a:t>
                      </a:r>
                      <a:r>
                        <a:rPr lang="en-US" sz="700" dirty="0">
                          <a:latin typeface="Roboto Regular" pitchFamily="2" charset="0"/>
                          <a:ea typeface="Roboto Regular" pitchFamily="2" charset="0"/>
                        </a:rPr>
                        <a:t>=31, objective=None, </a:t>
                      </a:r>
                      <a:r>
                        <a:rPr lang="en-US" sz="700" dirty="0" err="1">
                          <a:latin typeface="Roboto Regular" pitchFamily="2" charset="0"/>
                          <a:ea typeface="Roboto Regular" pitchFamily="2" charset="0"/>
                        </a:rPr>
                        <a:t>random_state</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=0.0, silent=True, subsample=1.0, </a:t>
                      </a:r>
                      <a:r>
                        <a:rPr lang="en-US" sz="700" dirty="0" err="1">
                          <a:latin typeface="Roboto Regular" pitchFamily="2" charset="0"/>
                          <a:ea typeface="Roboto Regular" pitchFamily="2" charset="0"/>
                        </a:rPr>
                        <a:t>subsample_for_bin</a:t>
                      </a:r>
                      <a:r>
                        <a:rPr lang="en-US" sz="700" dirty="0">
                          <a:latin typeface="Roboto Regular" pitchFamily="2" charset="0"/>
                          <a:ea typeface="Roboto Regular" pitchFamily="2" charset="0"/>
                        </a:rPr>
                        <a:t>=200000, </a:t>
                      </a:r>
                      <a:r>
                        <a:rPr lang="en-US" sz="700" dirty="0" err="1">
                          <a:latin typeface="Roboto Regular" pitchFamily="2" charset="0"/>
                          <a:ea typeface="Roboto Regular" pitchFamily="2" charset="0"/>
                        </a:rPr>
                        <a:t>subsample_freq</a:t>
                      </a:r>
                      <a:r>
                        <a:rPr lang="en-US" sz="700" dirty="0">
                          <a:latin typeface="Roboto Regular" pitchFamily="2" charset="0"/>
                          <a:ea typeface="Roboto Regular" pitchFamily="2" charset="0"/>
                        </a:rPr>
                        <a:t>=0)</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202851359"/>
                  </a:ext>
                </a:extLst>
              </a:tr>
              <a:tr h="370840">
                <a:tc>
                  <a:txBody>
                    <a:bodyPr/>
                    <a:lstStyle/>
                    <a:p>
                      <a:r>
                        <a:rPr lang="en-US" dirty="0" err="1">
                          <a:latin typeface="Roboto Regular" pitchFamily="2" charset="0"/>
                          <a:ea typeface="Roboto Regular" pitchFamily="2" charset="0"/>
                        </a:rPr>
                        <a:t>NaïveBayesClassifier</a:t>
                      </a:r>
                      <a:endParaRPr lang="en-US" dirty="0">
                        <a:latin typeface="Roboto Regular" pitchFamily="2" charset="0"/>
                        <a:ea typeface="Roboto Regular" pitchFamily="2" charset="0"/>
                      </a:endParaRPr>
                    </a:p>
                  </a:txBody>
                  <a:tcPr/>
                </a:tc>
                <a:tc>
                  <a:txBody>
                    <a:bodyPr/>
                    <a:lstStyle/>
                    <a:p>
                      <a:r>
                        <a:rPr lang="en-US" sz="900" dirty="0">
                          <a:latin typeface="Roboto Regular" pitchFamily="2" charset="0"/>
                          <a:ea typeface="Roboto Regular" pitchFamily="2" charset="0"/>
                        </a:rPr>
                        <a:t>(priors=None)</a:t>
                      </a:r>
                    </a:p>
                  </a:txBody>
                  <a:tcPr/>
                </a:tc>
                <a:tc>
                  <a:txBody>
                    <a:bodyPr/>
                    <a:lstStyle/>
                    <a:p>
                      <a:r>
                        <a:rPr lang="en-US" dirty="0">
                          <a:latin typeface="Roboto Regular" pitchFamily="2" charset="0"/>
                          <a:ea typeface="Roboto Regular" pitchFamily="2" charset="0"/>
                        </a:rPr>
                        <a:t>32.63%</a:t>
                      </a:r>
                    </a:p>
                  </a:txBody>
                  <a:tcPr/>
                </a:tc>
                <a:extLst>
                  <a:ext uri="{0D108BD9-81ED-4DB2-BD59-A6C34878D82A}">
                    <a16:rowId xmlns:a16="http://schemas.microsoft.com/office/drawing/2014/main" val="202232436"/>
                  </a:ext>
                </a:extLst>
              </a:tr>
              <a:tr h="370840">
                <a:tc>
                  <a:txBody>
                    <a:bodyPr/>
                    <a:lstStyle/>
                    <a:p>
                      <a:r>
                        <a:rPr lang="en-US" dirty="0">
                          <a:latin typeface="Roboto Regular" pitchFamily="2" charset="0"/>
                          <a:ea typeface="Roboto Regular" pitchFamily="2" charset="0"/>
                        </a:rPr>
                        <a:t>All Stacked</a:t>
                      </a:r>
                    </a:p>
                  </a:txBody>
                  <a:tcPr/>
                </a:tc>
                <a:tc>
                  <a:txBody>
                    <a:bodyPr/>
                    <a:lstStyle/>
                    <a:p>
                      <a:r>
                        <a:rPr lang="en-US" sz="900" dirty="0">
                          <a:latin typeface="Roboto Regular" pitchFamily="2" charset="0"/>
                          <a:ea typeface="Roboto Regular" pitchFamily="2" charset="0"/>
                        </a:rPr>
                        <a:t>Same as above, but voted.</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4254186262"/>
                  </a:ext>
                </a:extLst>
              </a:tr>
            </a:tbl>
          </a:graphicData>
        </a:graphic>
      </p:graphicFrame>
      <p:sp>
        <p:nvSpPr>
          <p:cNvPr id="19" name="TextBox 18">
            <a:extLst>
              <a:ext uri="{FF2B5EF4-FFF2-40B4-BE49-F238E27FC236}">
                <a16:creationId xmlns:a16="http://schemas.microsoft.com/office/drawing/2014/main" id="{C0780BCD-31DD-4404-8848-26478CF73640}"/>
              </a:ext>
            </a:extLst>
          </p:cNvPr>
          <p:cNvSpPr txBox="1"/>
          <p:nvPr/>
        </p:nvSpPr>
        <p:spPr>
          <a:xfrm>
            <a:off x="32063" y="5480913"/>
            <a:ext cx="3049537" cy="246221"/>
          </a:xfrm>
          <a:prstGeom prst="rect">
            <a:avLst/>
          </a:prstGeom>
          <a:noFill/>
        </p:spPr>
        <p:txBody>
          <a:bodyPr wrap="square" rtlCol="0">
            <a:spAutoFit/>
          </a:bodyPr>
          <a:lstStyle/>
          <a:p>
            <a:r>
              <a:rPr lang="en-US" sz="1000" dirty="0">
                <a:latin typeface="Roboto Regular" pitchFamily="2" charset="0"/>
                <a:ea typeface="Roboto Regular" pitchFamily="2" charset="0"/>
                <a:cs typeface="Helvetica Neue Light"/>
              </a:rPr>
              <a:t>More Explanation in Notebook.</a:t>
            </a:r>
          </a:p>
        </p:txBody>
      </p:sp>
    </p:spTree>
    <p:extLst>
      <p:ext uri="{BB962C8B-B14F-4D97-AF65-F5344CB8AC3E}">
        <p14:creationId xmlns:p14="http://schemas.microsoft.com/office/powerpoint/2010/main" val="246829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86578"/>
            <a:ext cx="819628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XGBoost is currently the best chosen model, Until further work.</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07</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More feature engineering could be done, such as mathematical transformation, possibly: certain columns to log and such.</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techniques like SMOTE could be deployed to handle the class imbalance problems.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DNN’s can be used.</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Long short term memory networks could be used to incorporate time series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forms of stacking can be used apart from voting. </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Recursive feature selection can be used to reduce the features.</a:t>
            </a:r>
          </a:p>
          <a:p>
            <a:pPr eaLnBrk="1" hangingPunct="1"/>
            <a:r>
              <a:rPr lang="en-US" dirty="0">
                <a:solidFill>
                  <a:srgbClr val="576466"/>
                </a:solidFill>
                <a:latin typeface="Roboto Regular"/>
                <a:cs typeface="Roboto Regular"/>
              </a:rPr>
              <a:t> </a:t>
            </a:r>
          </a:p>
        </p:txBody>
      </p:sp>
    </p:spTree>
    <p:extLst>
      <p:ext uri="{BB962C8B-B14F-4D97-AF65-F5344CB8AC3E}">
        <p14:creationId xmlns:p14="http://schemas.microsoft.com/office/powerpoint/2010/main" val="972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251976"/>
            <a:ext cx="81962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Value add to this project.</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08</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data wrangling / cleaning, setting up the data for analysis and model building.</a:t>
            </a:r>
          </a:p>
          <a:p>
            <a:pPr marL="285750" indent="-285750">
              <a:buFont typeface="Arial" panose="020B0604020202020204" pitchFamily="34" charset="0"/>
              <a:buChar char="•"/>
            </a:pPr>
            <a:r>
              <a:rPr lang="en-US" dirty="0">
                <a:solidFill>
                  <a:srgbClr val="576466"/>
                </a:solidFill>
                <a:latin typeface="Roboto Regular"/>
                <a:cs typeface="Roboto Regular"/>
              </a:rPr>
              <a:t>Dealt with data having anomalies.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Added Interaction variables.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hyperparameters optimization.</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Incorporated Domain Feature engineering.</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Exploratory Data Analysis.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Discovered patterns in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Built bagging based ensemble model.</a:t>
            </a:r>
          </a:p>
          <a:p>
            <a:pPr marL="285750" indent="-285750" eaLnBrk="1" hangingPunct="1">
              <a:buFont typeface="Arial" panose="020B0604020202020204" pitchFamily="34" charset="0"/>
              <a:buChar char="•"/>
            </a:pPr>
            <a:endParaRPr lang="en-US" dirty="0">
              <a:solidFill>
                <a:srgbClr val="576466"/>
              </a:solidFill>
              <a:latin typeface="Roboto Regular"/>
              <a:cs typeface="Roboto Regular"/>
            </a:endParaRPr>
          </a:p>
        </p:txBody>
      </p:sp>
    </p:spTree>
    <p:extLst>
      <p:ext uri="{BB962C8B-B14F-4D97-AF65-F5344CB8AC3E}">
        <p14:creationId xmlns:p14="http://schemas.microsoft.com/office/powerpoint/2010/main" val="36838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9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5125</TotalTime>
  <Words>1007</Words>
  <Application>Microsoft Office PowerPoint</Application>
  <PresentationFormat>On-screen Show (16:10)</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Helvetica Neue Light</vt:lpstr>
      <vt:lpstr>Roboto Light</vt:lpstr>
      <vt:lpstr>Roboto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State University of Malang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excellent R.Florendia</dc:creator>
  <cp:lastModifiedBy>Dell</cp:lastModifiedBy>
  <cp:revision>141</cp:revision>
  <dcterms:created xsi:type="dcterms:W3CDTF">2013-10-29T11:27:30Z</dcterms:created>
  <dcterms:modified xsi:type="dcterms:W3CDTF">2022-07-30T09:24:42Z</dcterms:modified>
</cp:coreProperties>
</file>