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2"/>
    <p:sldId id="260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EEC2"/>
    <a:srgbClr val="90EDFA"/>
    <a:srgbClr val="F199E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00" autoAdjust="0"/>
  </p:normalViewPr>
  <p:slideViewPr>
    <p:cSldViewPr>
      <p:cViewPr varScale="1">
        <p:scale>
          <a:sx n="89" d="100"/>
          <a:sy n="89" d="100"/>
        </p:scale>
        <p:origin x="-403" y="-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fr-FR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fr-FR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49D5750-87EE-4A0A-81D0-95F3FF2EDD95}" type="slidenum">
              <a:rPr lang="fr-FR" sz="1400" b="0" strike="noStrike" spc="-1">
                <a:latin typeface="Times New Roman"/>
              </a:rPr>
              <a:pPr algn="r"/>
              <a:t>‹N°›</a:t>
            </a:fld>
            <a:endParaRPr lang="fr-F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549D5750-87EE-4A0A-81D0-95F3FF2EDD95}" type="slidenum">
              <a:rPr lang="fr-FR" sz="1400" b="0" strike="noStrike" spc="-1" smtClean="0">
                <a:latin typeface="Times New Roman"/>
              </a:rPr>
              <a:pPr algn="r"/>
              <a:t>1</a:t>
            </a:fld>
            <a:endParaRPr lang="fr-FR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rmAutofit/>
          </a:bodyPr>
          <a:lstStyle/>
          <a:p>
            <a:pPr marL="457200" indent="-298080">
              <a:lnSpc>
                <a:spcPct val="100000"/>
              </a:lnSpc>
            </a:pPr>
            <a:r>
              <a:rPr lang="fr-FR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- RAM : seul 32 Go sont utilisés pour l’indexation, et 8 Go pour le système =&gt; prendre 64 Go.</a:t>
            </a:r>
            <a:endParaRPr lang="fr-FR" sz="1100" b="0" strike="noStrike" spc="-1" dirty="0">
              <a:latin typeface="Arial"/>
            </a:endParaRPr>
          </a:p>
          <a:p>
            <a:pPr marL="457200" indent="-298080">
              <a:lnSpc>
                <a:spcPct val="100000"/>
              </a:lnSpc>
            </a:pPr>
            <a:r>
              <a:rPr lang="fr-FR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- 60Go par jour + 2 réplicas = 180Go.</a:t>
            </a:r>
            <a:endParaRPr lang="fr-FR" sz="1100" b="0" strike="noStrike" spc="-1" dirty="0">
              <a:latin typeface="Arial"/>
            </a:endParaRPr>
          </a:p>
          <a:p>
            <a:pPr marL="457200" indent="-298080">
              <a:lnSpc>
                <a:spcPct val="100000"/>
              </a:lnSpc>
            </a:pPr>
            <a:r>
              <a:rPr lang="fr-FR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- Partitions de 40 max : on choisit 3 partitions =&gt; 3 cœurs pour l’indexation, 3 pour lecture, 3 cœurs pour écriture, donc 9 cœurs nécessaire minimum.</a:t>
            </a:r>
            <a:endParaRPr lang="fr-FR" sz="1100" b="0" strike="noStrike" spc="-1" dirty="0">
              <a:latin typeface="Arial"/>
            </a:endParaRPr>
          </a:p>
          <a:p>
            <a:pPr marL="457200" indent="-298080">
              <a:lnSpc>
                <a:spcPct val="100000"/>
              </a:lnSpc>
            </a:pPr>
            <a:r>
              <a:rPr lang="fr-FR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- Cluster de 3 nœuds de 1 </a:t>
            </a:r>
            <a:r>
              <a:rPr lang="fr-FR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Tera</a:t>
            </a:r>
            <a:r>
              <a:rPr lang="fr-FR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avec 8 cœurs (4 cœurs auraient pu </a:t>
            </a:r>
            <a:r>
              <a:rPr lang="fr-FR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sufir</a:t>
            </a:r>
            <a:r>
              <a:rPr lang="fr-FR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) et 64 Go de RAM.</a:t>
            </a:r>
            <a:endParaRPr lang="fr-FR" sz="11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tIns="91440" bIns="91440" anchor="ctr"/>
          <a:lstStyle/>
          <a:p>
            <a:r>
              <a:rPr lang="fr-FR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tIns="91440" bIns="9144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tIns="91440" bIns="91440" anchor="ctr"/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tIns="91440" bIns="91440" anchor="ctr"/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6E1C00C-2D92-48D0-A59A-709B14532709}" type="slidenum">
              <a:rPr lang="fr-FR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191344" y="1052736"/>
            <a:ext cx="11809312" cy="5688632"/>
          </a:xfrm>
          <a:prstGeom prst="rect">
            <a:avLst/>
          </a:prstGeom>
          <a:noFill/>
          <a:ln>
            <a:solidFill>
              <a:srgbClr val="FA451A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ible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</p:sp>
      <p:pic>
        <p:nvPicPr>
          <p:cNvPr id="120" name="Shape 592"/>
          <p:cNvPicPr/>
          <p:nvPr/>
        </p:nvPicPr>
        <p:blipFill>
          <a:blip r:embed="rId3" cstate="print"/>
          <a:stretch/>
        </p:blipFill>
        <p:spPr>
          <a:xfrm>
            <a:off x="1975718" y="2492896"/>
            <a:ext cx="2304256" cy="4032448"/>
          </a:xfrm>
          <a:prstGeom prst="rect">
            <a:avLst/>
          </a:prstGeom>
          <a:ln>
            <a:noFill/>
          </a:ln>
        </p:spPr>
      </p:pic>
      <p:sp>
        <p:nvSpPr>
          <p:cNvPr id="125" name="CustomShape 2"/>
          <p:cNvSpPr/>
          <p:nvPr/>
        </p:nvSpPr>
        <p:spPr>
          <a:xfrm>
            <a:off x="1487488" y="260648"/>
            <a:ext cx="5688632" cy="549336"/>
          </a:xfrm>
          <a:prstGeom prst="rect">
            <a:avLst/>
          </a:prstGeom>
          <a:solidFill>
            <a:srgbClr val="F3B8B7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Architecture Physique </a:t>
            </a:r>
            <a:r>
              <a:rPr lang="fr-FR" sz="2000" b="1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MapR</a:t>
            </a:r>
            <a:r>
              <a:rPr lang="fr-FR" sz="20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(mode YARN)</a:t>
            </a:r>
            <a:endParaRPr lang="fr-FR" sz="2000" b="0" strike="noStrike" spc="-1" dirty="0">
              <a:latin typeface="Arial"/>
            </a:endParaRPr>
          </a:p>
        </p:txBody>
      </p:sp>
      <p:pic>
        <p:nvPicPr>
          <p:cNvPr id="25" name="Shape 657"/>
          <p:cNvPicPr/>
          <p:nvPr/>
        </p:nvPicPr>
        <p:blipFill>
          <a:blip r:embed="rId4" cstate="print"/>
          <a:stretch/>
        </p:blipFill>
        <p:spPr>
          <a:xfrm>
            <a:off x="263352" y="1628800"/>
            <a:ext cx="1368152" cy="1368152"/>
          </a:xfrm>
          <a:prstGeom prst="rect">
            <a:avLst/>
          </a:prstGeom>
          <a:ln>
            <a:noFill/>
          </a:ln>
        </p:spPr>
      </p:pic>
      <p:sp>
        <p:nvSpPr>
          <p:cNvPr id="29" name="CustomShape 4"/>
          <p:cNvSpPr/>
          <p:nvPr/>
        </p:nvSpPr>
        <p:spPr>
          <a:xfrm>
            <a:off x="263352" y="1124744"/>
            <a:ext cx="1296144" cy="5040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1200" b="1" u="sng" spc="-1" dirty="0" smtClean="0">
                <a:solidFill>
                  <a:srgbClr val="002060"/>
                </a:solidFill>
                <a:latin typeface="Arial"/>
                <a:ea typeface="Arial"/>
              </a:rPr>
              <a:t>Nœud Périphérique 1</a:t>
            </a:r>
            <a:endParaRPr lang="fr-FR" sz="1200" b="1" u="sng" strike="noStrike" spc="-1" dirty="0" smtClean="0">
              <a:solidFill>
                <a:srgbClr val="002060"/>
              </a:solidFill>
              <a:latin typeface="Arial"/>
              <a:ea typeface="Arial"/>
            </a:endParaRPr>
          </a:p>
        </p:txBody>
      </p:sp>
      <p:sp>
        <p:nvSpPr>
          <p:cNvPr id="57" name="CustomShape 4"/>
          <p:cNvSpPr/>
          <p:nvPr/>
        </p:nvSpPr>
        <p:spPr>
          <a:xfrm>
            <a:off x="695400" y="3501008"/>
            <a:ext cx="360040" cy="6480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1200" b="1" spc="-1" dirty="0" smtClean="0">
                <a:solidFill>
                  <a:srgbClr val="002060"/>
                </a:solidFill>
                <a:latin typeface="Arial"/>
                <a:ea typeface="Arial"/>
              </a:rPr>
              <a:t>:</a:t>
            </a:r>
          </a:p>
          <a:p>
            <a:pPr algn="ctr">
              <a:lnSpc>
                <a:spcPct val="100000"/>
              </a:lnSpc>
            </a:pPr>
            <a:r>
              <a:rPr lang="fr-FR" sz="1200" b="1" strike="noStrike" spc="-1" dirty="0" smtClean="0">
                <a:solidFill>
                  <a:srgbClr val="002060"/>
                </a:solidFill>
                <a:latin typeface="Arial"/>
                <a:ea typeface="Arial"/>
              </a:rPr>
              <a:t>:</a:t>
            </a:r>
          </a:p>
          <a:p>
            <a:pPr algn="ctr">
              <a:lnSpc>
                <a:spcPct val="100000"/>
              </a:lnSpc>
            </a:pPr>
            <a:r>
              <a:rPr lang="fr-FR" sz="1200" b="1" spc="-1" dirty="0">
                <a:solidFill>
                  <a:srgbClr val="002060"/>
                </a:solidFill>
                <a:latin typeface="Arial"/>
                <a:ea typeface="Arial"/>
              </a:rPr>
              <a:t>:</a:t>
            </a:r>
            <a:endParaRPr lang="fr-FR" sz="1200" b="1" strike="noStrike" spc="-1" dirty="0" smtClean="0">
              <a:solidFill>
                <a:srgbClr val="002060"/>
              </a:solidFill>
              <a:latin typeface="Arial"/>
              <a:ea typeface="Arial"/>
            </a:endParaRPr>
          </a:p>
        </p:txBody>
      </p:sp>
      <p:pic>
        <p:nvPicPr>
          <p:cNvPr id="61" name="Shape 592"/>
          <p:cNvPicPr/>
          <p:nvPr/>
        </p:nvPicPr>
        <p:blipFill>
          <a:blip r:embed="rId3" cstate="print"/>
          <a:stretch/>
        </p:blipFill>
        <p:spPr>
          <a:xfrm>
            <a:off x="3830834" y="2492896"/>
            <a:ext cx="2304256" cy="4032448"/>
          </a:xfrm>
          <a:prstGeom prst="rect">
            <a:avLst/>
          </a:prstGeom>
          <a:ln>
            <a:noFill/>
          </a:ln>
        </p:spPr>
      </p:pic>
      <p:pic>
        <p:nvPicPr>
          <p:cNvPr id="62" name="Shape 592"/>
          <p:cNvPicPr/>
          <p:nvPr/>
        </p:nvPicPr>
        <p:blipFill>
          <a:blip r:embed="rId3" cstate="print"/>
          <a:stretch/>
        </p:blipFill>
        <p:spPr>
          <a:xfrm>
            <a:off x="5681044" y="2492896"/>
            <a:ext cx="2304256" cy="4032448"/>
          </a:xfrm>
          <a:prstGeom prst="rect">
            <a:avLst/>
          </a:prstGeom>
          <a:ln>
            <a:noFill/>
          </a:ln>
        </p:spPr>
      </p:pic>
      <p:pic>
        <p:nvPicPr>
          <p:cNvPr id="63" name="Shape 592"/>
          <p:cNvPicPr/>
          <p:nvPr/>
        </p:nvPicPr>
        <p:blipFill>
          <a:blip r:embed="rId3" cstate="print"/>
          <a:stretch/>
        </p:blipFill>
        <p:spPr>
          <a:xfrm>
            <a:off x="7536160" y="2492896"/>
            <a:ext cx="2304256" cy="4032448"/>
          </a:xfrm>
          <a:prstGeom prst="rect">
            <a:avLst/>
          </a:prstGeom>
          <a:ln>
            <a:noFill/>
          </a:ln>
        </p:spPr>
      </p:pic>
      <p:pic>
        <p:nvPicPr>
          <p:cNvPr id="65" name="Shape 592"/>
          <p:cNvPicPr/>
          <p:nvPr/>
        </p:nvPicPr>
        <p:blipFill>
          <a:blip r:embed="rId3" cstate="print"/>
          <a:stretch/>
        </p:blipFill>
        <p:spPr>
          <a:xfrm>
            <a:off x="9382730" y="2492896"/>
            <a:ext cx="2304256" cy="4032448"/>
          </a:xfrm>
          <a:prstGeom prst="rect">
            <a:avLst/>
          </a:prstGeom>
          <a:ln>
            <a:noFill/>
          </a:ln>
        </p:spPr>
      </p:pic>
      <p:pic>
        <p:nvPicPr>
          <p:cNvPr id="66" name="Shape 657"/>
          <p:cNvPicPr/>
          <p:nvPr/>
        </p:nvPicPr>
        <p:blipFill>
          <a:blip r:embed="rId4" cstate="print"/>
          <a:stretch/>
        </p:blipFill>
        <p:spPr>
          <a:xfrm>
            <a:off x="263352" y="5013176"/>
            <a:ext cx="1368152" cy="1368152"/>
          </a:xfrm>
          <a:prstGeom prst="rect">
            <a:avLst/>
          </a:prstGeom>
          <a:ln>
            <a:noFill/>
          </a:ln>
        </p:spPr>
      </p:pic>
      <p:sp>
        <p:nvSpPr>
          <p:cNvPr id="67" name="CustomShape 4"/>
          <p:cNvSpPr/>
          <p:nvPr/>
        </p:nvSpPr>
        <p:spPr>
          <a:xfrm>
            <a:off x="1631504" y="1268760"/>
            <a:ext cx="10081120" cy="532859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0000"/>
              </a:lnSpc>
            </a:pPr>
            <a:endParaRPr lang="fr-FR" sz="1200" b="0" strike="noStrike" spc="-1" dirty="0" smtClean="0">
              <a:solidFill>
                <a:srgbClr val="002060"/>
              </a:solidFill>
              <a:latin typeface="Arial"/>
              <a:ea typeface="Arial"/>
            </a:endParaRPr>
          </a:p>
        </p:txBody>
      </p:sp>
      <p:sp>
        <p:nvSpPr>
          <p:cNvPr id="68" name="CustomShape 4"/>
          <p:cNvSpPr/>
          <p:nvPr/>
        </p:nvSpPr>
        <p:spPr>
          <a:xfrm>
            <a:off x="1055440" y="3356992"/>
            <a:ext cx="1008112" cy="9361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sz="1100" b="1" spc="-1" dirty="0" smtClean="0">
                <a:solidFill>
                  <a:schemeClr val="bg1"/>
                </a:solidFill>
                <a:ea typeface="Arial"/>
              </a:rPr>
              <a:t>LDAP</a:t>
            </a:r>
          </a:p>
          <a:p>
            <a:pPr algn="ctr"/>
            <a:r>
              <a:rPr lang="fr-FR" sz="1100" b="1" spc="-1" dirty="0" smtClean="0">
                <a:solidFill>
                  <a:schemeClr val="bg1"/>
                </a:solidFill>
                <a:ea typeface="Arial"/>
              </a:rPr>
              <a:t>+</a:t>
            </a:r>
          </a:p>
          <a:p>
            <a:pPr algn="ctr"/>
            <a:r>
              <a:rPr lang="fr-FR" sz="1100" b="1" spc="-1" dirty="0" smtClean="0">
                <a:solidFill>
                  <a:schemeClr val="bg1"/>
                </a:solidFill>
                <a:ea typeface="Arial"/>
              </a:rPr>
              <a:t>KERBEROS</a:t>
            </a:r>
          </a:p>
          <a:p>
            <a:pPr algn="ctr"/>
            <a:r>
              <a:rPr lang="fr-FR" sz="1100" b="1" spc="-1" dirty="0" smtClean="0">
                <a:solidFill>
                  <a:schemeClr val="bg1"/>
                </a:solidFill>
                <a:ea typeface="Arial"/>
              </a:rPr>
              <a:t>+</a:t>
            </a:r>
          </a:p>
          <a:p>
            <a:pPr algn="ctr"/>
            <a:r>
              <a:rPr lang="fr-FR" sz="1100" b="1" spc="-1" dirty="0" smtClean="0">
                <a:solidFill>
                  <a:schemeClr val="bg1"/>
                </a:solidFill>
                <a:ea typeface="Arial"/>
              </a:rPr>
              <a:t>ACS</a:t>
            </a:r>
            <a:endParaRPr lang="fr-FR" sz="1050" b="1" spc="-1" dirty="0" smtClean="0">
              <a:solidFill>
                <a:schemeClr val="bg1"/>
              </a:solidFill>
              <a:ea typeface="Arial"/>
            </a:endParaRPr>
          </a:p>
        </p:txBody>
      </p:sp>
      <p:sp>
        <p:nvSpPr>
          <p:cNvPr id="77" name="CustomShape 4"/>
          <p:cNvSpPr/>
          <p:nvPr/>
        </p:nvSpPr>
        <p:spPr>
          <a:xfrm>
            <a:off x="2279576" y="4005064"/>
            <a:ext cx="576064" cy="216024"/>
          </a:xfrm>
          <a:prstGeom prst="rect">
            <a:avLst/>
          </a:prstGeom>
          <a:solidFill>
            <a:schemeClr val="accent4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1000" b="1" strike="noStrike" spc="-1" dirty="0" smtClean="0">
                <a:solidFill>
                  <a:schemeClr val="tx1"/>
                </a:solidFill>
                <a:latin typeface="Arial"/>
                <a:ea typeface="Arial"/>
              </a:rPr>
              <a:t>CLDB</a:t>
            </a:r>
          </a:p>
        </p:txBody>
      </p:sp>
      <p:sp>
        <p:nvSpPr>
          <p:cNvPr id="78" name="CustomShape 4"/>
          <p:cNvSpPr/>
          <p:nvPr/>
        </p:nvSpPr>
        <p:spPr>
          <a:xfrm>
            <a:off x="2279576" y="4869160"/>
            <a:ext cx="504056" cy="216024"/>
          </a:xfrm>
          <a:prstGeom prst="rect">
            <a:avLst/>
          </a:prstGeom>
          <a:solidFill>
            <a:srgbClr val="B0EEC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1000" b="1" strike="noStrike" spc="-1" dirty="0" smtClean="0">
                <a:solidFill>
                  <a:schemeClr val="tx1"/>
                </a:solidFill>
                <a:latin typeface="Arial"/>
                <a:ea typeface="Arial"/>
              </a:rPr>
              <a:t>NFS</a:t>
            </a:r>
          </a:p>
        </p:txBody>
      </p:sp>
      <p:sp>
        <p:nvSpPr>
          <p:cNvPr id="87" name="CustomShape 4"/>
          <p:cNvSpPr/>
          <p:nvPr/>
        </p:nvSpPr>
        <p:spPr>
          <a:xfrm>
            <a:off x="1703512" y="1340768"/>
            <a:ext cx="1296144" cy="216024"/>
          </a:xfrm>
          <a:prstGeom prst="rect">
            <a:avLst/>
          </a:prstGeom>
          <a:solidFill>
            <a:srgbClr val="F199E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1000" b="1" strike="noStrike" spc="-1" dirty="0" smtClean="0">
                <a:solidFill>
                  <a:schemeClr val="tx1"/>
                </a:solidFill>
                <a:latin typeface="Arial"/>
                <a:ea typeface="Arial"/>
              </a:rPr>
              <a:t>HDP components</a:t>
            </a:r>
          </a:p>
        </p:txBody>
      </p:sp>
      <p:sp>
        <p:nvSpPr>
          <p:cNvPr id="88" name="CustomShape 4"/>
          <p:cNvSpPr/>
          <p:nvPr/>
        </p:nvSpPr>
        <p:spPr>
          <a:xfrm>
            <a:off x="1703512" y="1628800"/>
            <a:ext cx="1296144" cy="216024"/>
          </a:xfrm>
          <a:prstGeom prst="rect">
            <a:avLst/>
          </a:prstGeom>
          <a:solidFill>
            <a:schemeClr val="accent4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1000" b="1" strike="noStrike" spc="-1" dirty="0" smtClean="0">
                <a:solidFill>
                  <a:schemeClr val="tx1"/>
                </a:solidFill>
                <a:latin typeface="Arial"/>
                <a:ea typeface="Arial"/>
              </a:rPr>
              <a:t>Control</a:t>
            </a:r>
          </a:p>
        </p:txBody>
      </p:sp>
      <p:sp>
        <p:nvSpPr>
          <p:cNvPr id="89" name="CustomShape 4"/>
          <p:cNvSpPr/>
          <p:nvPr/>
        </p:nvSpPr>
        <p:spPr>
          <a:xfrm>
            <a:off x="1703512" y="1916832"/>
            <a:ext cx="1296144" cy="216024"/>
          </a:xfrm>
          <a:prstGeom prst="rect">
            <a:avLst/>
          </a:prstGeom>
          <a:solidFill>
            <a:srgbClr val="B0EEC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1000" b="1" strike="noStrike" spc="-1" dirty="0" smtClean="0">
                <a:solidFill>
                  <a:schemeClr val="tx1"/>
                </a:solidFill>
                <a:latin typeface="Arial"/>
                <a:ea typeface="Arial"/>
              </a:rPr>
              <a:t>Access</a:t>
            </a:r>
          </a:p>
        </p:txBody>
      </p:sp>
      <p:sp>
        <p:nvSpPr>
          <p:cNvPr id="90" name="CustomShape 4"/>
          <p:cNvSpPr/>
          <p:nvPr/>
        </p:nvSpPr>
        <p:spPr>
          <a:xfrm>
            <a:off x="2567608" y="2348880"/>
            <a:ext cx="792088" cy="2880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1200" b="1" u="sng" strike="noStrike" spc="-1" dirty="0" smtClean="0">
                <a:solidFill>
                  <a:srgbClr val="002060"/>
                </a:solidFill>
                <a:latin typeface="Arial"/>
                <a:ea typeface="Arial"/>
              </a:rPr>
              <a:t>Nœud 1</a:t>
            </a:r>
            <a:endParaRPr lang="fr-FR" sz="1200" b="0" strike="noStrike" spc="-1" dirty="0">
              <a:solidFill>
                <a:srgbClr val="002060"/>
              </a:solidFill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4511824" y="2348880"/>
            <a:ext cx="792088" cy="2880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1200" b="1" u="sng" strike="noStrike" spc="-1" dirty="0" smtClean="0">
                <a:solidFill>
                  <a:srgbClr val="002060"/>
                </a:solidFill>
                <a:latin typeface="Arial"/>
                <a:ea typeface="Arial"/>
              </a:rPr>
              <a:t>Nœud 2</a:t>
            </a:r>
            <a:endParaRPr lang="fr-FR" sz="1200" b="0" strike="noStrike" spc="-1" dirty="0">
              <a:solidFill>
                <a:srgbClr val="002060"/>
              </a:solidFill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6384032" y="2348880"/>
            <a:ext cx="792088" cy="2880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1200" b="1" u="sng" strike="noStrike" spc="-1" dirty="0" smtClean="0">
                <a:solidFill>
                  <a:srgbClr val="002060"/>
                </a:solidFill>
                <a:latin typeface="Arial"/>
                <a:ea typeface="Arial"/>
              </a:rPr>
              <a:t>Nœud 3</a:t>
            </a:r>
            <a:endParaRPr lang="fr-FR" sz="1200" b="0" strike="noStrike" spc="-1" dirty="0">
              <a:solidFill>
                <a:srgbClr val="002060"/>
              </a:solidFill>
              <a:latin typeface="Arial"/>
            </a:endParaRPr>
          </a:p>
        </p:txBody>
      </p:sp>
      <p:sp>
        <p:nvSpPr>
          <p:cNvPr id="97" name="CustomShape 4"/>
          <p:cNvSpPr/>
          <p:nvPr/>
        </p:nvSpPr>
        <p:spPr>
          <a:xfrm>
            <a:off x="8184232" y="2348880"/>
            <a:ext cx="792088" cy="2880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1200" b="1" u="sng" strike="noStrike" spc="-1" dirty="0" smtClean="0">
                <a:solidFill>
                  <a:srgbClr val="002060"/>
                </a:solidFill>
                <a:latin typeface="Arial"/>
                <a:ea typeface="Arial"/>
              </a:rPr>
              <a:t>Nœud 4</a:t>
            </a:r>
            <a:endParaRPr lang="fr-FR" sz="1200" b="0" strike="noStrike" spc="-1" dirty="0">
              <a:solidFill>
                <a:srgbClr val="002060"/>
              </a:solidFill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10056440" y="2348880"/>
            <a:ext cx="792088" cy="2880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1200" b="1" u="sng" strike="noStrike" spc="-1" dirty="0" smtClean="0">
                <a:solidFill>
                  <a:srgbClr val="002060"/>
                </a:solidFill>
                <a:latin typeface="Arial"/>
                <a:ea typeface="Arial"/>
              </a:rPr>
              <a:t>Nœud 5</a:t>
            </a:r>
            <a:endParaRPr lang="fr-FR" sz="1200" b="0" strike="noStrike" spc="-1" dirty="0">
              <a:solidFill>
                <a:srgbClr val="002060"/>
              </a:solidFill>
              <a:latin typeface="Arial"/>
            </a:endParaRPr>
          </a:p>
        </p:txBody>
      </p:sp>
      <p:sp>
        <p:nvSpPr>
          <p:cNvPr id="114" name="CustomShape 4"/>
          <p:cNvSpPr/>
          <p:nvPr/>
        </p:nvSpPr>
        <p:spPr>
          <a:xfrm>
            <a:off x="9768408" y="4581128"/>
            <a:ext cx="648072" cy="216024"/>
          </a:xfrm>
          <a:prstGeom prst="rect">
            <a:avLst/>
          </a:prstGeom>
          <a:solidFill>
            <a:srgbClr val="B0EEC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1000" b="1" strike="noStrike" spc="-1" dirty="0" err="1" smtClean="0">
                <a:solidFill>
                  <a:schemeClr val="tx1"/>
                </a:solidFill>
                <a:latin typeface="Arial"/>
                <a:ea typeface="Arial"/>
              </a:rPr>
              <a:t>Metrics</a:t>
            </a:r>
            <a:endParaRPr lang="fr-FR" sz="1000" b="1" strike="noStrike" spc="-1" dirty="0" smtClean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2279576" y="4581128"/>
            <a:ext cx="432048" cy="216024"/>
          </a:xfrm>
          <a:prstGeom prst="rect">
            <a:avLst/>
          </a:prstGeom>
          <a:solidFill>
            <a:srgbClr val="B0EEC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1000" b="1" strike="noStrike" spc="-1" dirty="0" smtClean="0">
                <a:solidFill>
                  <a:schemeClr val="tx1"/>
                </a:solidFill>
                <a:latin typeface="Arial"/>
                <a:ea typeface="Arial"/>
              </a:rPr>
              <a:t>WS</a:t>
            </a:r>
          </a:p>
        </p:txBody>
      </p:sp>
      <p:sp>
        <p:nvSpPr>
          <p:cNvPr id="152" name="CustomShape 4"/>
          <p:cNvSpPr/>
          <p:nvPr/>
        </p:nvSpPr>
        <p:spPr>
          <a:xfrm>
            <a:off x="9336360" y="1340768"/>
            <a:ext cx="2304256" cy="93610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0000"/>
              </a:lnSpc>
            </a:pPr>
            <a:r>
              <a:rPr lang="fr-FR" sz="1000" b="1" spc="-1" dirty="0" smtClean="0">
                <a:solidFill>
                  <a:schemeClr val="tx1"/>
                </a:solidFill>
                <a:ea typeface="Arial"/>
              </a:rPr>
              <a:t>WS </a:t>
            </a:r>
            <a:r>
              <a:rPr lang="fr-FR" sz="1000" b="1" spc="-1" dirty="0">
                <a:solidFill>
                  <a:schemeClr val="tx1"/>
                </a:solidFill>
                <a:ea typeface="Arial"/>
              </a:rPr>
              <a:t>: </a:t>
            </a:r>
            <a:r>
              <a:rPr lang="fr-FR" sz="1000" strike="noStrike" spc="-1" dirty="0" err="1" smtClean="0">
                <a:solidFill>
                  <a:schemeClr val="tx1"/>
                </a:solidFill>
                <a:latin typeface="Arial"/>
                <a:ea typeface="Arial"/>
              </a:rPr>
              <a:t>WebServer</a:t>
            </a:r>
            <a:endParaRPr lang="fr-FR" sz="1000" strike="noStrike" spc="-1" dirty="0" smtClean="0">
              <a:solidFill>
                <a:schemeClr val="tx1"/>
              </a:solidFill>
              <a:latin typeface="Arial"/>
              <a:ea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pc="-1" dirty="0" smtClean="0">
                <a:solidFill>
                  <a:schemeClr val="tx1"/>
                </a:solidFill>
                <a:ea typeface="Arial"/>
              </a:rPr>
              <a:t>FS </a:t>
            </a:r>
            <a:r>
              <a:rPr lang="fr-FR" sz="1000" b="1" spc="-1" dirty="0">
                <a:solidFill>
                  <a:schemeClr val="tx1"/>
                </a:solidFill>
                <a:ea typeface="Arial"/>
              </a:rPr>
              <a:t>: </a:t>
            </a:r>
            <a:r>
              <a:rPr lang="fr-FR" sz="1000" spc="-1" dirty="0" err="1" smtClean="0">
                <a:solidFill>
                  <a:schemeClr val="tx1"/>
                </a:solidFill>
                <a:latin typeface="Arial"/>
                <a:ea typeface="Arial"/>
              </a:rPr>
              <a:t>FileServer</a:t>
            </a:r>
            <a:endParaRPr lang="fr-FR" sz="1000" strike="noStrike" spc="-1" dirty="0" smtClean="0">
              <a:solidFill>
                <a:schemeClr val="tx1"/>
              </a:solidFill>
              <a:latin typeface="Arial"/>
              <a:ea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pc="-1" dirty="0">
                <a:solidFill>
                  <a:schemeClr val="tx1"/>
                </a:solidFill>
                <a:ea typeface="Arial"/>
              </a:rPr>
              <a:t>RM : </a:t>
            </a:r>
            <a:r>
              <a:rPr lang="fr-FR" sz="1000" spc="-1" dirty="0" err="1">
                <a:solidFill>
                  <a:schemeClr val="tx1"/>
                </a:solidFill>
                <a:ea typeface="Arial"/>
              </a:rPr>
              <a:t>ResourceManager</a:t>
            </a:r>
            <a:endParaRPr lang="fr-FR" sz="1000" spc="-1" dirty="0">
              <a:solidFill>
                <a:schemeClr val="tx1"/>
              </a:solidFill>
              <a:ea typeface="Arial"/>
            </a:endParaRPr>
          </a:p>
          <a:p>
            <a:r>
              <a:rPr lang="fr-FR" sz="1000" b="1" spc="-1" dirty="0" smtClean="0">
                <a:solidFill>
                  <a:schemeClr val="tx1"/>
                </a:solidFill>
                <a:ea typeface="Arial"/>
              </a:rPr>
              <a:t>NM </a:t>
            </a:r>
            <a:r>
              <a:rPr lang="fr-FR" sz="1000" b="1" spc="-1" dirty="0">
                <a:solidFill>
                  <a:schemeClr val="tx1"/>
                </a:solidFill>
                <a:ea typeface="Arial"/>
              </a:rPr>
              <a:t>: </a:t>
            </a:r>
            <a:r>
              <a:rPr lang="fr-FR" sz="1000" spc="-1" dirty="0" err="1" smtClean="0">
                <a:solidFill>
                  <a:schemeClr val="tx1"/>
                </a:solidFill>
                <a:ea typeface="Arial"/>
              </a:rPr>
              <a:t>NodeManager</a:t>
            </a:r>
            <a:endParaRPr lang="fr-FR" sz="1000" spc="-1" dirty="0">
              <a:solidFill>
                <a:schemeClr val="tx1"/>
              </a:solidFill>
              <a:ea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pc="-1" dirty="0" smtClean="0">
                <a:solidFill>
                  <a:schemeClr val="tx1"/>
                </a:solidFill>
                <a:latin typeface="Arial"/>
                <a:ea typeface="Arial"/>
              </a:rPr>
              <a:t>HS : </a:t>
            </a:r>
            <a:r>
              <a:rPr lang="fr-FR" sz="1000" spc="-1" dirty="0" err="1" smtClean="0">
                <a:solidFill>
                  <a:schemeClr val="tx1"/>
                </a:solidFill>
                <a:latin typeface="Arial"/>
                <a:ea typeface="Arial"/>
              </a:rPr>
              <a:t>History</a:t>
            </a:r>
            <a:r>
              <a:rPr lang="fr-FR" sz="1000" spc="-1" dirty="0" smtClean="0">
                <a:solidFill>
                  <a:schemeClr val="tx1"/>
                </a:solidFill>
                <a:latin typeface="Arial"/>
                <a:ea typeface="Arial"/>
              </a:rPr>
              <a:t> Server</a:t>
            </a:r>
            <a:endParaRPr lang="fr-FR" sz="1000" strike="noStrike" spc="-1" dirty="0" smtClean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4151784" y="4005064"/>
            <a:ext cx="576064" cy="216024"/>
          </a:xfrm>
          <a:prstGeom prst="rect">
            <a:avLst/>
          </a:prstGeom>
          <a:solidFill>
            <a:schemeClr val="accent4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1000" b="1" strike="noStrike" spc="-1" dirty="0" smtClean="0">
                <a:solidFill>
                  <a:schemeClr val="tx1"/>
                </a:solidFill>
                <a:latin typeface="Arial"/>
                <a:ea typeface="Arial"/>
              </a:rPr>
              <a:t>CLDB</a:t>
            </a:r>
          </a:p>
        </p:txBody>
      </p:sp>
      <p:sp>
        <p:nvSpPr>
          <p:cNvPr id="155" name="CustomShape 4"/>
          <p:cNvSpPr/>
          <p:nvPr/>
        </p:nvSpPr>
        <p:spPr>
          <a:xfrm>
            <a:off x="4151784" y="4869160"/>
            <a:ext cx="504056" cy="216024"/>
          </a:xfrm>
          <a:prstGeom prst="rect">
            <a:avLst/>
          </a:prstGeom>
          <a:solidFill>
            <a:srgbClr val="B0EEC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1000" b="1" strike="noStrike" spc="-1" dirty="0" smtClean="0">
                <a:solidFill>
                  <a:schemeClr val="tx1"/>
                </a:solidFill>
                <a:latin typeface="Arial"/>
                <a:ea typeface="Arial"/>
              </a:rPr>
              <a:t>NFS</a:t>
            </a:r>
          </a:p>
        </p:txBody>
      </p:sp>
      <p:sp>
        <p:nvSpPr>
          <p:cNvPr id="159" name="CustomShape 4"/>
          <p:cNvSpPr/>
          <p:nvPr/>
        </p:nvSpPr>
        <p:spPr>
          <a:xfrm>
            <a:off x="4151784" y="4581128"/>
            <a:ext cx="432048" cy="216024"/>
          </a:xfrm>
          <a:prstGeom prst="rect">
            <a:avLst/>
          </a:prstGeom>
          <a:solidFill>
            <a:srgbClr val="B0EEC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1000" b="1" strike="noStrike" spc="-1" dirty="0" smtClean="0">
                <a:solidFill>
                  <a:schemeClr val="tx1"/>
                </a:solidFill>
                <a:latin typeface="Arial"/>
                <a:ea typeface="Arial"/>
              </a:rPr>
              <a:t>WS</a:t>
            </a:r>
          </a:p>
        </p:txBody>
      </p:sp>
      <p:sp>
        <p:nvSpPr>
          <p:cNvPr id="160" name="CustomShape 4"/>
          <p:cNvSpPr/>
          <p:nvPr/>
        </p:nvSpPr>
        <p:spPr>
          <a:xfrm>
            <a:off x="7608168" y="260648"/>
            <a:ext cx="4320480" cy="5040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0000"/>
              </a:lnSpc>
            </a:pPr>
            <a:r>
              <a:rPr lang="fr-FR" sz="1000" b="1" strike="noStrike" spc="-1" dirty="0" smtClean="0">
                <a:solidFill>
                  <a:schemeClr val="tx1"/>
                </a:solidFill>
                <a:latin typeface="Arial"/>
                <a:ea typeface="Arial"/>
              </a:rPr>
              <a:t>Mode YARN : </a:t>
            </a:r>
            <a:r>
              <a:rPr lang="fr-FR" sz="1000" strike="noStrike" spc="-1" dirty="0" smtClean="0">
                <a:solidFill>
                  <a:schemeClr val="tx1"/>
                </a:solidFill>
                <a:latin typeface="Arial"/>
                <a:ea typeface="Arial"/>
              </a:rPr>
              <a:t>Module Hadoop fonctionnant avec YARN</a:t>
            </a:r>
          </a:p>
          <a:p>
            <a:pPr>
              <a:lnSpc>
                <a:spcPct val="100000"/>
              </a:lnSpc>
            </a:pPr>
            <a:r>
              <a:rPr lang="fr-FR" sz="1000" spc="-1" dirty="0" smtClean="0">
                <a:solidFill>
                  <a:schemeClr val="tx1"/>
                </a:solidFill>
                <a:latin typeface="Arial"/>
                <a:sym typeface="Symbol"/>
              </a:rPr>
              <a:t> </a:t>
            </a:r>
            <a:r>
              <a:rPr lang="fr-FR" sz="1000" dirty="0" err="1" smtClean="0"/>
              <a:t>MapReduce</a:t>
            </a:r>
            <a:r>
              <a:rPr lang="fr-FR" sz="1000" dirty="0" smtClean="0"/>
              <a:t> v2 + d'autres applications pouvant s'exécuter sur YARN.</a:t>
            </a:r>
            <a:endParaRPr lang="fr-FR" sz="1000" strike="noStrike" spc="-1" dirty="0" smtClean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6023992" y="4869160"/>
            <a:ext cx="504056" cy="216024"/>
          </a:xfrm>
          <a:prstGeom prst="rect">
            <a:avLst/>
          </a:prstGeom>
          <a:solidFill>
            <a:srgbClr val="B0EEC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1000" b="1" strike="noStrike" spc="-1" dirty="0" smtClean="0">
                <a:solidFill>
                  <a:schemeClr val="tx1"/>
                </a:solidFill>
                <a:latin typeface="Arial"/>
                <a:ea typeface="Arial"/>
              </a:rPr>
              <a:t>NFS</a:t>
            </a:r>
          </a:p>
        </p:txBody>
      </p:sp>
      <p:sp>
        <p:nvSpPr>
          <p:cNvPr id="165" name="CustomShape 4"/>
          <p:cNvSpPr/>
          <p:nvPr/>
        </p:nvSpPr>
        <p:spPr>
          <a:xfrm>
            <a:off x="7896200" y="4869160"/>
            <a:ext cx="504056" cy="216024"/>
          </a:xfrm>
          <a:prstGeom prst="rect">
            <a:avLst/>
          </a:prstGeom>
          <a:solidFill>
            <a:srgbClr val="B0EEC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1000" b="1" strike="noStrike" spc="-1" dirty="0" smtClean="0">
                <a:solidFill>
                  <a:schemeClr val="tx1"/>
                </a:solidFill>
                <a:latin typeface="Arial"/>
                <a:ea typeface="Arial"/>
              </a:rPr>
              <a:t>NFS</a:t>
            </a:r>
          </a:p>
        </p:txBody>
      </p:sp>
      <p:sp>
        <p:nvSpPr>
          <p:cNvPr id="166" name="CustomShape 4"/>
          <p:cNvSpPr/>
          <p:nvPr/>
        </p:nvSpPr>
        <p:spPr>
          <a:xfrm>
            <a:off x="2279576" y="4293096"/>
            <a:ext cx="576064" cy="21602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1000" b="1" strike="noStrike" spc="-1" dirty="0" smtClean="0">
                <a:solidFill>
                  <a:schemeClr val="tx1"/>
                </a:solidFill>
                <a:latin typeface="Arial"/>
                <a:ea typeface="Arial"/>
              </a:rPr>
              <a:t>ZKO1</a:t>
            </a:r>
          </a:p>
        </p:txBody>
      </p:sp>
      <p:sp>
        <p:nvSpPr>
          <p:cNvPr id="169" name="CustomShape 4"/>
          <p:cNvSpPr/>
          <p:nvPr/>
        </p:nvSpPr>
        <p:spPr>
          <a:xfrm>
            <a:off x="9768408" y="4869160"/>
            <a:ext cx="504056" cy="216024"/>
          </a:xfrm>
          <a:prstGeom prst="rect">
            <a:avLst/>
          </a:prstGeom>
          <a:solidFill>
            <a:srgbClr val="B0EEC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1000" b="1" strike="noStrike" spc="-1" dirty="0" smtClean="0">
                <a:solidFill>
                  <a:schemeClr val="tx1"/>
                </a:solidFill>
                <a:latin typeface="Arial"/>
                <a:ea typeface="Arial"/>
              </a:rPr>
              <a:t>NFS</a:t>
            </a:r>
          </a:p>
        </p:txBody>
      </p:sp>
      <p:sp>
        <p:nvSpPr>
          <p:cNvPr id="170" name="CustomShape 4"/>
          <p:cNvSpPr/>
          <p:nvPr/>
        </p:nvSpPr>
        <p:spPr>
          <a:xfrm>
            <a:off x="4151784" y="4293096"/>
            <a:ext cx="576064" cy="21602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1000" b="1" strike="noStrike" spc="-1" dirty="0" smtClean="0">
                <a:solidFill>
                  <a:schemeClr val="tx1"/>
                </a:solidFill>
                <a:latin typeface="Arial"/>
                <a:ea typeface="Arial"/>
              </a:rPr>
              <a:t>ZKO2</a:t>
            </a:r>
          </a:p>
        </p:txBody>
      </p:sp>
      <p:sp>
        <p:nvSpPr>
          <p:cNvPr id="171" name="CustomShape 4"/>
          <p:cNvSpPr/>
          <p:nvPr/>
        </p:nvSpPr>
        <p:spPr>
          <a:xfrm>
            <a:off x="263352" y="4581128"/>
            <a:ext cx="1296144" cy="5040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1200" b="1" u="sng" spc="-1" dirty="0" smtClean="0">
                <a:solidFill>
                  <a:srgbClr val="002060"/>
                </a:solidFill>
                <a:latin typeface="Arial"/>
                <a:ea typeface="Arial"/>
              </a:rPr>
              <a:t>Nœud Périphérique n</a:t>
            </a:r>
            <a:endParaRPr lang="fr-FR" sz="1200" b="1" u="sng" strike="noStrike" spc="-1" dirty="0" smtClean="0">
              <a:solidFill>
                <a:srgbClr val="002060"/>
              </a:solidFill>
              <a:latin typeface="Arial"/>
              <a:ea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3143672" y="1340768"/>
            <a:ext cx="6120680" cy="720080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0000"/>
              </a:lnSpc>
            </a:pPr>
            <a:r>
              <a:rPr lang="fr-FR" sz="1000" b="1" strike="noStrike" spc="-1" dirty="0" smtClean="0">
                <a:solidFill>
                  <a:schemeClr val="tx1"/>
                </a:solidFill>
                <a:latin typeface="Arial"/>
                <a:ea typeface="Arial"/>
              </a:rPr>
              <a:t>Nœuds 1 et 2 : </a:t>
            </a:r>
            <a:r>
              <a:rPr lang="fr-FR" sz="1000" dirty="0"/>
              <a:t>dédiés à la coordination et à la gestion des </a:t>
            </a:r>
            <a:r>
              <a:rPr lang="fr-FR" sz="1000" dirty="0" smtClean="0"/>
              <a:t>clusters</a:t>
            </a:r>
          </a:p>
          <a:p>
            <a:pPr>
              <a:lnSpc>
                <a:spcPct val="100000"/>
              </a:lnSpc>
            </a:pPr>
            <a:r>
              <a:rPr lang="fr-FR" sz="1000" b="1" spc="-1" dirty="0">
                <a:solidFill>
                  <a:schemeClr val="tx1"/>
                </a:solidFill>
                <a:ea typeface="Arial"/>
              </a:rPr>
              <a:t>Nœuds </a:t>
            </a:r>
            <a:r>
              <a:rPr lang="fr-FR" sz="1000" b="1" spc="-1" dirty="0" smtClean="0">
                <a:solidFill>
                  <a:schemeClr val="tx1"/>
                </a:solidFill>
                <a:ea typeface="Arial"/>
              </a:rPr>
              <a:t>3 à 5 </a:t>
            </a:r>
            <a:r>
              <a:rPr lang="fr-FR" sz="1000" b="1" spc="-1" dirty="0">
                <a:solidFill>
                  <a:schemeClr val="tx1"/>
                </a:solidFill>
                <a:ea typeface="Arial"/>
              </a:rPr>
              <a:t>: </a:t>
            </a:r>
            <a:r>
              <a:rPr lang="fr-FR" sz="1000" dirty="0" smtClean="0"/>
              <a:t>chargés </a:t>
            </a:r>
            <a:r>
              <a:rPr lang="fr-FR" sz="1000" dirty="0"/>
              <a:t>de tâches de stockage et de traitement de données</a:t>
            </a:r>
            <a:endParaRPr lang="fr-FR" sz="1000" strike="noStrike" spc="-1" dirty="0" smtClean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9768408" y="4293096"/>
            <a:ext cx="432048" cy="216024"/>
          </a:xfrm>
          <a:prstGeom prst="rect">
            <a:avLst/>
          </a:prstGeom>
          <a:solidFill>
            <a:schemeClr val="accent4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1000" b="1" strike="noStrike" spc="-1" dirty="0" smtClean="0">
                <a:solidFill>
                  <a:schemeClr val="tx1"/>
                </a:solidFill>
                <a:latin typeface="Arial"/>
                <a:ea typeface="Arial"/>
              </a:rPr>
              <a:t>ZK3</a:t>
            </a:r>
          </a:p>
        </p:txBody>
      </p:sp>
      <p:sp>
        <p:nvSpPr>
          <p:cNvPr id="180" name="CustomShape 4"/>
          <p:cNvSpPr/>
          <p:nvPr/>
        </p:nvSpPr>
        <p:spPr>
          <a:xfrm>
            <a:off x="6023992" y="4293096"/>
            <a:ext cx="432048" cy="216024"/>
          </a:xfrm>
          <a:prstGeom prst="rect">
            <a:avLst/>
          </a:prstGeom>
          <a:solidFill>
            <a:schemeClr val="accent4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1000" b="1" strike="noStrike" spc="-1" dirty="0" smtClean="0">
                <a:solidFill>
                  <a:schemeClr val="tx1"/>
                </a:solidFill>
                <a:latin typeface="Arial"/>
                <a:ea typeface="Arial"/>
              </a:rPr>
              <a:t>ZK1</a:t>
            </a:r>
          </a:p>
        </p:txBody>
      </p:sp>
      <p:sp>
        <p:nvSpPr>
          <p:cNvPr id="181" name="CustomShape 4"/>
          <p:cNvSpPr/>
          <p:nvPr/>
        </p:nvSpPr>
        <p:spPr>
          <a:xfrm>
            <a:off x="7896200" y="4293096"/>
            <a:ext cx="432048" cy="216024"/>
          </a:xfrm>
          <a:prstGeom prst="rect">
            <a:avLst/>
          </a:prstGeom>
          <a:solidFill>
            <a:schemeClr val="accent4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1000" b="1" strike="noStrike" spc="-1" dirty="0" smtClean="0">
                <a:solidFill>
                  <a:schemeClr val="tx1"/>
                </a:solidFill>
                <a:latin typeface="Arial"/>
                <a:ea typeface="Arial"/>
              </a:rPr>
              <a:t>ZK2</a:t>
            </a:r>
          </a:p>
        </p:txBody>
      </p:sp>
      <p:sp>
        <p:nvSpPr>
          <p:cNvPr id="193" name="CustomShape 4"/>
          <p:cNvSpPr/>
          <p:nvPr/>
        </p:nvSpPr>
        <p:spPr>
          <a:xfrm>
            <a:off x="2279576" y="2852936"/>
            <a:ext cx="432048" cy="216024"/>
          </a:xfrm>
          <a:prstGeom prst="rect">
            <a:avLst/>
          </a:prstGeom>
          <a:solidFill>
            <a:srgbClr val="F199E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1000" b="1" strike="noStrike" spc="-1" dirty="0" smtClean="0">
                <a:solidFill>
                  <a:schemeClr val="tx1"/>
                </a:solidFill>
                <a:latin typeface="Arial"/>
                <a:ea typeface="Arial"/>
              </a:rPr>
              <a:t>FS</a:t>
            </a:r>
          </a:p>
        </p:txBody>
      </p:sp>
      <p:sp>
        <p:nvSpPr>
          <p:cNvPr id="194" name="CustomShape 4"/>
          <p:cNvSpPr/>
          <p:nvPr/>
        </p:nvSpPr>
        <p:spPr>
          <a:xfrm>
            <a:off x="6023992" y="3717032"/>
            <a:ext cx="432048" cy="216024"/>
          </a:xfrm>
          <a:prstGeom prst="rect">
            <a:avLst/>
          </a:prstGeom>
          <a:solidFill>
            <a:srgbClr val="F199E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1000" b="1" spc="-1" dirty="0" smtClean="0">
                <a:solidFill>
                  <a:schemeClr val="tx1"/>
                </a:solidFill>
                <a:latin typeface="Arial"/>
                <a:ea typeface="Arial"/>
              </a:rPr>
              <a:t>HS</a:t>
            </a:r>
            <a:endParaRPr lang="fr-FR" sz="1000" b="1" strike="noStrike" spc="-1" dirty="0" smtClean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195" name="CustomShape 4"/>
          <p:cNvSpPr/>
          <p:nvPr/>
        </p:nvSpPr>
        <p:spPr>
          <a:xfrm>
            <a:off x="2279576" y="3140968"/>
            <a:ext cx="432048" cy="216024"/>
          </a:xfrm>
          <a:prstGeom prst="rect">
            <a:avLst/>
          </a:prstGeom>
          <a:solidFill>
            <a:srgbClr val="F199E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1000" b="1" strike="noStrike" spc="-1" dirty="0" smtClean="0">
                <a:solidFill>
                  <a:schemeClr val="tx1"/>
                </a:solidFill>
                <a:latin typeface="Arial"/>
                <a:ea typeface="Arial"/>
              </a:rPr>
              <a:t>RM</a:t>
            </a:r>
          </a:p>
        </p:txBody>
      </p:sp>
      <p:sp>
        <p:nvSpPr>
          <p:cNvPr id="196" name="CustomShape 4"/>
          <p:cNvSpPr/>
          <p:nvPr/>
        </p:nvSpPr>
        <p:spPr>
          <a:xfrm>
            <a:off x="6023992" y="2852936"/>
            <a:ext cx="432048" cy="216024"/>
          </a:xfrm>
          <a:prstGeom prst="rect">
            <a:avLst/>
          </a:prstGeom>
          <a:solidFill>
            <a:srgbClr val="F199E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1000" b="1" strike="noStrike" spc="-1" dirty="0" smtClean="0">
                <a:solidFill>
                  <a:schemeClr val="tx1"/>
                </a:solidFill>
                <a:latin typeface="Arial"/>
                <a:ea typeface="Arial"/>
              </a:rPr>
              <a:t>FS</a:t>
            </a:r>
          </a:p>
        </p:txBody>
      </p:sp>
      <p:sp>
        <p:nvSpPr>
          <p:cNvPr id="197" name="CustomShape 4"/>
          <p:cNvSpPr/>
          <p:nvPr/>
        </p:nvSpPr>
        <p:spPr>
          <a:xfrm>
            <a:off x="4151784" y="2852936"/>
            <a:ext cx="432048" cy="216024"/>
          </a:xfrm>
          <a:prstGeom prst="rect">
            <a:avLst/>
          </a:prstGeom>
          <a:solidFill>
            <a:srgbClr val="F199E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1000" b="1" strike="noStrike" spc="-1" dirty="0" smtClean="0">
                <a:solidFill>
                  <a:schemeClr val="tx1"/>
                </a:solidFill>
                <a:latin typeface="Arial"/>
                <a:ea typeface="Arial"/>
              </a:rPr>
              <a:t>FS</a:t>
            </a:r>
          </a:p>
        </p:txBody>
      </p:sp>
      <p:sp>
        <p:nvSpPr>
          <p:cNvPr id="198" name="CustomShape 4"/>
          <p:cNvSpPr/>
          <p:nvPr/>
        </p:nvSpPr>
        <p:spPr>
          <a:xfrm>
            <a:off x="4151784" y="3140968"/>
            <a:ext cx="432048" cy="216024"/>
          </a:xfrm>
          <a:prstGeom prst="rect">
            <a:avLst/>
          </a:prstGeom>
          <a:solidFill>
            <a:srgbClr val="F199E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1000" b="1" strike="noStrike" spc="-1" dirty="0" smtClean="0">
                <a:solidFill>
                  <a:schemeClr val="tx1"/>
                </a:solidFill>
                <a:latin typeface="Arial"/>
                <a:ea typeface="Arial"/>
              </a:rPr>
              <a:t>RM</a:t>
            </a:r>
          </a:p>
        </p:txBody>
      </p:sp>
      <p:sp>
        <p:nvSpPr>
          <p:cNvPr id="199" name="CustomShape 4"/>
          <p:cNvSpPr/>
          <p:nvPr/>
        </p:nvSpPr>
        <p:spPr>
          <a:xfrm>
            <a:off x="7896200" y="2852936"/>
            <a:ext cx="432048" cy="216024"/>
          </a:xfrm>
          <a:prstGeom prst="rect">
            <a:avLst/>
          </a:prstGeom>
          <a:solidFill>
            <a:srgbClr val="F199E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1000" b="1" strike="noStrike" spc="-1" dirty="0" smtClean="0">
                <a:solidFill>
                  <a:schemeClr val="tx1"/>
                </a:solidFill>
                <a:latin typeface="Arial"/>
                <a:ea typeface="Arial"/>
              </a:rPr>
              <a:t>FS</a:t>
            </a:r>
          </a:p>
        </p:txBody>
      </p:sp>
      <p:sp>
        <p:nvSpPr>
          <p:cNvPr id="200" name="CustomShape 4"/>
          <p:cNvSpPr/>
          <p:nvPr/>
        </p:nvSpPr>
        <p:spPr>
          <a:xfrm>
            <a:off x="9768408" y="2852936"/>
            <a:ext cx="432048" cy="216024"/>
          </a:xfrm>
          <a:prstGeom prst="rect">
            <a:avLst/>
          </a:prstGeom>
          <a:solidFill>
            <a:srgbClr val="F199E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1000" b="1" strike="noStrike" spc="-1" dirty="0" smtClean="0">
                <a:solidFill>
                  <a:schemeClr val="tx1"/>
                </a:solidFill>
                <a:latin typeface="Arial"/>
                <a:ea typeface="Arial"/>
              </a:rPr>
              <a:t>FS</a:t>
            </a:r>
          </a:p>
        </p:txBody>
      </p:sp>
      <p:sp>
        <p:nvSpPr>
          <p:cNvPr id="201" name="CustomShape 4"/>
          <p:cNvSpPr/>
          <p:nvPr/>
        </p:nvSpPr>
        <p:spPr>
          <a:xfrm>
            <a:off x="7896200" y="3717032"/>
            <a:ext cx="432048" cy="216024"/>
          </a:xfrm>
          <a:prstGeom prst="rect">
            <a:avLst/>
          </a:prstGeom>
          <a:solidFill>
            <a:srgbClr val="F199E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1000" b="1" spc="-1" dirty="0" smtClean="0">
                <a:solidFill>
                  <a:schemeClr val="tx1"/>
                </a:solidFill>
                <a:latin typeface="Arial"/>
                <a:ea typeface="Arial"/>
              </a:rPr>
              <a:t>HS</a:t>
            </a:r>
            <a:endParaRPr lang="fr-FR" sz="1000" b="1" strike="noStrike" spc="-1" dirty="0" smtClean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202" name="CustomShape 4"/>
          <p:cNvSpPr/>
          <p:nvPr/>
        </p:nvSpPr>
        <p:spPr>
          <a:xfrm>
            <a:off x="4151784" y="3429000"/>
            <a:ext cx="432048" cy="216024"/>
          </a:xfrm>
          <a:prstGeom prst="rect">
            <a:avLst/>
          </a:prstGeom>
          <a:solidFill>
            <a:srgbClr val="F199E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1000" b="1" strike="noStrike" spc="-1" dirty="0" smtClean="0">
                <a:solidFill>
                  <a:schemeClr val="tx1"/>
                </a:solidFill>
                <a:latin typeface="Arial"/>
                <a:ea typeface="Arial"/>
              </a:rPr>
              <a:t>NM</a:t>
            </a:r>
          </a:p>
        </p:txBody>
      </p:sp>
      <p:sp>
        <p:nvSpPr>
          <p:cNvPr id="203" name="CustomShape 4"/>
          <p:cNvSpPr/>
          <p:nvPr/>
        </p:nvSpPr>
        <p:spPr>
          <a:xfrm>
            <a:off x="2279576" y="3429000"/>
            <a:ext cx="432048" cy="216024"/>
          </a:xfrm>
          <a:prstGeom prst="rect">
            <a:avLst/>
          </a:prstGeom>
          <a:solidFill>
            <a:srgbClr val="F199E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1000" b="1" strike="noStrike" spc="-1" dirty="0" smtClean="0">
                <a:solidFill>
                  <a:schemeClr val="tx1"/>
                </a:solidFill>
                <a:latin typeface="Arial"/>
                <a:ea typeface="Arial"/>
              </a:rPr>
              <a:t>NM</a:t>
            </a:r>
          </a:p>
        </p:txBody>
      </p:sp>
      <p:sp>
        <p:nvSpPr>
          <p:cNvPr id="204" name="CustomShape 4"/>
          <p:cNvSpPr/>
          <p:nvPr/>
        </p:nvSpPr>
        <p:spPr>
          <a:xfrm>
            <a:off x="6023992" y="3140968"/>
            <a:ext cx="432048" cy="216024"/>
          </a:xfrm>
          <a:prstGeom prst="rect">
            <a:avLst/>
          </a:prstGeom>
          <a:solidFill>
            <a:srgbClr val="F199E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1000" b="1" strike="noStrike" spc="-1" dirty="0" smtClean="0">
                <a:solidFill>
                  <a:schemeClr val="tx1"/>
                </a:solidFill>
                <a:latin typeface="Arial"/>
                <a:ea typeface="Arial"/>
              </a:rPr>
              <a:t>RM</a:t>
            </a:r>
          </a:p>
        </p:txBody>
      </p:sp>
      <p:sp>
        <p:nvSpPr>
          <p:cNvPr id="205" name="CustomShape 4"/>
          <p:cNvSpPr/>
          <p:nvPr/>
        </p:nvSpPr>
        <p:spPr>
          <a:xfrm>
            <a:off x="6023992" y="3429000"/>
            <a:ext cx="432048" cy="216024"/>
          </a:xfrm>
          <a:prstGeom prst="rect">
            <a:avLst/>
          </a:prstGeom>
          <a:solidFill>
            <a:srgbClr val="F199E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1000" b="1" strike="noStrike" spc="-1" dirty="0" smtClean="0">
                <a:solidFill>
                  <a:schemeClr val="tx1"/>
                </a:solidFill>
                <a:latin typeface="Arial"/>
                <a:ea typeface="Arial"/>
              </a:rPr>
              <a:t>NM</a:t>
            </a:r>
          </a:p>
        </p:txBody>
      </p:sp>
      <p:sp>
        <p:nvSpPr>
          <p:cNvPr id="206" name="CustomShape 4"/>
          <p:cNvSpPr/>
          <p:nvPr/>
        </p:nvSpPr>
        <p:spPr>
          <a:xfrm>
            <a:off x="7896200" y="3140968"/>
            <a:ext cx="432048" cy="216024"/>
          </a:xfrm>
          <a:prstGeom prst="rect">
            <a:avLst/>
          </a:prstGeom>
          <a:solidFill>
            <a:srgbClr val="F199E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1000" b="1" strike="noStrike" spc="-1" dirty="0" smtClean="0">
                <a:solidFill>
                  <a:schemeClr val="tx1"/>
                </a:solidFill>
                <a:latin typeface="Arial"/>
                <a:ea typeface="Arial"/>
              </a:rPr>
              <a:t>RM</a:t>
            </a:r>
          </a:p>
        </p:txBody>
      </p:sp>
      <p:sp>
        <p:nvSpPr>
          <p:cNvPr id="207" name="CustomShape 4"/>
          <p:cNvSpPr/>
          <p:nvPr/>
        </p:nvSpPr>
        <p:spPr>
          <a:xfrm>
            <a:off x="7896200" y="3429000"/>
            <a:ext cx="432048" cy="216024"/>
          </a:xfrm>
          <a:prstGeom prst="rect">
            <a:avLst/>
          </a:prstGeom>
          <a:solidFill>
            <a:srgbClr val="F199E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1000" b="1" strike="noStrike" spc="-1" dirty="0" smtClean="0">
                <a:solidFill>
                  <a:schemeClr val="tx1"/>
                </a:solidFill>
                <a:latin typeface="Arial"/>
                <a:ea typeface="Arial"/>
              </a:rPr>
              <a:t>NM</a:t>
            </a:r>
          </a:p>
        </p:txBody>
      </p:sp>
      <p:sp>
        <p:nvSpPr>
          <p:cNvPr id="208" name="CustomShape 4"/>
          <p:cNvSpPr/>
          <p:nvPr/>
        </p:nvSpPr>
        <p:spPr>
          <a:xfrm>
            <a:off x="9768408" y="3140968"/>
            <a:ext cx="432048" cy="216024"/>
          </a:xfrm>
          <a:prstGeom prst="rect">
            <a:avLst/>
          </a:prstGeom>
          <a:solidFill>
            <a:srgbClr val="F199E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1000" b="1" strike="noStrike" spc="-1" dirty="0" smtClean="0">
                <a:solidFill>
                  <a:schemeClr val="tx1"/>
                </a:solidFill>
                <a:latin typeface="Arial"/>
                <a:ea typeface="Arial"/>
              </a:rPr>
              <a:t>RM</a:t>
            </a:r>
          </a:p>
        </p:txBody>
      </p:sp>
      <p:sp>
        <p:nvSpPr>
          <p:cNvPr id="209" name="CustomShape 4"/>
          <p:cNvSpPr/>
          <p:nvPr/>
        </p:nvSpPr>
        <p:spPr>
          <a:xfrm>
            <a:off x="9768408" y="3429000"/>
            <a:ext cx="432048" cy="216024"/>
          </a:xfrm>
          <a:prstGeom prst="rect">
            <a:avLst/>
          </a:prstGeom>
          <a:solidFill>
            <a:srgbClr val="F199E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1000" b="1" strike="noStrike" spc="-1" dirty="0" smtClean="0">
                <a:solidFill>
                  <a:schemeClr val="tx1"/>
                </a:solidFill>
                <a:latin typeface="Arial"/>
                <a:ea typeface="Arial"/>
              </a:rPr>
              <a:t>NM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862920" y="1815120"/>
            <a:ext cx="10426320" cy="4129920"/>
          </a:xfrm>
          <a:prstGeom prst="rect">
            <a:avLst/>
          </a:prstGeom>
          <a:noFill/>
          <a:ln>
            <a:solidFill>
              <a:srgbClr val="FA451A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ible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</p:sp>
      <p:pic>
        <p:nvPicPr>
          <p:cNvPr id="147" name="Shape 592"/>
          <p:cNvPicPr/>
          <p:nvPr/>
        </p:nvPicPr>
        <p:blipFill>
          <a:blip r:embed="rId3" cstate="print"/>
          <a:stretch/>
        </p:blipFill>
        <p:spPr>
          <a:xfrm>
            <a:off x="1224000" y="2304000"/>
            <a:ext cx="1274400" cy="1584000"/>
          </a:xfrm>
          <a:prstGeom prst="rect">
            <a:avLst/>
          </a:prstGeom>
          <a:ln>
            <a:noFill/>
          </a:ln>
        </p:spPr>
      </p:pic>
      <p:sp>
        <p:nvSpPr>
          <p:cNvPr id="148" name="CustomShape 2"/>
          <p:cNvSpPr/>
          <p:nvPr/>
        </p:nvSpPr>
        <p:spPr>
          <a:xfrm>
            <a:off x="2527560" y="462240"/>
            <a:ext cx="6924600" cy="765360"/>
          </a:xfrm>
          <a:prstGeom prst="rect">
            <a:avLst/>
          </a:prstGeom>
          <a:solidFill>
            <a:srgbClr val="F3B8B7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lang="fr-FR" sz="2400" b="1" strike="noStrike" spc="-1">
                <a:solidFill>
                  <a:srgbClr val="000000"/>
                </a:solidFill>
                <a:latin typeface="Arial"/>
                <a:ea typeface="Arial"/>
              </a:rPr>
              <a:t>Architecture Physique ElasticSearch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5705640" y="2520000"/>
            <a:ext cx="5314680" cy="2951640"/>
          </a:xfrm>
          <a:prstGeom prst="rect">
            <a:avLst/>
          </a:prstGeom>
          <a:noFill/>
          <a:ln w="28440">
            <a:solidFill>
              <a:srgbClr val="C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Nœuds </a:t>
            </a:r>
            <a:r>
              <a:rPr lang="fr-FR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Cluster </a:t>
            </a:r>
            <a:r>
              <a:rPr lang="fr-FR" sz="16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ElasticSearch</a:t>
            </a:r>
            <a:r>
              <a:rPr lang="fr-FR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(3 </a:t>
            </a:r>
            <a:r>
              <a:rPr lang="fr-FR" sz="16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noeuds</a:t>
            </a:r>
            <a:r>
              <a:rPr lang="fr-FR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) :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2 </a:t>
            </a:r>
            <a:r>
              <a:rPr lang="fr-FR" sz="16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DataNodes</a:t>
            </a:r>
            <a:r>
              <a:rPr lang="fr-FR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, 1 </a:t>
            </a:r>
            <a:r>
              <a:rPr lang="fr-FR" sz="16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MasterNode</a:t>
            </a:r>
            <a:endParaRPr lang="fr-FR" sz="16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8 </a:t>
            </a:r>
            <a:r>
              <a:rPr lang="fr-FR" sz="1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coeurs</a:t>
            </a:r>
            <a:endParaRPr lang="fr-FR" sz="1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64 Go de RAM</a:t>
            </a:r>
            <a:endParaRPr lang="fr-FR" sz="1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Disque dur 1 To (Système HDD : 300 Go + Datas du </a:t>
            </a:r>
            <a:r>
              <a:rPr lang="fr-FR" sz="1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DataNode</a:t>
            </a:r>
            <a:r>
              <a:rPr lang="fr-FR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: le reste)</a:t>
            </a:r>
            <a:endParaRPr lang="fr-F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4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fr-FR" sz="1400" b="0" strike="noStrike" spc="-1" dirty="0">
              <a:latin typeface="Arial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1008000" y="1982160"/>
            <a:ext cx="1572120" cy="32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D30763"/>
                </a:solidFill>
                <a:latin typeface="Arial"/>
                <a:ea typeface="Arial"/>
              </a:rPr>
              <a:t>1 </a:t>
            </a:r>
            <a:r>
              <a:rPr lang="fr-FR" sz="1600" b="0" strike="noStrike" spc="-1" dirty="0" err="1">
                <a:solidFill>
                  <a:srgbClr val="D30763"/>
                </a:solidFill>
                <a:latin typeface="Arial"/>
                <a:ea typeface="Arial"/>
              </a:rPr>
              <a:t>MasterNode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151" name="CustomShape 5"/>
          <p:cNvSpPr/>
          <p:nvPr/>
        </p:nvSpPr>
        <p:spPr>
          <a:xfrm>
            <a:off x="1010520" y="3960000"/>
            <a:ext cx="2157480" cy="32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1600" b="0" strike="noStrike" spc="-1">
                <a:solidFill>
                  <a:srgbClr val="D30763"/>
                </a:solidFill>
                <a:latin typeface="Arial"/>
                <a:ea typeface="Arial"/>
              </a:rPr>
              <a:t>2 DataNodes</a:t>
            </a:r>
            <a:endParaRPr lang="fr-FR" sz="1600" b="0" strike="noStrike" spc="-1">
              <a:latin typeface="Arial"/>
            </a:endParaRPr>
          </a:p>
        </p:txBody>
      </p:sp>
      <p:pic>
        <p:nvPicPr>
          <p:cNvPr id="152" name="Shape 592"/>
          <p:cNvPicPr/>
          <p:nvPr/>
        </p:nvPicPr>
        <p:blipFill>
          <a:blip r:embed="rId3" cstate="print"/>
          <a:stretch/>
        </p:blipFill>
        <p:spPr>
          <a:xfrm>
            <a:off x="936000" y="4320000"/>
            <a:ext cx="1274400" cy="1576440"/>
          </a:xfrm>
          <a:prstGeom prst="rect">
            <a:avLst/>
          </a:prstGeom>
          <a:ln>
            <a:noFill/>
          </a:ln>
        </p:spPr>
      </p:pic>
      <p:pic>
        <p:nvPicPr>
          <p:cNvPr id="155" name="Shape 592"/>
          <p:cNvPicPr/>
          <p:nvPr/>
        </p:nvPicPr>
        <p:blipFill>
          <a:blip r:embed="rId3" cstate="print"/>
          <a:stretch/>
        </p:blipFill>
        <p:spPr>
          <a:xfrm>
            <a:off x="2037600" y="4320360"/>
            <a:ext cx="1274400" cy="1576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8689</TotalTime>
  <Words>267</Words>
  <Application>Microsoft Office PowerPoint</Application>
  <PresentationFormat>Personnalisé</PresentationFormat>
  <Paragraphs>73</Paragraphs>
  <Slides>2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Office Theme</vt:lpstr>
      <vt:lpstr>Diapositive 1</vt:lpstr>
      <vt:lpstr>Diapositive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Mise en place  d’un modèle de recommandation</dc:title>
  <dc:creator>Ryadh</dc:creator>
  <cp:lastModifiedBy>HP</cp:lastModifiedBy>
  <cp:revision>210</cp:revision>
  <dcterms:modified xsi:type="dcterms:W3CDTF">2019-02-12T15:52:59Z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Personnalisé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