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1" r:id="rId3"/>
    <p:sldId id="262" r:id="rId4"/>
    <p:sldId id="263" r:id="rId5"/>
    <p:sldId id="264" r:id="rId6"/>
    <p:sldId id="258" r:id="rId7"/>
    <p:sldId id="259" r:id="rId8"/>
    <p:sldId id="257" r:id="rId9"/>
    <p:sldId id="260" r:id="rId10"/>
    <p:sldId id="265" r:id="rId11"/>
    <p:sldId id="267"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2" d="100"/>
          <a:sy n="72" d="100"/>
        </p:scale>
        <p:origin x="7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ED1C14C-A143-42F5-B247-D0E800131009}" type="datetimeFigureOut">
              <a:rPr lang="en-US" smtClean="0"/>
              <a:t>4/23/2022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51927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07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21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3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15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95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677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2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87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0768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1931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EED1C14C-A143-42F5-B247-D0E800131009}" type="datetimeFigureOut">
              <a:rPr lang="en-US" smtClean="0"/>
              <a:t>4/23/2022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35818598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ellabeatGDA/Entries_Cat_Date_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E98055F-AEBE-4391-9C6D-AEFC46C77006}"/>
              </a:ext>
            </a:extLst>
          </p:cNvPr>
          <p:cNvSpPr>
            <a:spLocks noGrp="1"/>
          </p:cNvSpPr>
          <p:nvPr>
            <p:ph type="ctrTitle"/>
          </p:nvPr>
        </p:nvSpPr>
        <p:spPr/>
        <p:txBody>
          <a:bodyPr/>
          <a:lstStyle/>
          <a:p>
            <a:r>
              <a:rPr lang="en-us">
                <a:solidFill>
                  <a:schemeClr val="accent4">
                    <a:lumMod val="75000"/>
                  </a:schemeClr>
                </a:solidFill>
                <a:hlinkClick r:id="rId2">
                  <a:extLst>
                    <a:ext uri="{A12FA001-AC4F-418D-AE19-62706E023703}">
                      <ahyp:hlinkClr xmlns:ahyp="http://schemas.microsoft.com/office/drawing/2018/hyperlinkcolor" val="tx"/>
                    </a:ext>
                  </a:extLst>
                </a:hlinkClick>
              </a:rPr>
              <a:t>Bellabeat</a:t>
            </a:r>
            <a:endParaRPr lang="en-us" dirty="0">
              <a:solidFill>
                <a:schemeClr val="accent4">
                  <a:lumMod val="75000"/>
                </a:schemeClr>
              </a:solidFill>
              <a:hlinkClick r:id="rId2">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2FA6E654-E922-42D5-9061-E9CEF30BE574}"/>
              </a:ext>
            </a:extLst>
          </p:cNvPr>
          <p:cNvSpPr>
            <a:spLocks noGrp="1"/>
          </p:cNvSpPr>
          <p:nvPr>
            <p:ph type="subTitle" idx="1"/>
          </p:nvPr>
        </p:nvSpPr>
        <p:spPr/>
        <p:txBody>
          <a:bodyPr/>
          <a:lstStyle/>
          <a:p>
            <a:r>
              <a:rPr dirty="0"/>
              <a:t>4/13/2022 </a:t>
            </a:r>
            <a:endParaRPr lang="en-US" dirty="0"/>
          </a:p>
          <a:p>
            <a:r>
              <a:rPr lang="en-US" dirty="0"/>
              <a:t>By Heather Shaw</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52545"/>
            <a:ext cx="9692640" cy="801197"/>
          </a:xfrm>
        </p:spPr>
        <p:txBody>
          <a:bodyPr/>
          <a:lstStyle/>
          <a:p>
            <a:r>
              <a:rPr lang="en-US" dirty="0"/>
              <a:t>Analysis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49680" y="1208475"/>
            <a:ext cx="8595360" cy="4287256"/>
          </a:xfrm>
        </p:spPr>
        <p:txBody>
          <a:bodyPr>
            <a:normAutofit lnSpcReduction="10000"/>
          </a:bodyPr>
          <a:lstStyle/>
          <a:p>
            <a:r>
              <a:rPr lang="en-US" dirty="0"/>
              <a:t>The most frequently recorded data was Daily Activity, which was directly input from the fitness tracker.</a:t>
            </a:r>
          </a:p>
          <a:p>
            <a:pPr lvl="1"/>
            <a:r>
              <a:rPr lang="en-US" dirty="0"/>
              <a:t>This indicates that smart devices that enter automatically are more likely to be used for tracking.</a:t>
            </a:r>
          </a:p>
          <a:p>
            <a:r>
              <a:rPr lang="en-US" dirty="0"/>
              <a:t>There are large gaps in the data for Daily Sleep and Weight measurements.</a:t>
            </a:r>
          </a:p>
          <a:p>
            <a:r>
              <a:rPr lang="en-US" dirty="0"/>
              <a:t>Why? Potential causes:</a:t>
            </a:r>
          </a:p>
          <a:p>
            <a:pPr lvl="1"/>
            <a:r>
              <a:rPr lang="en-US" dirty="0"/>
              <a:t>Comfort level of device while sleeping</a:t>
            </a:r>
          </a:p>
          <a:p>
            <a:pPr lvl="1"/>
            <a:r>
              <a:rPr lang="en-US" dirty="0"/>
              <a:t>Lack of interest in tracking this information</a:t>
            </a:r>
          </a:p>
          <a:p>
            <a:pPr lvl="1"/>
            <a:r>
              <a:rPr lang="en-US" dirty="0"/>
              <a:t>Ease / convenience of using smart devices for tracking weight</a:t>
            </a:r>
          </a:p>
          <a:p>
            <a:r>
              <a:rPr lang="en-US" dirty="0"/>
              <a:t>There are significant limits to this data: limited time, small sample size, and age of data are all factors that could affect these results.</a:t>
            </a:r>
          </a:p>
          <a:p>
            <a:endParaRPr lang="en-US" dirty="0"/>
          </a:p>
          <a:p>
            <a:pPr lvl="1"/>
            <a:endParaRPr lang="en-US" dirty="0"/>
          </a:p>
          <a:p>
            <a:pPr lvl="1"/>
            <a:endParaRPr lang="en-US" dirty="0"/>
          </a:p>
        </p:txBody>
      </p:sp>
    </p:spTree>
    <p:extLst>
      <p:ext uri="{BB962C8B-B14F-4D97-AF65-F5344CB8AC3E}">
        <p14:creationId xmlns:p14="http://schemas.microsoft.com/office/powerpoint/2010/main" val="32859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61872" y="334396"/>
            <a:ext cx="9957036" cy="1395315"/>
          </a:xfrm>
        </p:spPr>
        <p:txBody>
          <a:bodyPr>
            <a:noAutofit/>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342986" y="1892085"/>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Spring</a:t>
            </a:r>
          </a:p>
          <a:p>
            <a:pPr>
              <a:lnSpc>
                <a:spcPct val="100000"/>
              </a:lnSpc>
            </a:pPr>
            <a:r>
              <a:rPr lang="en-US" dirty="0"/>
              <a:t>Water bottle tracks daily water intake using smart technology. </a:t>
            </a:r>
          </a:p>
          <a:p>
            <a:pPr>
              <a:lnSpc>
                <a:spcPct val="100000"/>
              </a:lnSpc>
            </a:pPr>
            <a:r>
              <a:rPr lang="en-US" dirty="0"/>
              <a:t>Connects to </a:t>
            </a:r>
            <a:r>
              <a:rPr lang="en-US" dirty="0" err="1"/>
              <a:t>Bellabeat</a:t>
            </a:r>
            <a:r>
              <a:rPr lang="en-US" dirty="0"/>
              <a:t> app so users can track hydration levels automatically. </a:t>
            </a:r>
          </a:p>
          <a:p>
            <a:pPr lvl="1">
              <a:lnSpc>
                <a:spcPct val="100000"/>
              </a:lnSpc>
            </a:pPr>
            <a:r>
              <a:rPr lang="en-US" dirty="0"/>
              <a:t>Automated data input from the fitness tracker had the most consistent use throughout the study period. Users interested in tracking water intake could find this feature very appealing.</a:t>
            </a:r>
          </a:p>
          <a:p>
            <a:pPr marL="0" indent="0">
              <a:lnSpc>
                <a:spcPct val="100000"/>
              </a:lnSpc>
              <a:buNone/>
            </a:pPr>
            <a:endParaRPr lang="en-US" dirty="0"/>
          </a:p>
          <a:p>
            <a:pPr lvl="1"/>
            <a:endParaRPr lang="en-US" dirty="0"/>
          </a:p>
          <a:p>
            <a:pPr lvl="1"/>
            <a:endParaRPr lang="en-US" dirty="0"/>
          </a:p>
        </p:txBody>
      </p:sp>
    </p:spTree>
    <p:extLst>
      <p:ext uri="{BB962C8B-B14F-4D97-AF65-F5344CB8AC3E}">
        <p14:creationId xmlns:p14="http://schemas.microsoft.com/office/powerpoint/2010/main" val="335826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61872" y="334396"/>
            <a:ext cx="9957036" cy="1395315"/>
          </a:xfrm>
        </p:spPr>
        <p:txBody>
          <a:bodyPr>
            <a:noAutofit/>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5" name="Content Placeholder 2">
            <a:extLst>
              <a:ext uri="{FF2B5EF4-FFF2-40B4-BE49-F238E27FC236}">
                <a16:creationId xmlns:a16="http://schemas.microsoft.com/office/drawing/2014/main" id="{A35C4A62-0362-E01A-792F-22D83EE1474A}"/>
              </a:ext>
            </a:extLst>
          </p:cNvPr>
          <p:cNvSpPr txBox="1">
            <a:spLocks/>
          </p:cNvSpPr>
          <p:nvPr/>
        </p:nvSpPr>
        <p:spPr>
          <a:xfrm>
            <a:off x="1368197" y="1900114"/>
            <a:ext cx="8595360" cy="288765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Leaf </a:t>
            </a:r>
          </a:p>
          <a:p>
            <a:pPr>
              <a:lnSpc>
                <a:spcPct val="100000"/>
              </a:lnSpc>
            </a:pPr>
            <a:r>
              <a:rPr lang="en-US" dirty="0"/>
              <a:t>Classic wellness tracker that can be worn as a bracelet, necklace, or clip. Connects to </a:t>
            </a:r>
            <a:r>
              <a:rPr lang="en-US" dirty="0" err="1"/>
              <a:t>Bellabeat</a:t>
            </a:r>
            <a:r>
              <a:rPr lang="en-US" dirty="0"/>
              <a:t> app for automatic tracking.</a:t>
            </a:r>
          </a:p>
          <a:p>
            <a:pPr lvl="1">
              <a:lnSpc>
                <a:spcPct val="100000"/>
              </a:lnSpc>
            </a:pPr>
            <a:r>
              <a:rPr lang="en-US" dirty="0"/>
              <a:t>If comfort and ease of use are factors that affected participation level in Sleep tracking, the versatility of how the product can be worn could have a positive impact on the decision to use this product for health tracking.</a:t>
            </a:r>
          </a:p>
          <a:p>
            <a:pPr lvl="1">
              <a:lnSpc>
                <a:spcPct val="100000"/>
              </a:lnSpc>
            </a:pPr>
            <a:r>
              <a:rPr lang="en-US" dirty="0"/>
              <a:t>More data is needed to definitively make this connection.</a:t>
            </a:r>
          </a:p>
        </p:txBody>
      </p:sp>
    </p:spTree>
    <p:extLst>
      <p:ext uri="{BB962C8B-B14F-4D97-AF65-F5344CB8AC3E}">
        <p14:creationId xmlns:p14="http://schemas.microsoft.com/office/powerpoint/2010/main" val="268710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61872" y="334396"/>
            <a:ext cx="9957036" cy="1395315"/>
          </a:xfrm>
        </p:spPr>
        <p:txBody>
          <a:bodyPr>
            <a:noAutofit/>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6" name="Content Placeholder 2">
            <a:extLst>
              <a:ext uri="{FF2B5EF4-FFF2-40B4-BE49-F238E27FC236}">
                <a16:creationId xmlns:a16="http://schemas.microsoft.com/office/drawing/2014/main" id="{0FE93DBF-E0C7-419F-6A51-3EEFFB26F10B}"/>
              </a:ext>
            </a:extLst>
          </p:cNvPr>
          <p:cNvSpPr txBox="1">
            <a:spLocks/>
          </p:cNvSpPr>
          <p:nvPr/>
        </p:nvSpPr>
        <p:spPr>
          <a:xfrm>
            <a:off x="1378830" y="1959495"/>
            <a:ext cx="8595360" cy="21925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err="1"/>
              <a:t>Bellabeat</a:t>
            </a:r>
            <a:r>
              <a:rPr lang="en-US" b="1" dirty="0"/>
              <a:t> App </a:t>
            </a:r>
          </a:p>
          <a:p>
            <a:pPr lvl="1"/>
            <a:r>
              <a:rPr lang="en-US" dirty="0"/>
              <a:t>Manual data entry may be appealing for tracking some metrics.</a:t>
            </a:r>
          </a:p>
          <a:p>
            <a:pPr lvl="1"/>
            <a:r>
              <a:rPr lang="en-US" dirty="0"/>
              <a:t>Automated data was the most consistent. For weight tracking, consider a feature that allows input to the app from smart scales that are not </a:t>
            </a:r>
            <a:r>
              <a:rPr lang="en-US" dirty="0" err="1"/>
              <a:t>Bellabeat</a:t>
            </a:r>
            <a:r>
              <a:rPr lang="en-US" dirty="0"/>
              <a:t> products.</a:t>
            </a:r>
          </a:p>
        </p:txBody>
      </p:sp>
    </p:spTree>
    <p:extLst>
      <p:ext uri="{BB962C8B-B14F-4D97-AF65-F5344CB8AC3E}">
        <p14:creationId xmlns:p14="http://schemas.microsoft.com/office/powerpoint/2010/main" val="184787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85992"/>
            <a:ext cx="9692640" cy="829189"/>
          </a:xfrm>
        </p:spPr>
        <p:txBody>
          <a:bodyPr>
            <a:normAutofit/>
          </a:bodyPr>
          <a:lstStyle/>
          <a:p>
            <a:r>
              <a:rPr lang="en-US" dirty="0"/>
              <a:t>Recommendations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368198" y="1200241"/>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dirty="0"/>
              <a:t>More Data</a:t>
            </a:r>
          </a:p>
          <a:p>
            <a:pPr>
              <a:lnSpc>
                <a:spcPct val="100000"/>
              </a:lnSpc>
            </a:pPr>
            <a:r>
              <a:rPr lang="en-US" dirty="0"/>
              <a:t>Gather up-to-date tracker data from customers currently using </a:t>
            </a:r>
            <a:r>
              <a:rPr lang="en-US" dirty="0" err="1"/>
              <a:t>Bellabeat</a:t>
            </a:r>
            <a:r>
              <a:rPr lang="en-US" dirty="0"/>
              <a:t> products </a:t>
            </a:r>
          </a:p>
          <a:p>
            <a:pPr>
              <a:lnSpc>
                <a:spcPct val="100000"/>
              </a:lnSpc>
            </a:pPr>
            <a:r>
              <a:rPr lang="en-US" dirty="0"/>
              <a:t>Survey data</a:t>
            </a:r>
          </a:p>
          <a:p>
            <a:pPr lvl="1">
              <a:lnSpc>
                <a:spcPct val="100000"/>
              </a:lnSpc>
            </a:pPr>
            <a:r>
              <a:rPr lang="en-US" dirty="0"/>
              <a:t>Gain insights from current and potential users about the factors that impact their decision to purchase and consistently use fitness trackers.</a:t>
            </a:r>
          </a:p>
          <a:p>
            <a:pPr lvl="1"/>
            <a:r>
              <a:rPr lang="en-US" dirty="0"/>
              <a:t>Clarify which metrics potential users wish to track.</a:t>
            </a:r>
          </a:p>
          <a:p>
            <a:pPr lvl="1"/>
            <a:endParaRPr lang="en-US" dirty="0"/>
          </a:p>
        </p:txBody>
      </p:sp>
    </p:spTree>
    <p:extLst>
      <p:ext uri="{BB962C8B-B14F-4D97-AF65-F5344CB8AC3E}">
        <p14:creationId xmlns:p14="http://schemas.microsoft.com/office/powerpoint/2010/main" val="423201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A85-1E6E-4E6A-84F5-31FAE6F1903C}"/>
              </a:ext>
            </a:extLst>
          </p:cNvPr>
          <p:cNvSpPr>
            <a:spLocks noGrp="1"/>
          </p:cNvSpPr>
          <p:nvPr>
            <p:ph type="title"/>
          </p:nvPr>
        </p:nvSpPr>
        <p:spPr>
          <a:xfrm>
            <a:off x="1261872" y="2238105"/>
            <a:ext cx="9692640" cy="842237"/>
          </a:xfrm>
        </p:spPr>
        <p:txBody>
          <a:bodyPr/>
          <a:lstStyle/>
          <a:p>
            <a:r>
              <a:rPr lang="en-US" dirty="0"/>
              <a:t>Business Task</a:t>
            </a:r>
          </a:p>
        </p:txBody>
      </p:sp>
      <p:sp>
        <p:nvSpPr>
          <p:cNvPr id="3" name="Content Placeholder 2">
            <a:extLst>
              <a:ext uri="{FF2B5EF4-FFF2-40B4-BE49-F238E27FC236}">
                <a16:creationId xmlns:a16="http://schemas.microsoft.com/office/drawing/2014/main" id="{43118861-63BC-49C5-A966-4E14146A9941}"/>
              </a:ext>
            </a:extLst>
          </p:cNvPr>
          <p:cNvSpPr>
            <a:spLocks noGrp="1"/>
          </p:cNvSpPr>
          <p:nvPr>
            <p:ph idx="1"/>
          </p:nvPr>
        </p:nvSpPr>
        <p:spPr>
          <a:xfrm>
            <a:off x="1261872" y="3311408"/>
            <a:ext cx="8595360" cy="1981361"/>
          </a:xfrm>
        </p:spPr>
        <p:txBody>
          <a:bodyPr/>
          <a:lstStyle/>
          <a:p>
            <a:r>
              <a:rPr lang="en-US" dirty="0"/>
              <a:t>Identify trends in non-</a:t>
            </a:r>
            <a:r>
              <a:rPr lang="en-US" dirty="0" err="1"/>
              <a:t>Bellabeat</a:t>
            </a:r>
            <a:r>
              <a:rPr lang="en-US" dirty="0"/>
              <a:t> smart tracker devices.</a:t>
            </a:r>
          </a:p>
          <a:p>
            <a:r>
              <a:rPr lang="en-US" dirty="0"/>
              <a:t>Identify ways these trends could apply to </a:t>
            </a:r>
            <a:r>
              <a:rPr lang="en-US" dirty="0" err="1"/>
              <a:t>Bellabeat</a:t>
            </a:r>
            <a:r>
              <a:rPr lang="en-US" dirty="0"/>
              <a:t> customers and products.</a:t>
            </a:r>
          </a:p>
          <a:p>
            <a:r>
              <a:rPr lang="en-US" dirty="0"/>
              <a:t>Apply these trends to influence </a:t>
            </a:r>
            <a:r>
              <a:rPr lang="en-US" dirty="0" err="1"/>
              <a:t>Bellabeat</a:t>
            </a:r>
            <a:r>
              <a:rPr lang="en-US" dirty="0"/>
              <a:t> marketing strategy.</a:t>
            </a:r>
          </a:p>
        </p:txBody>
      </p:sp>
      <p:sp>
        <p:nvSpPr>
          <p:cNvPr id="4" name="Title 1">
            <a:extLst>
              <a:ext uri="{FF2B5EF4-FFF2-40B4-BE49-F238E27FC236}">
                <a16:creationId xmlns:a16="http://schemas.microsoft.com/office/drawing/2014/main" id="{EE310792-C6AC-4B15-B2C5-B0B0344F0F35}"/>
              </a:ext>
            </a:extLst>
          </p:cNvPr>
          <p:cNvSpPr txBox="1">
            <a:spLocks/>
          </p:cNvSpPr>
          <p:nvPr/>
        </p:nvSpPr>
        <p:spPr>
          <a:xfrm>
            <a:off x="1261872" y="174120"/>
            <a:ext cx="9692640" cy="842238"/>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err="1"/>
              <a:t>Bellabeat</a:t>
            </a:r>
            <a:endParaRPr lang="en-US" dirty="0"/>
          </a:p>
        </p:txBody>
      </p:sp>
      <p:sp>
        <p:nvSpPr>
          <p:cNvPr id="5" name="Content Placeholder 2">
            <a:extLst>
              <a:ext uri="{FF2B5EF4-FFF2-40B4-BE49-F238E27FC236}">
                <a16:creationId xmlns:a16="http://schemas.microsoft.com/office/drawing/2014/main" id="{29FD5707-FD03-492A-A99E-B6C1315BEC3F}"/>
              </a:ext>
            </a:extLst>
          </p:cNvPr>
          <p:cNvSpPr txBox="1">
            <a:spLocks/>
          </p:cNvSpPr>
          <p:nvPr/>
        </p:nvSpPr>
        <p:spPr>
          <a:xfrm>
            <a:off x="1261872" y="1117164"/>
            <a:ext cx="8595360" cy="69046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High-tech manufacturer of health-focused products for women</a:t>
            </a:r>
          </a:p>
          <a:p>
            <a:pPr marL="0" indent="0">
              <a:buFont typeface="Arial" pitchFamily="34" charset="0"/>
              <a:buNone/>
            </a:pPr>
            <a:endParaRPr lang="en-US" dirty="0"/>
          </a:p>
        </p:txBody>
      </p:sp>
    </p:spTree>
    <p:extLst>
      <p:ext uri="{BB962C8B-B14F-4D97-AF65-F5344CB8AC3E}">
        <p14:creationId xmlns:p14="http://schemas.microsoft.com/office/powerpoint/2010/main" val="291826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73FA-513A-4EBA-9D81-E799AAA0961C}"/>
              </a:ext>
            </a:extLst>
          </p:cNvPr>
          <p:cNvSpPr>
            <a:spLocks noGrp="1"/>
          </p:cNvSpPr>
          <p:nvPr>
            <p:ph type="title"/>
          </p:nvPr>
        </p:nvSpPr>
        <p:spPr>
          <a:xfrm>
            <a:off x="1261872" y="142143"/>
            <a:ext cx="9692640" cy="916881"/>
          </a:xfrm>
        </p:spPr>
        <p:txBody>
          <a:bodyPr/>
          <a:lstStyle/>
          <a:p>
            <a:r>
              <a:rPr lang="en-US" dirty="0"/>
              <a:t>The Data</a:t>
            </a:r>
          </a:p>
        </p:txBody>
      </p:sp>
      <p:sp>
        <p:nvSpPr>
          <p:cNvPr id="3" name="Content Placeholder 2">
            <a:extLst>
              <a:ext uri="{FF2B5EF4-FFF2-40B4-BE49-F238E27FC236}">
                <a16:creationId xmlns:a16="http://schemas.microsoft.com/office/drawing/2014/main" id="{D9D5B320-E1C2-4BA3-8BBD-F457E2506EA0}"/>
              </a:ext>
            </a:extLst>
          </p:cNvPr>
          <p:cNvSpPr>
            <a:spLocks noGrp="1"/>
          </p:cNvSpPr>
          <p:nvPr>
            <p:ph idx="1"/>
          </p:nvPr>
        </p:nvSpPr>
        <p:spPr>
          <a:xfrm>
            <a:off x="1261872" y="1151699"/>
            <a:ext cx="8595360" cy="2276669"/>
          </a:xfrm>
        </p:spPr>
        <p:txBody>
          <a:bodyPr/>
          <a:lstStyle/>
          <a:p>
            <a:r>
              <a:rPr lang="en-US" dirty="0" err="1">
                <a:hlinkClick r:id="rId2"/>
              </a:rPr>
              <a:t>FitBit</a:t>
            </a:r>
            <a:r>
              <a:rPr lang="en-US" dirty="0">
                <a:hlinkClick r:id="rId2"/>
              </a:rPr>
              <a:t> Fitness Tracker Data</a:t>
            </a:r>
            <a:r>
              <a:rPr lang="en-US" dirty="0"/>
              <a:t> – made available by Amazon Mechanical Turk – open source</a:t>
            </a:r>
          </a:p>
          <a:p>
            <a:r>
              <a:rPr lang="en-US" dirty="0"/>
              <a:t>31 days of fitness tracker data</a:t>
            </a:r>
          </a:p>
          <a:p>
            <a:r>
              <a:rPr lang="en-US" dirty="0"/>
              <a:t>33 participants</a:t>
            </a:r>
          </a:p>
          <a:p>
            <a:r>
              <a:rPr lang="en-US" dirty="0"/>
              <a:t>Date Range 4.12.2016 – 5.12.2016</a:t>
            </a:r>
          </a:p>
        </p:txBody>
      </p:sp>
      <p:sp>
        <p:nvSpPr>
          <p:cNvPr id="4" name="Title 1">
            <a:extLst>
              <a:ext uri="{FF2B5EF4-FFF2-40B4-BE49-F238E27FC236}">
                <a16:creationId xmlns:a16="http://schemas.microsoft.com/office/drawing/2014/main" id="{C05991CC-D440-42D2-8AB4-65B2C2A0AA8D}"/>
              </a:ext>
            </a:extLst>
          </p:cNvPr>
          <p:cNvSpPr txBox="1">
            <a:spLocks/>
          </p:cNvSpPr>
          <p:nvPr/>
        </p:nvSpPr>
        <p:spPr>
          <a:xfrm>
            <a:off x="1395611" y="3291225"/>
            <a:ext cx="9692640" cy="916881"/>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a:t>Considerations</a:t>
            </a:r>
          </a:p>
        </p:txBody>
      </p:sp>
      <p:sp>
        <p:nvSpPr>
          <p:cNvPr id="5" name="Content Placeholder 2">
            <a:extLst>
              <a:ext uri="{FF2B5EF4-FFF2-40B4-BE49-F238E27FC236}">
                <a16:creationId xmlns:a16="http://schemas.microsoft.com/office/drawing/2014/main" id="{CA5EC8D4-FF7F-4FCA-8A44-00BB304F09D3}"/>
              </a:ext>
            </a:extLst>
          </p:cNvPr>
          <p:cNvSpPr txBox="1">
            <a:spLocks/>
          </p:cNvSpPr>
          <p:nvPr/>
        </p:nvSpPr>
        <p:spPr>
          <a:xfrm>
            <a:off x="1261872" y="4208106"/>
            <a:ext cx="8595360" cy="227666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Short duration</a:t>
            </a:r>
          </a:p>
          <a:p>
            <a:r>
              <a:rPr lang="en-US" dirty="0"/>
              <a:t>Small sample size</a:t>
            </a:r>
          </a:p>
          <a:p>
            <a:r>
              <a:rPr lang="en-US" dirty="0"/>
              <a:t>Dated – six years old</a:t>
            </a:r>
          </a:p>
          <a:p>
            <a:r>
              <a:rPr lang="en-US" dirty="0"/>
              <a:t>Gaps in some metrics</a:t>
            </a:r>
          </a:p>
        </p:txBody>
      </p:sp>
    </p:spTree>
    <p:extLst>
      <p:ext uri="{BB962C8B-B14F-4D97-AF65-F5344CB8AC3E}">
        <p14:creationId xmlns:p14="http://schemas.microsoft.com/office/powerpoint/2010/main" val="3260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F755-B5B4-4BF2-8F59-830ECEF44205}"/>
              </a:ext>
            </a:extLst>
          </p:cNvPr>
          <p:cNvSpPr>
            <a:spLocks noGrp="1"/>
          </p:cNvSpPr>
          <p:nvPr>
            <p:ph type="title"/>
          </p:nvPr>
        </p:nvSpPr>
        <p:spPr>
          <a:xfrm>
            <a:off x="1261872" y="233265"/>
            <a:ext cx="9692640" cy="756244"/>
          </a:xfrm>
        </p:spPr>
        <p:txBody>
          <a:bodyPr/>
          <a:lstStyle/>
          <a:p>
            <a:r>
              <a:rPr lang="en-US" dirty="0"/>
              <a:t>The Data</a:t>
            </a:r>
          </a:p>
        </p:txBody>
      </p:sp>
      <p:sp>
        <p:nvSpPr>
          <p:cNvPr id="3" name="Content Placeholder 2">
            <a:extLst>
              <a:ext uri="{FF2B5EF4-FFF2-40B4-BE49-F238E27FC236}">
                <a16:creationId xmlns:a16="http://schemas.microsoft.com/office/drawing/2014/main" id="{49897750-55AB-4DBB-9EED-AFEB7DFF7F56}"/>
              </a:ext>
            </a:extLst>
          </p:cNvPr>
          <p:cNvSpPr>
            <a:spLocks noGrp="1"/>
          </p:cNvSpPr>
          <p:nvPr>
            <p:ph idx="1"/>
          </p:nvPr>
        </p:nvSpPr>
        <p:spPr>
          <a:xfrm>
            <a:off x="1261872" y="1069388"/>
            <a:ext cx="8595360" cy="5044985"/>
          </a:xfrm>
        </p:spPr>
        <p:txBody>
          <a:bodyPr>
            <a:normAutofit/>
          </a:bodyPr>
          <a:lstStyle/>
          <a:p>
            <a:pPr marL="0" indent="0">
              <a:buNone/>
            </a:pPr>
            <a:r>
              <a:rPr lang="en-US" dirty="0"/>
              <a:t>*Tracker input for Daily Activity, including:</a:t>
            </a:r>
          </a:p>
          <a:p>
            <a:pPr lvl="1"/>
            <a:r>
              <a:rPr lang="en-US" dirty="0"/>
              <a:t>Activity level / intensity</a:t>
            </a:r>
          </a:p>
          <a:p>
            <a:pPr lvl="1"/>
            <a:r>
              <a:rPr lang="en-US" dirty="0"/>
              <a:t>Activity time</a:t>
            </a:r>
          </a:p>
          <a:p>
            <a:pPr lvl="1"/>
            <a:r>
              <a:rPr lang="en-US" dirty="0"/>
              <a:t>Distance</a:t>
            </a:r>
          </a:p>
          <a:p>
            <a:pPr lvl="1"/>
            <a:r>
              <a:rPr lang="en-US" dirty="0"/>
              <a:t>Calories</a:t>
            </a:r>
          </a:p>
          <a:p>
            <a:pPr marL="0" indent="0">
              <a:buNone/>
            </a:pPr>
            <a:r>
              <a:rPr lang="en-US" dirty="0"/>
              <a:t>*Tracker input for Daily Sleep, including:</a:t>
            </a:r>
          </a:p>
          <a:p>
            <a:pPr lvl="1"/>
            <a:r>
              <a:rPr lang="en-US" dirty="0"/>
              <a:t>Sleep time</a:t>
            </a:r>
          </a:p>
          <a:p>
            <a:pPr lvl="1"/>
            <a:r>
              <a:rPr lang="en-US" dirty="0"/>
              <a:t>Total time in bed</a:t>
            </a:r>
          </a:p>
          <a:p>
            <a:pPr marL="0" indent="0">
              <a:buNone/>
            </a:pPr>
            <a:r>
              <a:rPr lang="en-US" dirty="0"/>
              <a:t>*Weight data, including:</a:t>
            </a:r>
          </a:p>
          <a:p>
            <a:pPr lvl="1"/>
            <a:r>
              <a:rPr lang="en-US" dirty="0"/>
              <a:t>Weight in kg and lbs.</a:t>
            </a:r>
          </a:p>
          <a:p>
            <a:pPr lvl="1"/>
            <a:r>
              <a:rPr lang="en-US" dirty="0"/>
              <a:t>Manual data input or not manual</a:t>
            </a:r>
          </a:p>
          <a:p>
            <a:pPr marL="0" indent="0">
              <a:buNone/>
            </a:pPr>
            <a:r>
              <a:rPr lang="en-US" dirty="0"/>
              <a:t>*Additional tables for activity measurements by hour or minute. For this analysis we focused on the three tables above.</a:t>
            </a:r>
          </a:p>
        </p:txBody>
      </p:sp>
    </p:spTree>
    <p:extLst>
      <p:ext uri="{BB962C8B-B14F-4D97-AF65-F5344CB8AC3E}">
        <p14:creationId xmlns:p14="http://schemas.microsoft.com/office/powerpoint/2010/main" val="282544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150592"/>
            <a:ext cx="9692640" cy="866512"/>
          </a:xfrm>
        </p:spPr>
        <p:txBody>
          <a:bodyPr/>
          <a:lstStyle/>
          <a:p>
            <a:r>
              <a:rPr lang="en-US" dirty="0"/>
              <a:t>Data Cleaning</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49680" y="1098460"/>
            <a:ext cx="8595360" cy="3680766"/>
          </a:xfrm>
        </p:spPr>
        <p:txBody>
          <a:bodyPr>
            <a:normAutofit/>
          </a:bodyPr>
          <a:lstStyle/>
          <a:p>
            <a:r>
              <a:rPr lang="en-US" dirty="0"/>
              <a:t>SQL</a:t>
            </a:r>
          </a:p>
          <a:p>
            <a:r>
              <a:rPr lang="en-US" dirty="0"/>
              <a:t>Transformed string data types into dates and numeric values to prepare for calculations</a:t>
            </a:r>
          </a:p>
          <a:p>
            <a:r>
              <a:rPr lang="en-US" dirty="0"/>
              <a:t>Deleted 3 duplicate rows from the Sleep table</a:t>
            </a:r>
          </a:p>
          <a:p>
            <a:r>
              <a:rPr lang="en-US" dirty="0"/>
              <a:t>Checked for missing or incomplete data.</a:t>
            </a:r>
          </a:p>
          <a:p>
            <a:pPr lvl="1"/>
            <a:r>
              <a:rPr lang="en-US" dirty="0"/>
              <a:t>During this step, a wide variation between the number of entries in the Daily Activity, Sleep, and Weight tables was observed.</a:t>
            </a:r>
          </a:p>
          <a:p>
            <a:pPr lvl="1"/>
            <a:r>
              <a:rPr lang="en-US" dirty="0"/>
              <a:t>Daily Activity table contained multiple entries where all metrics were measured as 0. These entries were left in the table for reference, but they were excluded from calculations regarding tracker use.</a:t>
            </a:r>
          </a:p>
        </p:txBody>
      </p:sp>
    </p:spTree>
    <p:extLst>
      <p:ext uri="{BB962C8B-B14F-4D97-AF65-F5344CB8AC3E}">
        <p14:creationId xmlns:p14="http://schemas.microsoft.com/office/powerpoint/2010/main" val="16717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19D99-DF98-41C1-880D-C26EFA8F8E7A}"/>
              </a:ext>
            </a:extLst>
          </p:cNvPr>
          <p:cNvSpPr txBox="1"/>
          <p:nvPr/>
        </p:nvSpPr>
        <p:spPr>
          <a:xfrm>
            <a:off x="513183" y="438539"/>
            <a:ext cx="2043405" cy="2585323"/>
          </a:xfrm>
          <a:prstGeom prst="rect">
            <a:avLst/>
          </a:prstGeom>
          <a:noFill/>
        </p:spPr>
        <p:txBody>
          <a:bodyPr wrap="square" rtlCol="0">
            <a:spAutoFit/>
          </a:bodyPr>
          <a:lstStyle/>
          <a:p>
            <a:r>
              <a:rPr lang="en-US" dirty="0"/>
              <a:t>Calculating for 31 entries from 33 participants, a complete data set would be expected to include 1,023 total entries for category.</a:t>
            </a:r>
          </a:p>
        </p:txBody>
      </p:sp>
      <p:sp>
        <p:nvSpPr>
          <p:cNvPr id="4" name="TextBox 3">
            <a:extLst>
              <a:ext uri="{FF2B5EF4-FFF2-40B4-BE49-F238E27FC236}">
                <a16:creationId xmlns:a16="http://schemas.microsoft.com/office/drawing/2014/main" id="{C7947EF4-9683-4BC9-BB55-1FF1B3102E49}"/>
              </a:ext>
            </a:extLst>
          </p:cNvPr>
          <p:cNvSpPr txBox="1"/>
          <p:nvPr/>
        </p:nvSpPr>
        <p:spPr>
          <a:xfrm>
            <a:off x="513182" y="4194111"/>
            <a:ext cx="1959429" cy="1754326"/>
          </a:xfrm>
          <a:prstGeom prst="rect">
            <a:avLst/>
          </a:prstGeom>
          <a:noFill/>
        </p:spPr>
        <p:txBody>
          <a:bodyPr wrap="square" rtlCol="0">
            <a:spAutoFit/>
          </a:bodyPr>
          <a:lstStyle/>
          <a:p>
            <a:r>
              <a:rPr lang="en-US" dirty="0"/>
              <a:t>All participants had entries for Daily Activity, but not for Sleep or Weight tracking.</a:t>
            </a:r>
          </a:p>
        </p:txBody>
      </p:sp>
      <p:pic>
        <p:nvPicPr>
          <p:cNvPr id="6" name="Picture 5" descr="Graphical user interface, application&#10;&#10;Description automatically generated">
            <a:extLst>
              <a:ext uri="{FF2B5EF4-FFF2-40B4-BE49-F238E27FC236}">
                <a16:creationId xmlns:a16="http://schemas.microsoft.com/office/drawing/2014/main" id="{A17B37EA-DF43-C2FD-5E8B-D6B1A458D06B}"/>
              </a:ext>
            </a:extLst>
          </p:cNvPr>
          <p:cNvPicPr>
            <a:picLocks noChangeAspect="1"/>
          </p:cNvPicPr>
          <p:nvPr/>
        </p:nvPicPr>
        <p:blipFill rotWithShape="1">
          <a:blip r:embed="rId2">
            <a:extLst>
              <a:ext uri="{28A0092B-C50C-407E-A947-70E740481C1C}">
                <a14:useLocalDpi xmlns:a14="http://schemas.microsoft.com/office/drawing/2010/main" val="0"/>
              </a:ext>
            </a:extLst>
          </a:blip>
          <a:srcRect b="40465"/>
          <a:stretch/>
        </p:blipFill>
        <p:spPr>
          <a:xfrm>
            <a:off x="2556588" y="308344"/>
            <a:ext cx="9511365" cy="624131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573F8-B5F2-4F1C-9688-D39649CDF344}"/>
              </a:ext>
            </a:extLst>
          </p:cNvPr>
          <p:cNvSpPr txBox="1"/>
          <p:nvPr/>
        </p:nvSpPr>
        <p:spPr>
          <a:xfrm>
            <a:off x="942391" y="1352939"/>
            <a:ext cx="1959429" cy="3693319"/>
          </a:xfrm>
          <a:prstGeom prst="rect">
            <a:avLst/>
          </a:prstGeom>
          <a:noFill/>
        </p:spPr>
        <p:txBody>
          <a:bodyPr wrap="square" rtlCol="0">
            <a:spAutoFit/>
          </a:bodyPr>
          <a:lstStyle/>
          <a:p>
            <a:r>
              <a:rPr lang="en-US" dirty="0"/>
              <a:t>Daily Activity had the most consistent data. </a:t>
            </a:r>
          </a:p>
          <a:p>
            <a:endParaRPr lang="en-US" dirty="0"/>
          </a:p>
          <a:p>
            <a:r>
              <a:rPr lang="en-US" dirty="0"/>
              <a:t>Participants were grouped by level of participation - the number of Daily Activity entries over the 31-day study period.</a:t>
            </a:r>
          </a:p>
        </p:txBody>
      </p:sp>
      <p:pic>
        <p:nvPicPr>
          <p:cNvPr id="4" name="Picture 3" descr="Chart, pie chart&#10;&#10;Description automatically generated">
            <a:extLst>
              <a:ext uri="{FF2B5EF4-FFF2-40B4-BE49-F238E27FC236}">
                <a16:creationId xmlns:a16="http://schemas.microsoft.com/office/drawing/2014/main" id="{F86606F7-8F5F-87D3-F42B-B9C68689EEB6}"/>
              </a:ext>
            </a:extLst>
          </p:cNvPr>
          <p:cNvPicPr>
            <a:picLocks noChangeAspect="1"/>
          </p:cNvPicPr>
          <p:nvPr/>
        </p:nvPicPr>
        <p:blipFill rotWithShape="1">
          <a:blip r:embed="rId2">
            <a:extLst>
              <a:ext uri="{28A0092B-C50C-407E-A947-70E740481C1C}">
                <a14:useLocalDpi xmlns:a14="http://schemas.microsoft.com/office/drawing/2010/main" val="0"/>
              </a:ext>
            </a:extLst>
          </a:blip>
          <a:srcRect l="9410" r="9365" b="4341"/>
          <a:stretch/>
        </p:blipFill>
        <p:spPr>
          <a:xfrm>
            <a:off x="3681776" y="0"/>
            <a:ext cx="7280753"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Entries_Cat_Date_D">
            <a:extLst>
              <a:ext uri="{FF2B5EF4-FFF2-40B4-BE49-F238E27FC236}">
                <a16:creationId xmlns:a16="http://schemas.microsoft.com/office/drawing/2014/main" id="{44B3FF1E-CDA2-4401-B0AB-E9C6735E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126" y="0"/>
            <a:ext cx="9088015" cy="6858000"/>
          </a:xfrm>
          <a:prstGeom prst="rect">
            <a:avLst/>
          </a:prstGeom>
        </p:spPr>
      </p:pic>
      <p:sp>
        <p:nvSpPr>
          <p:cNvPr id="3" name="TextBox 2">
            <a:extLst>
              <a:ext uri="{FF2B5EF4-FFF2-40B4-BE49-F238E27FC236}">
                <a16:creationId xmlns:a16="http://schemas.microsoft.com/office/drawing/2014/main" id="{D18DE600-72EA-4788-8959-0F96ABD09EB1}"/>
              </a:ext>
            </a:extLst>
          </p:cNvPr>
          <p:cNvSpPr txBox="1"/>
          <p:nvPr/>
        </p:nvSpPr>
        <p:spPr>
          <a:xfrm>
            <a:off x="578498" y="550506"/>
            <a:ext cx="2313992" cy="2031325"/>
          </a:xfrm>
          <a:prstGeom prst="rect">
            <a:avLst/>
          </a:prstGeom>
          <a:noFill/>
        </p:spPr>
        <p:txBody>
          <a:bodyPr wrap="square" rtlCol="0">
            <a:spAutoFit/>
          </a:bodyPr>
          <a:lstStyle/>
          <a:p>
            <a:r>
              <a:rPr lang="en-US" dirty="0"/>
              <a:t>Daily Activity had the most consistent data, but participation lagged during the last week of the study </a:t>
            </a:r>
          </a:p>
          <a:p>
            <a:endParaRPr lang="en-US" dirty="0"/>
          </a:p>
        </p:txBody>
      </p:sp>
      <p:sp>
        <p:nvSpPr>
          <p:cNvPr id="4" name="TextBox 3">
            <a:extLst>
              <a:ext uri="{FF2B5EF4-FFF2-40B4-BE49-F238E27FC236}">
                <a16:creationId xmlns:a16="http://schemas.microsoft.com/office/drawing/2014/main" id="{9403959F-14C4-444E-A322-8D277EDD8B85}"/>
              </a:ext>
            </a:extLst>
          </p:cNvPr>
          <p:cNvSpPr txBox="1"/>
          <p:nvPr/>
        </p:nvSpPr>
        <p:spPr>
          <a:xfrm>
            <a:off x="578498" y="2684196"/>
            <a:ext cx="2313992" cy="2308324"/>
          </a:xfrm>
          <a:prstGeom prst="rect">
            <a:avLst/>
          </a:prstGeom>
          <a:noFill/>
        </p:spPr>
        <p:txBody>
          <a:bodyPr wrap="square" rtlCol="0">
            <a:spAutoFit/>
          </a:bodyPr>
          <a:lstStyle/>
          <a:p>
            <a:r>
              <a:rPr lang="en-US" dirty="0"/>
              <a:t>Daily Sleep had 24 participants, but tracking was inconsistent. The number of daily entries only ranged between 8 – 17.</a:t>
            </a:r>
          </a:p>
          <a:p>
            <a:endParaRPr lang="en-US" dirty="0"/>
          </a:p>
        </p:txBody>
      </p:sp>
      <p:sp>
        <p:nvSpPr>
          <p:cNvPr id="5" name="TextBox 4">
            <a:extLst>
              <a:ext uri="{FF2B5EF4-FFF2-40B4-BE49-F238E27FC236}">
                <a16:creationId xmlns:a16="http://schemas.microsoft.com/office/drawing/2014/main" id="{EBD57814-924A-4299-9EAA-2E6C7C94E603}"/>
              </a:ext>
            </a:extLst>
          </p:cNvPr>
          <p:cNvSpPr txBox="1"/>
          <p:nvPr/>
        </p:nvSpPr>
        <p:spPr>
          <a:xfrm>
            <a:off x="578498" y="5094886"/>
            <a:ext cx="2416628" cy="2031325"/>
          </a:xfrm>
          <a:prstGeom prst="rect">
            <a:avLst/>
          </a:prstGeom>
          <a:noFill/>
        </p:spPr>
        <p:txBody>
          <a:bodyPr wrap="square" rtlCol="0">
            <a:spAutoFit/>
          </a:bodyPr>
          <a:lstStyle/>
          <a:p>
            <a:r>
              <a:rPr lang="en-US" dirty="0"/>
              <a:t>Only 8 participants logged weight at any point in the study. The number of daily entries ranged between 1-3.</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6F22A8-9A63-4A06-BF06-0559892DED74}"/>
              </a:ext>
            </a:extLst>
          </p:cNvPr>
          <p:cNvSpPr txBox="1"/>
          <p:nvPr/>
        </p:nvSpPr>
        <p:spPr>
          <a:xfrm>
            <a:off x="485192" y="1859339"/>
            <a:ext cx="2114645" cy="3139321"/>
          </a:xfrm>
          <a:prstGeom prst="rect">
            <a:avLst/>
          </a:prstGeom>
          <a:noFill/>
        </p:spPr>
        <p:txBody>
          <a:bodyPr wrap="square" rtlCol="0">
            <a:spAutoFit/>
          </a:bodyPr>
          <a:lstStyle/>
          <a:p>
            <a:r>
              <a:rPr lang="en-US" dirty="0"/>
              <a:t>Of the 8 participants who tracked weight, most were entering data manually.</a:t>
            </a:r>
          </a:p>
          <a:p>
            <a:endParaRPr lang="en-US" dirty="0"/>
          </a:p>
          <a:p>
            <a:r>
              <a:rPr lang="en-US" dirty="0"/>
              <a:t>Data is extremely limited for this metric.</a:t>
            </a:r>
          </a:p>
          <a:p>
            <a:endParaRPr lang="en-US" dirty="0"/>
          </a:p>
        </p:txBody>
      </p:sp>
      <p:pic>
        <p:nvPicPr>
          <p:cNvPr id="7" name="Picture 6" descr="Chart, pie chart&#10;&#10;Description automatically generated">
            <a:extLst>
              <a:ext uri="{FF2B5EF4-FFF2-40B4-BE49-F238E27FC236}">
                <a16:creationId xmlns:a16="http://schemas.microsoft.com/office/drawing/2014/main" id="{5CED6A5E-6556-3704-6449-17A40997D783}"/>
              </a:ext>
            </a:extLst>
          </p:cNvPr>
          <p:cNvPicPr>
            <a:picLocks noChangeAspect="1"/>
          </p:cNvPicPr>
          <p:nvPr/>
        </p:nvPicPr>
        <p:blipFill rotWithShape="1">
          <a:blip r:embed="rId2">
            <a:extLst>
              <a:ext uri="{28A0092B-C50C-407E-A947-70E740481C1C}">
                <a14:useLocalDpi xmlns:a14="http://schemas.microsoft.com/office/drawing/2010/main" val="0"/>
              </a:ext>
            </a:extLst>
          </a:blip>
          <a:srcRect l="9476" r="8560" b="4806"/>
          <a:stretch/>
        </p:blipFill>
        <p:spPr>
          <a:xfrm>
            <a:off x="3572539" y="-2"/>
            <a:ext cx="7382962" cy="6858001"/>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2C3C43"/>
      </a:dk2>
      <a:lt2>
        <a:srgbClr val="EBEBEB"/>
      </a:lt2>
      <a:accent1>
        <a:srgbClr val="757575"/>
      </a:accent1>
      <a:accent2>
        <a:srgbClr val="2E83C3"/>
      </a:accent2>
      <a:accent3>
        <a:srgbClr val="226292"/>
      </a:accent3>
      <a:accent4>
        <a:srgbClr val="EBB839"/>
      </a:accent4>
      <a:accent5>
        <a:srgbClr val="F5DA8F"/>
      </a:accent5>
      <a:accent6>
        <a:srgbClr val="823E4E"/>
      </a:accent6>
      <a:hlink>
        <a:srgbClr val="C10323"/>
      </a:hlink>
      <a:folHlink>
        <a:srgbClr val="A9D3E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238</TotalTime>
  <Words>738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Bellabeat</vt:lpstr>
      <vt:lpstr>Business Task</vt:lpstr>
      <vt:lpstr>The Data</vt:lpstr>
      <vt:lpstr>The Data</vt:lpstr>
      <vt:lpstr>Data Cleaning</vt:lpstr>
      <vt:lpstr>PowerPoint Presentation</vt:lpstr>
      <vt:lpstr>PowerPoint Presentation</vt:lpstr>
      <vt:lpstr>PowerPoint Presentation</vt:lpstr>
      <vt:lpstr>PowerPoint Presentation</vt:lpstr>
      <vt:lpstr>Analysis</vt:lpstr>
      <vt:lpstr>Bellabeat Products &amp; Implications</vt:lpstr>
      <vt:lpstr>Bellabeat Products &amp; Implications</vt:lpstr>
      <vt:lpstr>Bellabeat Products &amp; Implications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GDA </dc:title>
  <dc:creator/>
  <cp:lastModifiedBy>Heather Shaw</cp:lastModifiedBy>
  <cp:revision>5</cp:revision>
  <dcterms:created xsi:type="dcterms:W3CDTF">2022-04-13T02:21:39Z</dcterms:created>
  <dcterms:modified xsi:type="dcterms:W3CDTF">2022-04-23T18:31:52Z</dcterms:modified>
</cp:coreProperties>
</file>