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57" r:id="rId9"/>
    <p:sldId id="26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2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0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821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3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15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953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677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924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876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ellabeatGDA/Entries_Cat_Date_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ashnic/fitb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E98055F-AEBE-4391-9C6D-AEFC46C77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Bellabeat</a:t>
            </a:r>
            <a:endParaRPr lang="en-us" dirty="0">
              <a:solidFill>
                <a:schemeClr val="accent4">
                  <a:lumMod val="7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FA6E654-E922-42D5-9061-E9CEF30BE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4/13/2022 </a:t>
            </a:r>
            <a:endParaRPr lang="en-US" dirty="0"/>
          </a:p>
          <a:p>
            <a:r>
              <a:rPr lang="en-US" dirty="0"/>
              <a:t>By Heather Shaw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9028-1259-44BD-9A24-A8B00371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59649"/>
            <a:ext cx="9692640" cy="1397124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A2F-C5ED-4C20-B473-3FCEA178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40115"/>
            <a:ext cx="8595360" cy="3764741"/>
          </a:xfrm>
        </p:spPr>
        <p:txBody>
          <a:bodyPr>
            <a:normAutofit/>
          </a:bodyPr>
          <a:lstStyle/>
          <a:p>
            <a:r>
              <a:rPr lang="en-US" dirty="0"/>
              <a:t>The most frequently recorded data was activity input directly from the </a:t>
            </a:r>
            <a:r>
              <a:rPr lang="en-US" dirty="0" err="1"/>
              <a:t>FitBit</a:t>
            </a:r>
            <a:r>
              <a:rPr lang="en-US" dirty="0"/>
              <a:t>.</a:t>
            </a:r>
          </a:p>
          <a:p>
            <a:r>
              <a:rPr lang="en-US" dirty="0"/>
              <a:t>There are large gaps in the data for sleep and weight measurements.</a:t>
            </a:r>
          </a:p>
          <a:p>
            <a:r>
              <a:rPr lang="en-US" dirty="0"/>
              <a:t>Why? Potential causes:</a:t>
            </a:r>
          </a:p>
          <a:p>
            <a:pPr lvl="1"/>
            <a:r>
              <a:rPr lang="en-US" dirty="0"/>
              <a:t>Comfort of device while sleeping</a:t>
            </a:r>
          </a:p>
          <a:p>
            <a:pPr lvl="1"/>
            <a:r>
              <a:rPr lang="en-US" dirty="0"/>
              <a:t>Lack of interest in tracking this information</a:t>
            </a:r>
          </a:p>
          <a:p>
            <a:pPr lvl="1"/>
            <a:r>
              <a:rPr lang="en-US" dirty="0"/>
              <a:t>Ease / convenience of using smart devices for tracking weight</a:t>
            </a:r>
          </a:p>
          <a:p>
            <a:r>
              <a:rPr lang="en-US" dirty="0"/>
              <a:t>There are significant limits to this data: limited time, small sample size, and age of data are all factors that could affect these results.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9028-1259-44BD-9A24-A8B00371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115181"/>
            <a:ext cx="9692640" cy="8291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Bellabeat</a:t>
            </a:r>
            <a:r>
              <a:rPr lang="en-US" dirty="0"/>
              <a:t> Products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A2F-C5ED-4C20-B473-3FCEA178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40116"/>
            <a:ext cx="8595360" cy="394808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C87B4-22E3-4DA4-AD1A-3DF5ADDD9817}"/>
              </a:ext>
            </a:extLst>
          </p:cNvPr>
          <p:cNvSpPr txBox="1">
            <a:spLocks/>
          </p:cNvSpPr>
          <p:nvPr/>
        </p:nvSpPr>
        <p:spPr>
          <a:xfrm>
            <a:off x="1261872" y="2020251"/>
            <a:ext cx="8595360" cy="464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Leaf </a:t>
            </a:r>
          </a:p>
          <a:p>
            <a:pPr>
              <a:lnSpc>
                <a:spcPct val="100000"/>
              </a:lnSpc>
            </a:pPr>
            <a:r>
              <a:rPr lang="en-US" dirty="0"/>
              <a:t>Classic wellness tracker that can be worn as a bracelet, necklace, or clip. If comfort or fashion is a consideration in use of product, the versatility of how the product is worn could have a positive impact on potential customers’ decision to purchase the product.</a:t>
            </a:r>
          </a:p>
          <a:p>
            <a:r>
              <a:rPr lang="en-US" dirty="0"/>
              <a:t>Connects to app that allows users to track and view their health data. </a:t>
            </a:r>
          </a:p>
          <a:p>
            <a:pPr lvl="1"/>
            <a:r>
              <a:rPr lang="en-US" dirty="0"/>
              <a:t>Include a feature for users to track some data manually, like weight or hours of sleep if a user does not have a smart scale or want to wear the device while sleeping.</a:t>
            </a:r>
          </a:p>
          <a:p>
            <a:pPr lvl="1"/>
            <a:r>
              <a:rPr lang="en-US" dirty="0"/>
              <a:t>Include optional notifications to remind users to track some data manually, if desired.</a:t>
            </a:r>
          </a:p>
          <a:p>
            <a:pPr lvl="1"/>
            <a:r>
              <a:rPr lang="en-US" dirty="0"/>
              <a:t>Include a feature to allow input to the app from smart scales that are non-</a:t>
            </a:r>
            <a:r>
              <a:rPr lang="en-US" dirty="0" err="1"/>
              <a:t>Bellabeat</a:t>
            </a:r>
            <a:r>
              <a:rPr lang="en-US" dirty="0"/>
              <a:t> products.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2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9028-1259-44BD-9A24-A8B00371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86762"/>
            <a:ext cx="9692640" cy="8291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Bellabeat</a:t>
            </a:r>
            <a:r>
              <a:rPr lang="en-US" dirty="0"/>
              <a:t> Products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A2F-C5ED-4C20-B473-3FCEA178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40116"/>
            <a:ext cx="8595360" cy="394808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C87B4-22E3-4DA4-AD1A-3DF5ADDD9817}"/>
              </a:ext>
            </a:extLst>
          </p:cNvPr>
          <p:cNvSpPr txBox="1">
            <a:spLocks/>
          </p:cNvSpPr>
          <p:nvPr/>
        </p:nvSpPr>
        <p:spPr>
          <a:xfrm>
            <a:off x="1249680" y="3647034"/>
            <a:ext cx="8595360" cy="292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Spring</a:t>
            </a:r>
          </a:p>
          <a:p>
            <a:pPr>
              <a:lnSpc>
                <a:spcPct val="100000"/>
              </a:lnSpc>
            </a:pPr>
            <a:r>
              <a:rPr lang="en-US" dirty="0"/>
              <a:t>Water bottle that tracks daily water intake using smart technology </a:t>
            </a:r>
          </a:p>
          <a:p>
            <a:pPr>
              <a:lnSpc>
                <a:spcPct val="100000"/>
              </a:lnSpc>
            </a:pPr>
            <a:r>
              <a:rPr lang="en-US" dirty="0"/>
              <a:t>Connects to app so users can track hydration levels. 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Automated data input from the fitness tracker had the most consistent use throughout the study period. Users interested in tracking water intake could find this feature very appealing.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9028-1259-44BD-9A24-A8B00371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86762"/>
            <a:ext cx="9692640" cy="829189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A2F-C5ED-4C20-B473-3FCEA178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40116"/>
            <a:ext cx="8595360" cy="394808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C87B4-22E3-4DA4-AD1A-3DF5ADDD9817}"/>
              </a:ext>
            </a:extLst>
          </p:cNvPr>
          <p:cNvSpPr txBox="1">
            <a:spLocks/>
          </p:cNvSpPr>
          <p:nvPr/>
        </p:nvSpPr>
        <p:spPr>
          <a:xfrm>
            <a:off x="1249680" y="3647034"/>
            <a:ext cx="8595360" cy="292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Up-to-date tracker data from customers currently using </a:t>
            </a:r>
            <a:r>
              <a:rPr lang="en-US" dirty="0" err="1"/>
              <a:t>Bellabeat</a:t>
            </a:r>
            <a:r>
              <a:rPr lang="en-US" dirty="0"/>
              <a:t> products</a:t>
            </a:r>
          </a:p>
          <a:p>
            <a:pPr>
              <a:lnSpc>
                <a:spcPct val="100000"/>
              </a:lnSpc>
            </a:pPr>
            <a:r>
              <a:rPr lang="en-US" dirty="0"/>
              <a:t>Survey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Gain insights from current and potential users about the factors that impact their decision to purchase and consistently use fitness trackers.</a:t>
            </a:r>
          </a:p>
          <a:p>
            <a:pPr lvl="1"/>
            <a:r>
              <a:rPr lang="en-US" dirty="0"/>
              <a:t>Clarify which metrics potential users wish to track.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7A85-1E6E-4E6A-84F5-31FAE6F1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542876"/>
            <a:ext cx="9692640" cy="1397124"/>
          </a:xfrm>
        </p:spPr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8861-63BC-49C5-A966-4E14146A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198776"/>
            <a:ext cx="8595360" cy="1981361"/>
          </a:xfrm>
        </p:spPr>
        <p:txBody>
          <a:bodyPr/>
          <a:lstStyle/>
          <a:p>
            <a:r>
              <a:rPr lang="en-US" dirty="0"/>
              <a:t>Identify trends in non-</a:t>
            </a:r>
            <a:r>
              <a:rPr lang="en-US" dirty="0" err="1"/>
              <a:t>Bellabeat</a:t>
            </a:r>
            <a:r>
              <a:rPr lang="en-US" dirty="0"/>
              <a:t> smart tracker devices.</a:t>
            </a:r>
          </a:p>
          <a:p>
            <a:r>
              <a:rPr lang="en-US" dirty="0"/>
              <a:t>Identify ways these trends could apply to </a:t>
            </a:r>
            <a:r>
              <a:rPr lang="en-US" dirty="0" err="1"/>
              <a:t>Bellabeat</a:t>
            </a:r>
            <a:r>
              <a:rPr lang="en-US" dirty="0"/>
              <a:t> customers.</a:t>
            </a:r>
          </a:p>
          <a:p>
            <a:r>
              <a:rPr lang="en-US" dirty="0"/>
              <a:t>Apply these trends to influence </a:t>
            </a:r>
            <a:r>
              <a:rPr lang="en-US" dirty="0" err="1"/>
              <a:t>Bellabeat</a:t>
            </a:r>
            <a:r>
              <a:rPr lang="en-US" dirty="0"/>
              <a:t> marketing strategy.</a:t>
            </a:r>
          </a:p>
        </p:txBody>
      </p:sp>
    </p:spTree>
    <p:extLst>
      <p:ext uri="{BB962C8B-B14F-4D97-AF65-F5344CB8AC3E}">
        <p14:creationId xmlns:p14="http://schemas.microsoft.com/office/powerpoint/2010/main" val="291826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73FA-513A-4EBA-9D81-E799AAA0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42143"/>
            <a:ext cx="9692640" cy="916881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B320-E1C2-4BA3-8BBD-F457E250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51699"/>
            <a:ext cx="8595360" cy="2276669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FitBit</a:t>
            </a:r>
            <a:r>
              <a:rPr lang="en-US" dirty="0">
                <a:hlinkClick r:id="rId2"/>
              </a:rPr>
              <a:t> Fitness Tracker Data</a:t>
            </a:r>
            <a:r>
              <a:rPr lang="en-US" dirty="0"/>
              <a:t> – made available by Amazon Mechanical Turk</a:t>
            </a:r>
          </a:p>
          <a:p>
            <a:r>
              <a:rPr lang="en-US" dirty="0"/>
              <a:t>31 days of fitness tracker data</a:t>
            </a:r>
          </a:p>
          <a:p>
            <a:r>
              <a:rPr lang="en-US" dirty="0"/>
              <a:t>33 participants</a:t>
            </a:r>
          </a:p>
          <a:p>
            <a:r>
              <a:rPr lang="en-US" dirty="0"/>
              <a:t>Date Range 4.12.2016 – 5.12.2016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5991CC-D440-42D2-8AB4-65B2C2A0AA8D}"/>
              </a:ext>
            </a:extLst>
          </p:cNvPr>
          <p:cNvSpPr txBox="1">
            <a:spLocks/>
          </p:cNvSpPr>
          <p:nvPr/>
        </p:nvSpPr>
        <p:spPr>
          <a:xfrm>
            <a:off x="1395611" y="3291225"/>
            <a:ext cx="9692640" cy="916881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5EC8D4-FF7F-4FCA-8A44-00BB304F09D3}"/>
              </a:ext>
            </a:extLst>
          </p:cNvPr>
          <p:cNvSpPr txBox="1">
            <a:spLocks/>
          </p:cNvSpPr>
          <p:nvPr/>
        </p:nvSpPr>
        <p:spPr>
          <a:xfrm>
            <a:off x="1261872" y="4208106"/>
            <a:ext cx="8595360" cy="227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Short duration</a:t>
            </a:r>
          </a:p>
          <a:p>
            <a:r>
              <a:rPr lang="en-US" dirty="0"/>
              <a:t>Small sample size</a:t>
            </a:r>
          </a:p>
          <a:p>
            <a:r>
              <a:rPr lang="en-US" dirty="0"/>
              <a:t>Dated – six years</a:t>
            </a:r>
          </a:p>
          <a:p>
            <a:r>
              <a:rPr lang="en-US" dirty="0"/>
              <a:t>Gaps in some metrics</a:t>
            </a:r>
          </a:p>
        </p:txBody>
      </p:sp>
    </p:spTree>
    <p:extLst>
      <p:ext uri="{BB962C8B-B14F-4D97-AF65-F5344CB8AC3E}">
        <p14:creationId xmlns:p14="http://schemas.microsoft.com/office/powerpoint/2010/main" val="32605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F755-B5B4-4BF2-8F59-830ECEF4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269116"/>
            <a:ext cx="9692640" cy="944873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7750-55AB-4DBB-9EED-AFEB7DFF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54191"/>
            <a:ext cx="8595360" cy="4298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*Tracker input for daily activity, including:</a:t>
            </a:r>
          </a:p>
          <a:p>
            <a:pPr lvl="1"/>
            <a:r>
              <a:rPr lang="en-US" dirty="0"/>
              <a:t>Activity level / intensity</a:t>
            </a:r>
          </a:p>
          <a:p>
            <a:pPr lvl="1"/>
            <a:r>
              <a:rPr lang="en-US" dirty="0"/>
              <a:t>Activity time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Calories</a:t>
            </a:r>
          </a:p>
          <a:p>
            <a:pPr marL="0" indent="0">
              <a:buNone/>
            </a:pPr>
            <a:r>
              <a:rPr lang="en-US" dirty="0"/>
              <a:t>*Sleep input, including:</a:t>
            </a:r>
          </a:p>
          <a:p>
            <a:pPr lvl="1"/>
            <a:r>
              <a:rPr lang="en-US" dirty="0"/>
              <a:t>Sleep time</a:t>
            </a:r>
          </a:p>
          <a:p>
            <a:pPr lvl="1"/>
            <a:r>
              <a:rPr lang="en-US" dirty="0"/>
              <a:t>Total time in bed</a:t>
            </a:r>
          </a:p>
          <a:p>
            <a:pPr lvl="1"/>
            <a:r>
              <a:rPr lang="en-US" dirty="0"/>
              <a:t>Sleep input</a:t>
            </a:r>
          </a:p>
          <a:p>
            <a:pPr marL="0" indent="0">
              <a:buNone/>
            </a:pPr>
            <a:r>
              <a:rPr lang="en-US" dirty="0"/>
              <a:t>*Weight tracker</a:t>
            </a:r>
          </a:p>
          <a:p>
            <a:pPr marL="0" indent="0">
              <a:buNone/>
            </a:pPr>
            <a:r>
              <a:rPr lang="en-US" dirty="0"/>
              <a:t>*Additional tables for measurements by hour or minute</a:t>
            </a:r>
          </a:p>
        </p:txBody>
      </p:sp>
    </p:spTree>
    <p:extLst>
      <p:ext uri="{BB962C8B-B14F-4D97-AF65-F5344CB8AC3E}">
        <p14:creationId xmlns:p14="http://schemas.microsoft.com/office/powerpoint/2010/main" val="282544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9028-1259-44BD-9A24-A8B00371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475470"/>
            <a:ext cx="9692640" cy="1397124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A2F-C5ED-4C20-B473-3FCEA178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037275"/>
            <a:ext cx="8595360" cy="3680766"/>
          </a:xfrm>
        </p:spPr>
        <p:txBody>
          <a:bodyPr>
            <a:normAutofit/>
          </a:bodyPr>
          <a:lstStyle/>
          <a:p>
            <a:r>
              <a:rPr lang="en-US" dirty="0"/>
              <a:t>SQL</a:t>
            </a:r>
          </a:p>
          <a:p>
            <a:r>
              <a:rPr lang="en-US" dirty="0"/>
              <a:t>Transformed string data types into dates and numeric values to prepare for calculations</a:t>
            </a:r>
          </a:p>
          <a:p>
            <a:r>
              <a:rPr lang="en-US" dirty="0"/>
              <a:t>Deleted 3 duplicate rows from the Sleep table</a:t>
            </a:r>
          </a:p>
          <a:p>
            <a:r>
              <a:rPr lang="en-US" dirty="0"/>
              <a:t>Checked for missing or incomplete data.</a:t>
            </a:r>
          </a:p>
          <a:p>
            <a:pPr lvl="1"/>
            <a:r>
              <a:rPr lang="en-US" dirty="0"/>
              <a:t>During this step, a wide variation between the number of entries in the Daily Activity, Sleep, and Weight tables was observed.</a:t>
            </a:r>
          </a:p>
          <a:p>
            <a:pPr lvl="1"/>
            <a:r>
              <a:rPr lang="en-US" dirty="0"/>
              <a:t>Many entries where all metrics were measured as 0.</a:t>
            </a:r>
          </a:p>
        </p:txBody>
      </p:sp>
    </p:spTree>
    <p:extLst>
      <p:ext uri="{BB962C8B-B14F-4D97-AF65-F5344CB8AC3E}">
        <p14:creationId xmlns:p14="http://schemas.microsoft.com/office/powerpoint/2010/main" val="167175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tegory_D">
            <a:extLst>
              <a:ext uri="{FF2B5EF4-FFF2-40B4-BE49-F238E27FC236}">
                <a16:creationId xmlns:a16="http://schemas.microsoft.com/office/drawing/2014/main" id="{7F75B6D0-0375-4EB7-B2F7-10FEBB262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1"/>
          <a:stretch/>
        </p:blipFill>
        <p:spPr>
          <a:xfrm>
            <a:off x="2556588" y="256592"/>
            <a:ext cx="9451844" cy="63448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E19D99-DF98-41C1-880D-C26EFA8F8E7A}"/>
              </a:ext>
            </a:extLst>
          </p:cNvPr>
          <p:cNvSpPr txBox="1"/>
          <p:nvPr/>
        </p:nvSpPr>
        <p:spPr>
          <a:xfrm>
            <a:off x="513183" y="438539"/>
            <a:ext cx="2043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for 31 entries from 33 participants, a complete data set would be expected to include 1,023 entries for each daily measurement.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47EF4-9683-4BC9-BB55-1FF1B3102E49}"/>
              </a:ext>
            </a:extLst>
          </p:cNvPr>
          <p:cNvSpPr txBox="1"/>
          <p:nvPr/>
        </p:nvSpPr>
        <p:spPr>
          <a:xfrm>
            <a:off x="513182" y="4194111"/>
            <a:ext cx="1959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participants had entries for Daily Activity, but there were missing values for Sleep and Weight tracking.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articipation_Activity_D">
            <a:extLst>
              <a:ext uri="{FF2B5EF4-FFF2-40B4-BE49-F238E27FC236}">
                <a16:creationId xmlns:a16="http://schemas.microsoft.com/office/drawing/2014/main" id="{2D0D1E28-0D91-409C-995F-62F5F71A6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r="8577" b="13741"/>
          <a:stretch/>
        </p:blipFill>
        <p:spPr>
          <a:xfrm>
            <a:off x="3480318" y="100544"/>
            <a:ext cx="8378891" cy="6656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3573F8-B5F2-4F1C-9688-D39649CDF344}"/>
              </a:ext>
            </a:extLst>
          </p:cNvPr>
          <p:cNvSpPr txBox="1"/>
          <p:nvPr/>
        </p:nvSpPr>
        <p:spPr>
          <a:xfrm>
            <a:off x="942391" y="1352939"/>
            <a:ext cx="1959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Activity had the most consistent data. </a:t>
            </a:r>
          </a:p>
          <a:p>
            <a:endParaRPr lang="en-US" dirty="0"/>
          </a:p>
          <a:p>
            <a:r>
              <a:rPr lang="en-US" dirty="0"/>
              <a:t>Participants were grouped by level of participation - the number of Daily Activity entries over the 31-day study period.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ntries_Cat_Date_D">
            <a:extLst>
              <a:ext uri="{FF2B5EF4-FFF2-40B4-BE49-F238E27FC236}">
                <a16:creationId xmlns:a16="http://schemas.microsoft.com/office/drawing/2014/main" id="{44B3FF1E-CDA2-4401-B0AB-E9C6735E0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26" y="0"/>
            <a:ext cx="908801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8DE600-72EA-4788-8959-0F96ABD09EB1}"/>
              </a:ext>
            </a:extLst>
          </p:cNvPr>
          <p:cNvSpPr txBox="1"/>
          <p:nvPr/>
        </p:nvSpPr>
        <p:spPr>
          <a:xfrm>
            <a:off x="578498" y="550506"/>
            <a:ext cx="2313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Activity had the most consistent data, but participation lagged during the last week of the study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3959F-14C4-444E-A322-8D277EDD8B85}"/>
              </a:ext>
            </a:extLst>
          </p:cNvPr>
          <p:cNvSpPr txBox="1"/>
          <p:nvPr/>
        </p:nvSpPr>
        <p:spPr>
          <a:xfrm>
            <a:off x="578498" y="3063561"/>
            <a:ext cx="2313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Sleep had 24 participants, but the number of daily entries only ranged between 8 – 17.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57814-924A-4299-9EAA-2E6C7C94E603}"/>
              </a:ext>
            </a:extLst>
          </p:cNvPr>
          <p:cNvSpPr txBox="1"/>
          <p:nvPr/>
        </p:nvSpPr>
        <p:spPr>
          <a:xfrm>
            <a:off x="629816" y="5299617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8 participants logged weight at any point in the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Weight_Tracking_Method_D">
            <a:extLst>
              <a:ext uri="{FF2B5EF4-FFF2-40B4-BE49-F238E27FC236}">
                <a16:creationId xmlns:a16="http://schemas.microsoft.com/office/drawing/2014/main" id="{D411367D-FE60-4F58-AFF1-8BE889EE8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80" b="10340"/>
          <a:stretch/>
        </p:blipFill>
        <p:spPr>
          <a:xfrm>
            <a:off x="2599837" y="0"/>
            <a:ext cx="850388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6F22A8-9A63-4A06-BF06-0559892DED74}"/>
              </a:ext>
            </a:extLst>
          </p:cNvPr>
          <p:cNvSpPr txBox="1"/>
          <p:nvPr/>
        </p:nvSpPr>
        <p:spPr>
          <a:xfrm>
            <a:off x="485192" y="2475722"/>
            <a:ext cx="2313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Consideration of how users are tracking weight data.</a:t>
            </a:r>
          </a:p>
          <a:p>
            <a:endParaRPr lang="en-US" dirty="0"/>
          </a:p>
          <a:p>
            <a:r>
              <a:rPr lang="en-US" dirty="0"/>
              <a:t>Data is extremely limited for this metric.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757575"/>
      </a:accent1>
      <a:accent2>
        <a:srgbClr val="2E83C3"/>
      </a:accent2>
      <a:accent3>
        <a:srgbClr val="226292"/>
      </a:accent3>
      <a:accent4>
        <a:srgbClr val="EBB839"/>
      </a:accent4>
      <a:accent5>
        <a:srgbClr val="F5DA8F"/>
      </a:accent5>
      <a:accent6>
        <a:srgbClr val="823E4E"/>
      </a:accent6>
      <a:hlink>
        <a:srgbClr val="C10323"/>
      </a:hlink>
      <a:folHlink>
        <a:srgbClr val="A9D3E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128</TotalTime>
  <Words>639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Bellabeat</vt:lpstr>
      <vt:lpstr>Business Task</vt:lpstr>
      <vt:lpstr>The Data</vt:lpstr>
      <vt:lpstr>The Data</vt:lpstr>
      <vt:lpstr>Data Cleaning</vt:lpstr>
      <vt:lpstr>PowerPoint Presentation</vt:lpstr>
      <vt:lpstr>PowerPoint Presentation</vt:lpstr>
      <vt:lpstr>PowerPoint Presentation</vt:lpstr>
      <vt:lpstr>PowerPoint Presentation</vt:lpstr>
      <vt:lpstr>Analysis</vt:lpstr>
      <vt:lpstr>Bellabeat Products &amp; Implications</vt:lpstr>
      <vt:lpstr>Bellabeat Products &amp; Implications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GDA </dc:title>
  <dc:creator/>
  <cp:lastModifiedBy>Heather Shaw</cp:lastModifiedBy>
  <cp:revision>2</cp:revision>
  <dcterms:created xsi:type="dcterms:W3CDTF">2022-04-13T02:21:39Z</dcterms:created>
  <dcterms:modified xsi:type="dcterms:W3CDTF">2022-04-13T04:43:26Z</dcterms:modified>
</cp:coreProperties>
</file>