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0" r:id="rId2"/>
    <p:sldId id="274" r:id="rId3"/>
    <p:sldId id="261" r:id="rId4"/>
    <p:sldId id="263" r:id="rId5"/>
    <p:sldId id="258" r:id="rId6"/>
    <p:sldId id="259" r:id="rId7"/>
    <p:sldId id="260" r:id="rId8"/>
    <p:sldId id="297" r:id="rId9"/>
    <p:sldId id="298" r:id="rId10"/>
    <p:sldId id="299" r:id="rId11"/>
    <p:sldId id="300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9" r:id="rId23"/>
    <p:sldId id="285" r:id="rId24"/>
    <p:sldId id="286" r:id="rId25"/>
    <p:sldId id="287" r:id="rId26"/>
    <p:sldId id="288" r:id="rId27"/>
    <p:sldId id="289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FBE5D6"/>
    <a:srgbClr val="3D77AB"/>
    <a:srgbClr val="102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2510" autoAdjust="0"/>
  </p:normalViewPr>
  <p:slideViewPr>
    <p:cSldViewPr snapToGrid="0">
      <p:cViewPr varScale="1">
        <p:scale>
          <a:sx n="115" d="100"/>
          <a:sy n="11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379DE-2003-44C1-AB25-DA4108DE4C07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DF8A6-704C-4C55-A46A-B5BB1A6F9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8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9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3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4DF8A6-704C-4C55-A46A-B5BB1A6F988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8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071B45-4D36-4D53-AC21-440C5D90280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9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9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5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8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9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1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90944-1146-470C-8533-2006FE8C9013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29CC-DA0F-477E-A9A7-0398BD0EA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jpeg"/><Relationship Id="rId18" Type="http://schemas.openxmlformats.org/officeDocument/2006/relationships/image" Target="../media/image44.png"/><Relationship Id="rId3" Type="http://schemas.openxmlformats.org/officeDocument/2006/relationships/image" Target="../media/image30.jpeg"/><Relationship Id="rId21" Type="http://schemas.openxmlformats.org/officeDocument/2006/relationships/image" Target="../media/image23.png"/><Relationship Id="rId7" Type="http://schemas.openxmlformats.org/officeDocument/2006/relationships/image" Target="../media/image14.jpeg"/><Relationship Id="rId12" Type="http://schemas.openxmlformats.org/officeDocument/2006/relationships/image" Target="../media/image38.jpe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11" Type="http://schemas.openxmlformats.org/officeDocument/2006/relationships/image" Target="../media/image37.jpeg"/><Relationship Id="rId5" Type="http://schemas.openxmlformats.org/officeDocument/2006/relationships/image" Target="../media/image32.jpeg"/><Relationship Id="rId15" Type="http://schemas.openxmlformats.org/officeDocument/2006/relationships/image" Target="../media/image41.jpeg"/><Relationship Id="rId23" Type="http://schemas.openxmlformats.org/officeDocument/2006/relationships/image" Target="../media/image20.png"/><Relationship Id="rId10" Type="http://schemas.openxmlformats.org/officeDocument/2006/relationships/image" Target="../media/image36.jpeg"/><Relationship Id="rId19" Type="http://schemas.openxmlformats.org/officeDocument/2006/relationships/image" Target="../media/image17.png"/><Relationship Id="rId4" Type="http://schemas.openxmlformats.org/officeDocument/2006/relationships/image" Target="../media/image31.jpeg"/><Relationship Id="rId9" Type="http://schemas.openxmlformats.org/officeDocument/2006/relationships/image" Target="../media/image35.png"/><Relationship Id="rId14" Type="http://schemas.openxmlformats.org/officeDocument/2006/relationships/image" Target="../media/image40.jpeg"/><Relationship Id="rId2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gcns.com/7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32344" y="166875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b="1" dirty="0" err="1">
                <a:latin typeface="Agency FB" panose="020B0503020202020204" pitchFamily="34" charset="0"/>
              </a:rPr>
              <a:t>i</a:t>
            </a:r>
            <a:r>
              <a:rPr lang="en-US" altLang="ko-KR" sz="13800" b="1" dirty="0">
                <a:latin typeface="Agency FB" panose="020B0503020202020204" pitchFamily="34" charset="0"/>
              </a:rPr>
              <a:t>-HOME</a:t>
            </a:r>
            <a:endParaRPr lang="ko-KR" altLang="en-US" sz="13800" b="1" dirty="0">
              <a:latin typeface="Agency FB" panose="020B05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4954" y="3741105"/>
            <a:ext cx="4114801" cy="1655762"/>
          </a:xfrm>
        </p:spPr>
        <p:txBody>
          <a:bodyPr>
            <a:normAutofit/>
          </a:bodyPr>
          <a:lstStyle/>
          <a:p>
            <a:pPr algn="dist"/>
            <a:r>
              <a:rPr lang="en-US" altLang="ko-KR" sz="3200" dirty="0">
                <a:latin typeface="Agency FB" panose="020B0503020202020204" pitchFamily="34" charset="0"/>
              </a:rPr>
              <a:t>Smart Love House</a:t>
            </a:r>
            <a:endParaRPr lang="ko-KR" altLang="en-US" sz="3200" dirty="0">
              <a:latin typeface="Agency FB" panose="020B0503020202020204" pitchFamily="34" charset="0"/>
            </a:endParaRPr>
          </a:p>
        </p:txBody>
      </p:sp>
      <p:pic>
        <p:nvPicPr>
          <p:cNvPr id="2050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077" b="62260" l="29808" r="6923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16" t="21043" r="28792" b="49502"/>
          <a:stretch/>
        </p:blipFill>
        <p:spPr bwMode="auto">
          <a:xfrm>
            <a:off x="5169013" y="735524"/>
            <a:ext cx="1853975" cy="131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MART HOME ICON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34" t="39239" r="41275" b="47008"/>
          <a:stretch/>
        </p:blipFill>
        <p:spPr bwMode="auto">
          <a:xfrm>
            <a:off x="13423942" y="2734519"/>
            <a:ext cx="868101" cy="69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9438996" y="6072313"/>
            <a:ext cx="275300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200" b="1" dirty="0"/>
              <a:t>모형 사이즈 </a:t>
            </a:r>
            <a:r>
              <a:rPr lang="en-US" altLang="ko-KR" sz="1200" b="1" dirty="0"/>
              <a:t>: </a:t>
            </a:r>
          </a:p>
          <a:p>
            <a:pPr algn="r"/>
            <a:r>
              <a:rPr lang="ko-KR" altLang="en-US" sz="1200" b="1" dirty="0"/>
              <a:t>가로 </a:t>
            </a:r>
            <a:r>
              <a:rPr lang="en-US" altLang="ko-KR" sz="1200" b="1" dirty="0"/>
              <a:t>30cm * </a:t>
            </a:r>
            <a:r>
              <a:rPr lang="ko-KR" altLang="en-US" sz="1200" b="1" dirty="0"/>
              <a:t>세로 </a:t>
            </a:r>
            <a:r>
              <a:rPr lang="en-US" altLang="ko-KR" sz="1200" b="1" dirty="0"/>
              <a:t>30cm *</a:t>
            </a:r>
            <a:r>
              <a:rPr lang="ko-KR" altLang="en-US" sz="1200" b="1" dirty="0"/>
              <a:t>높이 </a:t>
            </a:r>
            <a:r>
              <a:rPr lang="en-US" altLang="ko-KR" sz="1200" b="1" dirty="0"/>
              <a:t>10cm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설계도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160414" y="94569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직사각형 9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5548946" y="3796641"/>
            <a:ext cx="160332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자동문</a:t>
            </a:r>
            <a:endParaRPr lang="en-US" altLang="ko-KR" sz="1200" b="1" dirty="0"/>
          </a:p>
          <a:p>
            <a:r>
              <a:rPr lang="ko-KR" altLang="en-US" sz="1100" dirty="0"/>
              <a:t>적외선센서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r>
              <a:rPr lang="ko-KR" altLang="en-US" sz="1100" dirty="0" err="1"/>
              <a:t>비상스위치</a:t>
            </a:r>
            <a:r>
              <a:rPr lang="en-US" altLang="ko-KR" sz="1100" dirty="0"/>
              <a:t>/</a:t>
            </a:r>
            <a:r>
              <a:rPr lang="ko-KR" altLang="en-US" sz="1100" dirty="0"/>
              <a:t>기어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3925282" y="837229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3" name="원호 2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원호 26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원호 27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원호 28"/>
          <p:cNvSpPr/>
          <p:nvPr/>
        </p:nvSpPr>
        <p:spPr>
          <a:xfrm rot="17055118">
            <a:off x="3504345" y="242543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직사각형 30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7262735" y="86344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35" name="직사각형 34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37" name="직사각형 36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5076729" y="441754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스피커</a:t>
            </a:r>
            <a:endParaRPr lang="en-US" altLang="ko-KR" sz="1200" b="1" dirty="0"/>
          </a:p>
          <a:p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48" name="직사각형 47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54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55" name="직사각형 54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0" name="타원 59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직사각형 63"/>
          <p:cNvSpPr/>
          <p:nvPr/>
        </p:nvSpPr>
        <p:spPr>
          <a:xfrm>
            <a:off x="6651433" y="483198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직사각형 64"/>
          <p:cNvSpPr/>
          <p:nvPr/>
        </p:nvSpPr>
        <p:spPr>
          <a:xfrm>
            <a:off x="6611318" y="539357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직사각형 65"/>
          <p:cNvSpPr/>
          <p:nvPr/>
        </p:nvSpPr>
        <p:spPr>
          <a:xfrm>
            <a:off x="6490978" y="595516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7" name="직사각형 66"/>
          <p:cNvSpPr/>
          <p:nvPr/>
        </p:nvSpPr>
        <p:spPr>
          <a:xfrm>
            <a:off x="6290410" y="644655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직사각형 67"/>
          <p:cNvSpPr/>
          <p:nvPr/>
        </p:nvSpPr>
        <p:spPr>
          <a:xfrm>
            <a:off x="5949444" y="484201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직사각형 68"/>
          <p:cNvSpPr/>
          <p:nvPr/>
        </p:nvSpPr>
        <p:spPr>
          <a:xfrm>
            <a:off x="5869217" y="534343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직사각형 69"/>
          <p:cNvSpPr/>
          <p:nvPr/>
        </p:nvSpPr>
        <p:spPr>
          <a:xfrm>
            <a:off x="5768934" y="5824796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직사각형 8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sp>
        <p:nvSpPr>
          <p:cNvPr id="71" name="직사각형 70"/>
          <p:cNvSpPr/>
          <p:nvPr/>
        </p:nvSpPr>
        <p:spPr>
          <a:xfrm>
            <a:off x="5528253" y="6336244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sp>
        <p:nvSpPr>
          <p:cNvPr id="73" name="직사각형 72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4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75" name="타원 74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타원 75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타원 76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83" name="직사각형 82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4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D2322-B08D-4316-9627-A9E40A77878A}"/>
              </a:ext>
            </a:extLst>
          </p:cNvPr>
          <p:cNvSpPr txBox="1"/>
          <p:nvPr/>
        </p:nvSpPr>
        <p:spPr>
          <a:xfrm>
            <a:off x="4520516" y="5167792"/>
            <a:ext cx="1064580" cy="78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9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금고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914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93244" y="1207911"/>
            <a:ext cx="6683023" cy="40077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142520" y="951178"/>
            <a:ext cx="7187087" cy="5701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845314" y="1638528"/>
            <a:ext cx="5659570" cy="30348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타원 5"/>
          <p:cNvSpPr/>
          <p:nvPr/>
        </p:nvSpPr>
        <p:spPr>
          <a:xfrm>
            <a:off x="6214445" y="4786601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타원 6"/>
          <p:cNvSpPr/>
          <p:nvPr/>
        </p:nvSpPr>
        <p:spPr>
          <a:xfrm>
            <a:off x="6154274" y="5328135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타원 7"/>
          <p:cNvSpPr/>
          <p:nvPr/>
        </p:nvSpPr>
        <p:spPr>
          <a:xfrm>
            <a:off x="6003848" y="5869668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타원 8"/>
          <p:cNvSpPr/>
          <p:nvPr/>
        </p:nvSpPr>
        <p:spPr>
          <a:xfrm>
            <a:off x="5813309" y="6280832"/>
            <a:ext cx="331209" cy="349847"/>
          </a:xfrm>
          <a:prstGeom prst="ellipse">
            <a:avLst/>
          </a:prstGeom>
          <a:gradFill flip="none" rotWithShape="1">
            <a:gsLst>
              <a:gs pos="16000">
                <a:schemeClr val="tx1"/>
              </a:gs>
              <a:gs pos="89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59" y="6219515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57" y="6326067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770" y="5788590"/>
            <a:ext cx="365539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96" y="579746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539" y="5347229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539" y="5405440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90" y="4959227"/>
            <a:ext cx="292630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64" y="4941870"/>
            <a:ext cx="250062" cy="2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573867" y="1298222"/>
            <a:ext cx="6321777" cy="3811473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2906898" y="5359907"/>
            <a:ext cx="9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울타리</a:t>
            </a:r>
          </a:p>
        </p:txBody>
      </p:sp>
      <p:pic>
        <p:nvPicPr>
          <p:cNvPr id="10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1" y="1298222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500" y="230683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7" y="344936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52" y="480113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17" y="99020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22" y="1000048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88" y="1298221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2375479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3494114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717" y="4831636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03" y="5118535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L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88" y="5115527"/>
            <a:ext cx="410676" cy="30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4-1.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부품 배치도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97409" y="45526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직사각형 35"/>
          <p:cNvSpPr/>
          <p:nvPr/>
        </p:nvSpPr>
        <p:spPr>
          <a:xfrm>
            <a:off x="5208381" y="4392812"/>
            <a:ext cx="376715" cy="28060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030" name="Picture 6" descr="Image result for 자동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21" y="4202239"/>
            <a:ext cx="719914" cy="50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7053668" y="3276763"/>
            <a:ext cx="1456258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2" name="원호 41"/>
          <p:cNvSpPr/>
          <p:nvPr/>
        </p:nvSpPr>
        <p:spPr>
          <a:xfrm rot="6029219">
            <a:off x="6665758" y="2807718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직사각형 42"/>
          <p:cNvSpPr/>
          <p:nvPr/>
        </p:nvSpPr>
        <p:spPr>
          <a:xfrm>
            <a:off x="8266696" y="4469580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직사각형 43"/>
          <p:cNvSpPr/>
          <p:nvPr/>
        </p:nvSpPr>
        <p:spPr>
          <a:xfrm>
            <a:off x="7054015" y="4211821"/>
            <a:ext cx="962678" cy="461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직사각형 44"/>
          <p:cNvSpPr/>
          <p:nvPr/>
        </p:nvSpPr>
        <p:spPr>
          <a:xfrm>
            <a:off x="7896670" y="3289984"/>
            <a:ext cx="567942" cy="354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2845315" y="3269213"/>
            <a:ext cx="2116361" cy="13966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원호 47"/>
          <p:cNvSpPr/>
          <p:nvPr/>
        </p:nvSpPr>
        <p:spPr>
          <a:xfrm rot="6029219">
            <a:off x="2448990" y="2792273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직사각형 48"/>
          <p:cNvSpPr/>
          <p:nvPr/>
        </p:nvSpPr>
        <p:spPr>
          <a:xfrm>
            <a:off x="4714108" y="4469579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직사각형 49"/>
          <p:cNvSpPr/>
          <p:nvPr/>
        </p:nvSpPr>
        <p:spPr>
          <a:xfrm>
            <a:off x="2844946" y="4392812"/>
            <a:ext cx="376715" cy="280601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직사각형 50"/>
          <p:cNvSpPr/>
          <p:nvPr/>
        </p:nvSpPr>
        <p:spPr>
          <a:xfrm>
            <a:off x="3518800" y="3278323"/>
            <a:ext cx="1441103" cy="365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3536136" y="3738038"/>
            <a:ext cx="726453" cy="477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54" name="Picture 34" descr="Image result for 피에조 부저">
            <a:extLst>
              <a:ext uri="{FF2B5EF4-FFF2-40B4-BE49-F238E27FC236}">
                <a16:creationId xmlns:a16="http://schemas.microsoft.com/office/drawing/2014/main" id="{853B4873-32B8-45F8-A002-927B875F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2" y="4310351"/>
            <a:ext cx="338384" cy="3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제목 1"/>
          <p:cNvSpPr txBox="1">
            <a:spLocks/>
          </p:cNvSpPr>
          <p:nvPr/>
        </p:nvSpPr>
        <p:spPr>
          <a:xfrm>
            <a:off x="3925282" y="2985415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싱크대</a:t>
            </a:r>
            <a:endParaRPr lang="en-US" altLang="ko-KR" sz="1100" dirty="0"/>
          </a:p>
        </p:txBody>
      </p:sp>
      <p:sp>
        <p:nvSpPr>
          <p:cNvPr id="57" name="제목 1"/>
          <p:cNvSpPr txBox="1">
            <a:spLocks/>
          </p:cNvSpPr>
          <p:nvPr/>
        </p:nvSpPr>
        <p:spPr>
          <a:xfrm>
            <a:off x="3644206" y="349701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식탁</a:t>
            </a:r>
            <a:endParaRPr lang="en-US" altLang="ko-KR" sz="1100" dirty="0"/>
          </a:p>
        </p:txBody>
      </p:sp>
      <p:sp>
        <p:nvSpPr>
          <p:cNvPr id="58" name="직사각형 57"/>
          <p:cNvSpPr/>
          <p:nvPr/>
        </p:nvSpPr>
        <p:spPr>
          <a:xfrm>
            <a:off x="2845315" y="1638529"/>
            <a:ext cx="1278370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9" name="직사각형 58"/>
          <p:cNvSpPr/>
          <p:nvPr/>
        </p:nvSpPr>
        <p:spPr>
          <a:xfrm>
            <a:off x="2845138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844946" y="1921418"/>
            <a:ext cx="453993" cy="766488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1" name="직사각형 60"/>
          <p:cNvSpPr/>
          <p:nvPr/>
        </p:nvSpPr>
        <p:spPr>
          <a:xfrm>
            <a:off x="2628877" y="2153137"/>
            <a:ext cx="206633" cy="497949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509126" y="1627943"/>
            <a:ext cx="453993" cy="304863"/>
          </a:xfrm>
          <a:prstGeom prst="roundRect">
            <a:avLst>
              <a:gd name="adj" fmla="val 38782"/>
            </a:avLst>
          </a:prstGeom>
          <a:solidFill>
            <a:srgbClr val="FBE5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2832133" y="1821018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욕조</a:t>
            </a:r>
            <a:endParaRPr lang="en-US" altLang="ko-KR" sz="1100" dirty="0"/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3465856" y="1298471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050" b="1" dirty="0"/>
              <a:t>세면대</a:t>
            </a:r>
            <a:endParaRPr lang="en-US" altLang="ko-KR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4132127" y="1945366"/>
            <a:ext cx="388389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098706" y="1805572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b="1" dirty="0" err="1"/>
              <a:t>쇼파</a:t>
            </a:r>
            <a:endParaRPr lang="en-US" altLang="ko-KR" sz="1050" dirty="0"/>
          </a:p>
        </p:txBody>
      </p:sp>
      <p:sp>
        <p:nvSpPr>
          <p:cNvPr id="70" name="직사각형 69"/>
          <p:cNvSpPr/>
          <p:nvPr/>
        </p:nvSpPr>
        <p:spPr>
          <a:xfrm>
            <a:off x="4493018" y="1633321"/>
            <a:ext cx="1456258" cy="1207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1" name="직사각형 70"/>
          <p:cNvSpPr/>
          <p:nvPr/>
        </p:nvSpPr>
        <p:spPr>
          <a:xfrm>
            <a:off x="4752660" y="1944471"/>
            <a:ext cx="918913" cy="7355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제목 1"/>
          <p:cNvSpPr txBox="1">
            <a:spLocks/>
          </p:cNvSpPr>
          <p:nvPr/>
        </p:nvSpPr>
        <p:spPr>
          <a:xfrm>
            <a:off x="4898863" y="1821153"/>
            <a:ext cx="852490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카페트</a:t>
            </a:r>
            <a:endParaRPr lang="en-US" altLang="ko-KR" sz="1100" dirty="0"/>
          </a:p>
        </p:txBody>
      </p:sp>
      <p:pic>
        <p:nvPicPr>
          <p:cNvPr id="73" name="Picture 28" descr="Image result for 아두이노 lcd">
            <a:extLst>
              <a:ext uri="{FF2B5EF4-FFF2-40B4-BE49-F238E27FC236}">
                <a16:creationId xmlns:a16="http://schemas.microsoft.com/office/drawing/2014/main" id="{3ABE9B8D-B027-4172-A78B-FA9EA9DB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33" y="1641468"/>
            <a:ext cx="870713" cy="28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0" descr="Image result for 온습도 센서">
            <a:extLst>
              <a:ext uri="{FF2B5EF4-FFF2-40B4-BE49-F238E27FC236}">
                <a16:creationId xmlns:a16="http://schemas.microsoft.com/office/drawing/2014/main" id="{CE56E6E9-26BF-4A8A-B8C5-14537BA0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98" y="1635612"/>
            <a:ext cx="439522" cy="35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6313030" y="1638529"/>
            <a:ext cx="2191855" cy="10493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6" name="원호 75"/>
          <p:cNvSpPr/>
          <p:nvPr/>
        </p:nvSpPr>
        <p:spPr>
          <a:xfrm rot="870268">
            <a:off x="5737738" y="2168996"/>
            <a:ext cx="959546" cy="7704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직사각형 76"/>
          <p:cNvSpPr/>
          <p:nvPr/>
        </p:nvSpPr>
        <p:spPr>
          <a:xfrm>
            <a:off x="7049337" y="1633322"/>
            <a:ext cx="1456258" cy="120790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직사각형 77"/>
          <p:cNvSpPr/>
          <p:nvPr/>
        </p:nvSpPr>
        <p:spPr>
          <a:xfrm>
            <a:off x="7185306" y="2061112"/>
            <a:ext cx="1328011" cy="619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9" name="직사각형 78"/>
          <p:cNvSpPr/>
          <p:nvPr/>
        </p:nvSpPr>
        <p:spPr>
          <a:xfrm>
            <a:off x="6320496" y="1642955"/>
            <a:ext cx="246621" cy="19611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제목 1"/>
          <p:cNvSpPr txBox="1">
            <a:spLocks/>
          </p:cNvSpPr>
          <p:nvPr/>
        </p:nvSpPr>
        <p:spPr>
          <a:xfrm>
            <a:off x="7659018" y="192141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침대</a:t>
            </a:r>
            <a:endParaRPr lang="en-US" altLang="ko-KR" sz="1100" dirty="0"/>
          </a:p>
        </p:txBody>
      </p:sp>
      <p:sp>
        <p:nvSpPr>
          <p:cNvPr id="89" name="제목 1"/>
          <p:cNvSpPr txBox="1">
            <a:spLocks/>
          </p:cNvSpPr>
          <p:nvPr/>
        </p:nvSpPr>
        <p:spPr>
          <a:xfrm>
            <a:off x="2640460" y="1783670"/>
            <a:ext cx="218820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1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화장실</a:t>
            </a:r>
            <a:r>
              <a:rPr lang="en-US" altLang="ko-KR" sz="1400" b="1" dirty="0"/>
              <a:t>)</a:t>
            </a: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6221834" y="1672279"/>
            <a:ext cx="123198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3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안방</a:t>
            </a:r>
            <a:r>
              <a:rPr lang="en-US" altLang="ko-KR" sz="1400" b="1" dirty="0"/>
              <a:t>)</a:t>
            </a:r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2444242" y="3475413"/>
            <a:ext cx="1659454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4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주방</a:t>
            </a:r>
            <a:r>
              <a:rPr lang="en-US" altLang="ko-KR" sz="1400" b="1" dirty="0"/>
              <a:t>)</a:t>
            </a:r>
          </a:p>
        </p:txBody>
      </p:sp>
      <p:sp>
        <p:nvSpPr>
          <p:cNvPr id="92" name="제목 1"/>
          <p:cNvSpPr txBox="1">
            <a:spLocks/>
          </p:cNvSpPr>
          <p:nvPr/>
        </p:nvSpPr>
        <p:spPr>
          <a:xfrm>
            <a:off x="6409953" y="3413683"/>
            <a:ext cx="2611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방</a:t>
            </a:r>
            <a:r>
              <a:rPr lang="en-US" altLang="ko-KR" sz="1400" b="1" dirty="0"/>
              <a:t>6</a:t>
            </a:r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비밀의방</a:t>
            </a:r>
            <a:r>
              <a:rPr lang="en-US" altLang="ko-KR" sz="1400" b="1" dirty="0"/>
              <a:t>)</a:t>
            </a:r>
          </a:p>
        </p:txBody>
      </p:sp>
      <p:cxnSp>
        <p:nvCxnSpPr>
          <p:cNvPr id="94" name="꺾인 연결선 93"/>
          <p:cNvCxnSpPr>
            <a:stCxn id="18" idx="0"/>
            <a:endCxn id="19" idx="1"/>
          </p:cNvCxnSpPr>
          <p:nvPr/>
        </p:nvCxnSpPr>
        <p:spPr>
          <a:xfrm rot="16200000" flipV="1">
            <a:off x="1895225" y="3882601"/>
            <a:ext cx="2155948" cy="798663"/>
          </a:xfrm>
          <a:prstGeom prst="bentConnector4">
            <a:avLst>
              <a:gd name="adj1" fmla="val 5803"/>
              <a:gd name="adj2" fmla="val 848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제목 1"/>
          <p:cNvSpPr txBox="1">
            <a:spLocks/>
          </p:cNvSpPr>
          <p:nvPr/>
        </p:nvSpPr>
        <p:spPr>
          <a:xfrm>
            <a:off x="7432834" y="863823"/>
            <a:ext cx="1609976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여닫이창문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서보모터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제목 1"/>
          <p:cNvSpPr txBox="1">
            <a:spLocks/>
          </p:cNvSpPr>
          <p:nvPr/>
        </p:nvSpPr>
        <p:spPr>
          <a:xfrm>
            <a:off x="5952226" y="94193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제목 1"/>
          <p:cNvSpPr txBox="1">
            <a:spLocks/>
          </p:cNvSpPr>
          <p:nvPr/>
        </p:nvSpPr>
        <p:spPr>
          <a:xfrm>
            <a:off x="3734128" y="837752"/>
            <a:ext cx="1990863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TLCD </a:t>
            </a:r>
            <a:r>
              <a:rPr lang="ko-KR" altLang="en-US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티비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미세먼지 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4F374-F08B-4AC9-B995-BBA6B36B1640}"/>
              </a:ext>
            </a:extLst>
          </p:cNvPr>
          <p:cNvSpPr/>
          <p:nvPr/>
        </p:nvSpPr>
        <p:spPr>
          <a:xfrm>
            <a:off x="5677280" y="2481697"/>
            <a:ext cx="246621" cy="19611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5557" y="2147762"/>
            <a:ext cx="275503" cy="528047"/>
          </a:xfrm>
          <a:prstGeom prst="rect">
            <a:avLst/>
          </a:prstGeom>
        </p:spPr>
      </p:pic>
      <p:sp>
        <p:nvSpPr>
          <p:cNvPr id="105" name="제목 1"/>
          <p:cNvSpPr txBox="1">
            <a:spLocks/>
          </p:cNvSpPr>
          <p:nvPr/>
        </p:nvSpPr>
        <p:spPr>
          <a:xfrm>
            <a:off x="2677667" y="926493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</a:t>
            </a:r>
            <a:endParaRPr lang="en-US" altLang="ko-KR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무드등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제목 1"/>
          <p:cNvSpPr txBox="1">
            <a:spLocks/>
          </p:cNvSpPr>
          <p:nvPr/>
        </p:nvSpPr>
        <p:spPr>
          <a:xfrm>
            <a:off x="2805875" y="2492411"/>
            <a:ext cx="18840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스마트욕조</a:t>
            </a:r>
            <a:r>
              <a:rPr lang="en-US" altLang="ko-KR" sz="1200" b="1" dirty="0"/>
              <a:t>(?)</a:t>
            </a:r>
          </a:p>
          <a:p>
            <a:r>
              <a:rPr lang="ko-KR" altLang="en-US" sz="1100" dirty="0"/>
              <a:t>온도조절</a:t>
            </a:r>
            <a:r>
              <a:rPr lang="en-US" altLang="ko-KR" sz="1100" dirty="0"/>
              <a:t>/</a:t>
            </a:r>
            <a:r>
              <a:rPr lang="ko-KR" altLang="en-US" sz="1100" dirty="0"/>
              <a:t>수위측정센서</a:t>
            </a:r>
            <a:endParaRPr lang="en-US" altLang="ko-KR" sz="1100" dirty="0"/>
          </a:p>
          <a:p>
            <a:r>
              <a:rPr lang="ko-KR" altLang="en-US" sz="1100" dirty="0"/>
              <a:t>펌프</a:t>
            </a:r>
            <a:endParaRPr lang="en-US" altLang="ko-KR" sz="1100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02CFFB0F-5151-4025-8D25-41E911F00BE9}"/>
              </a:ext>
            </a:extLst>
          </p:cNvPr>
          <p:cNvSpPr txBox="1">
            <a:spLocks/>
          </p:cNvSpPr>
          <p:nvPr/>
        </p:nvSpPr>
        <p:spPr>
          <a:xfrm>
            <a:off x="5283760" y="241325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표시 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8" name="제목 1"/>
          <p:cNvSpPr txBox="1">
            <a:spLocks/>
          </p:cNvSpPr>
          <p:nvPr/>
        </p:nvSpPr>
        <p:spPr>
          <a:xfrm>
            <a:off x="6887038" y="2670123"/>
            <a:ext cx="1836287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출입문 개폐</a:t>
            </a:r>
            <a:endParaRPr lang="en-US" altLang="ko-KR" sz="1200" b="1" dirty="0"/>
          </a:p>
          <a:p>
            <a:r>
              <a:rPr lang="ko-KR" altLang="en-US" sz="1100" dirty="0" err="1"/>
              <a:t>서보모터</a:t>
            </a:r>
            <a:endParaRPr lang="en-US" altLang="ko-KR" sz="1100" dirty="0"/>
          </a:p>
          <a:p>
            <a:endParaRPr lang="en-US" altLang="ko-KR" sz="1200" b="1" dirty="0"/>
          </a:p>
        </p:txBody>
      </p:sp>
      <p:sp>
        <p:nvSpPr>
          <p:cNvPr id="109" name="제목 1"/>
          <p:cNvSpPr txBox="1">
            <a:spLocks/>
          </p:cNvSpPr>
          <p:nvPr/>
        </p:nvSpPr>
        <p:spPr>
          <a:xfrm>
            <a:off x="5216881" y="2923045"/>
            <a:ext cx="3882305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/>
              <a:t>거실</a:t>
            </a:r>
            <a:endParaRPr lang="en-US" altLang="ko-KR" sz="1800" b="1" dirty="0"/>
          </a:p>
        </p:txBody>
      </p:sp>
      <p:sp>
        <p:nvSpPr>
          <p:cNvPr id="110" name="제목 1"/>
          <p:cNvSpPr txBox="1">
            <a:spLocks/>
          </p:cNvSpPr>
          <p:nvPr/>
        </p:nvSpPr>
        <p:spPr>
          <a:xfrm>
            <a:off x="3944216" y="3930529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2759823" y="4448434"/>
            <a:ext cx="163481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err="1"/>
              <a:t>화재감지</a:t>
            </a:r>
            <a:endParaRPr lang="en-US" altLang="ko-KR" sz="1200" b="1" dirty="0"/>
          </a:p>
          <a:p>
            <a:r>
              <a:rPr lang="ko-KR" altLang="en-US" sz="1100" dirty="0" err="1"/>
              <a:t>화염센서</a:t>
            </a:r>
            <a:r>
              <a:rPr lang="en-US" altLang="ko-KR" sz="1100" dirty="0"/>
              <a:t>/</a:t>
            </a:r>
            <a:r>
              <a:rPr lang="ko-KR" altLang="en-US" sz="1100" dirty="0" err="1"/>
              <a:t>피에조부저</a:t>
            </a:r>
            <a:endParaRPr lang="en-US" altLang="ko-KR" sz="1100" dirty="0"/>
          </a:p>
        </p:txBody>
      </p:sp>
      <p:sp>
        <p:nvSpPr>
          <p:cNvPr id="114" name="제목 1"/>
          <p:cNvSpPr txBox="1">
            <a:spLocks/>
          </p:cNvSpPr>
          <p:nvPr/>
        </p:nvSpPr>
        <p:spPr>
          <a:xfrm>
            <a:off x="7928884" y="3005300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금고</a:t>
            </a:r>
            <a:endParaRPr lang="en-US" altLang="ko-KR" sz="1100" dirty="0"/>
          </a:p>
        </p:txBody>
      </p:sp>
      <p:sp>
        <p:nvSpPr>
          <p:cNvPr id="115" name="제목 1"/>
          <p:cNvSpPr txBox="1">
            <a:spLocks/>
          </p:cNvSpPr>
          <p:nvPr/>
        </p:nvSpPr>
        <p:spPr>
          <a:xfrm>
            <a:off x="7213766" y="3959814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책상</a:t>
            </a:r>
            <a:endParaRPr lang="en-US" altLang="ko-KR" sz="1100" dirty="0"/>
          </a:p>
        </p:txBody>
      </p:sp>
      <p:sp>
        <p:nvSpPr>
          <p:cNvPr id="116" name="제목 1"/>
          <p:cNvSpPr txBox="1">
            <a:spLocks/>
          </p:cNvSpPr>
          <p:nvPr/>
        </p:nvSpPr>
        <p:spPr>
          <a:xfrm rot="5400000">
            <a:off x="2099739" y="1931411"/>
            <a:ext cx="1247109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050" b="1" dirty="0"/>
              <a:t>물탱크</a:t>
            </a:r>
            <a:endParaRPr lang="en-US" altLang="ko-KR" sz="1050" b="1" dirty="0"/>
          </a:p>
        </p:txBody>
      </p:sp>
      <p:sp>
        <p:nvSpPr>
          <p:cNvPr id="117" name="제목 1"/>
          <p:cNvSpPr txBox="1">
            <a:spLocks/>
          </p:cNvSpPr>
          <p:nvPr/>
        </p:nvSpPr>
        <p:spPr>
          <a:xfrm>
            <a:off x="8102064" y="4428456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3</a:t>
            </a:r>
            <a:r>
              <a:rPr lang="ko-KR" altLang="en-US" sz="1200" b="1" dirty="0"/>
              <a:t>색</a:t>
            </a:r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무드등</a:t>
            </a:r>
            <a:endParaRPr lang="en-US" altLang="ko-KR" sz="1100" dirty="0"/>
          </a:p>
        </p:txBody>
      </p:sp>
      <p:sp>
        <p:nvSpPr>
          <p:cNvPr id="118" name="제목 1"/>
          <p:cNvSpPr txBox="1">
            <a:spLocks/>
          </p:cNvSpPr>
          <p:nvPr/>
        </p:nvSpPr>
        <p:spPr>
          <a:xfrm>
            <a:off x="6845840" y="5437287"/>
            <a:ext cx="1336932" cy="974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LED</a:t>
            </a:r>
            <a:r>
              <a:rPr lang="ko-KR" altLang="en-US" sz="1200" b="1" dirty="0"/>
              <a:t>조명</a:t>
            </a:r>
            <a:endParaRPr lang="en-US" altLang="ko-KR" sz="1200" b="1" dirty="0"/>
          </a:p>
          <a:p>
            <a:r>
              <a:rPr lang="ko-KR" altLang="en-US" sz="1100" dirty="0" err="1"/>
              <a:t>동선표시</a:t>
            </a:r>
            <a:endParaRPr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96596-6866-4F30-8713-8E8338B208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1267" y="3709987"/>
            <a:ext cx="461162" cy="472901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FADA3A0-8F62-48B7-95B4-39B31DDC93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1634" y="1592711"/>
            <a:ext cx="461162" cy="47290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ED854449-8237-4E2C-A301-9E15DCD03A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2012" y="3311018"/>
            <a:ext cx="461162" cy="4729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F8F3436-F7EF-465E-96B6-71633725D5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5360" y="1622498"/>
            <a:ext cx="553841" cy="486962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2225" y="2134846"/>
            <a:ext cx="275503" cy="5280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1837" y="3672544"/>
            <a:ext cx="591941" cy="62172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5035" y="1640598"/>
            <a:ext cx="266396" cy="2537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0205" y="1609781"/>
            <a:ext cx="455885" cy="434909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2420" y="1626198"/>
            <a:ext cx="455885" cy="434909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04121" y="4231984"/>
            <a:ext cx="455885" cy="434909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48999" y="4223243"/>
            <a:ext cx="455885" cy="434909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46288" y="4279137"/>
            <a:ext cx="501504" cy="40581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80541" y="1577631"/>
            <a:ext cx="440258" cy="4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184F9A-76DE-4D6D-B9F4-D9EBD0498866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2AAEA-FE00-4839-A74B-4BEA802E606F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15B8A-59C6-407A-ACD4-2DA23CED4F90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3123C9-ECE9-4865-BA75-B0252EF7F8EC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D6992-7C29-4D12-8997-9F6303E0931E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C895C5-9083-45CF-A9CD-E94682113BFE}"/>
              </a:ext>
            </a:extLst>
          </p:cNvPr>
          <p:cNvSpPr/>
          <p:nvPr/>
        </p:nvSpPr>
        <p:spPr>
          <a:xfrm>
            <a:off x="4234030" y="3430032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2CF59-F5D3-4233-8A6A-820F0C16820C}"/>
              </a:ext>
            </a:extLst>
          </p:cNvPr>
          <p:cNvSpPr txBox="1"/>
          <p:nvPr/>
        </p:nvSpPr>
        <p:spPr>
          <a:xfrm>
            <a:off x="3151258" y="4446318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A2C70-2A01-4CBF-94EF-B12C657AD8A3}"/>
              </a:ext>
            </a:extLst>
          </p:cNvPr>
          <p:cNvSpPr txBox="1"/>
          <p:nvPr/>
        </p:nvSpPr>
        <p:spPr>
          <a:xfrm>
            <a:off x="3140206" y="4930190"/>
            <a:ext cx="321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현재 상태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27C27-1F16-4786-93BB-2C2C6F2AB3A4}"/>
              </a:ext>
            </a:extLst>
          </p:cNvPr>
          <p:cNvSpPr/>
          <p:nvPr/>
        </p:nvSpPr>
        <p:spPr>
          <a:xfrm>
            <a:off x="6443431" y="4516858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D111AA-ED2F-4165-8876-EC76C370CDFE}"/>
              </a:ext>
            </a:extLst>
          </p:cNvPr>
          <p:cNvSpPr/>
          <p:nvPr/>
        </p:nvSpPr>
        <p:spPr>
          <a:xfrm>
            <a:off x="7182436" y="4516858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4E9B4B-07F6-482E-AB6D-430FCA0C3A46}"/>
              </a:ext>
            </a:extLst>
          </p:cNvPr>
          <p:cNvSpPr/>
          <p:nvPr/>
        </p:nvSpPr>
        <p:spPr>
          <a:xfrm>
            <a:off x="6443431" y="4981525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389E1B-203A-4A25-B5CF-56FBDC7EB334}"/>
              </a:ext>
            </a:extLst>
          </p:cNvPr>
          <p:cNvSpPr/>
          <p:nvPr/>
        </p:nvSpPr>
        <p:spPr>
          <a:xfrm>
            <a:off x="7182436" y="497860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7FC3D-5C6F-4A6C-836A-12E880E3C7D7}"/>
              </a:ext>
            </a:extLst>
          </p:cNvPr>
          <p:cNvSpPr txBox="1"/>
          <p:nvPr/>
        </p:nvSpPr>
        <p:spPr>
          <a:xfrm>
            <a:off x="3140206" y="5414063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3DBC720-CBB3-45DC-A4A1-4AE69259BA1C}"/>
              </a:ext>
            </a:extLst>
          </p:cNvPr>
          <p:cNvCxnSpPr/>
          <p:nvPr/>
        </p:nvCxnSpPr>
        <p:spPr>
          <a:xfrm>
            <a:off x="6443431" y="5623647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36D01C33-E70E-4EC7-A1F0-996009B14A97}"/>
              </a:ext>
            </a:extLst>
          </p:cNvPr>
          <p:cNvSpPr/>
          <p:nvPr/>
        </p:nvSpPr>
        <p:spPr>
          <a:xfrm>
            <a:off x="6443431" y="5461687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DF9D-37E3-49AF-970C-6A3D1CD7E05A}"/>
              </a:ext>
            </a:extLst>
          </p:cNvPr>
          <p:cNvSpPr txBox="1"/>
          <p:nvPr/>
        </p:nvSpPr>
        <p:spPr>
          <a:xfrm>
            <a:off x="3151257" y="5853312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 조절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980994F-77AC-4EEE-AA0F-A26BD62C56F3}"/>
              </a:ext>
            </a:extLst>
          </p:cNvPr>
          <p:cNvCxnSpPr/>
          <p:nvPr/>
        </p:nvCxnSpPr>
        <p:spPr>
          <a:xfrm>
            <a:off x="6443431" y="6060188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21BEF5C7-0AEA-4D80-8B9C-E8F752C7CFF0}"/>
              </a:ext>
            </a:extLst>
          </p:cNvPr>
          <p:cNvSpPr/>
          <p:nvPr/>
        </p:nvSpPr>
        <p:spPr>
          <a:xfrm>
            <a:off x="6443431" y="5898228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초기화면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3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4DCE51-F4FA-4144-B685-6F2B049C1CD4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B3F18D-432B-4F64-81BA-2BF7799BCCA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024E4E-3C43-4435-BE9C-016C56F03E59}"/>
              </a:ext>
            </a:extLst>
          </p:cNvPr>
          <p:cNvSpPr txBox="1"/>
          <p:nvPr/>
        </p:nvSpPr>
        <p:spPr>
          <a:xfrm>
            <a:off x="3151260" y="1284750"/>
            <a:ext cx="49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FC8D7D-165E-4F1F-B91C-ACA95BF8669F}"/>
              </a:ext>
            </a:extLst>
          </p:cNvPr>
          <p:cNvSpPr/>
          <p:nvPr/>
        </p:nvSpPr>
        <p:spPr>
          <a:xfrm>
            <a:off x="3151259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연결하기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558557-42DD-4889-BED2-F108FC2F00DD}"/>
              </a:ext>
            </a:extLst>
          </p:cNvPr>
          <p:cNvSpPr/>
          <p:nvPr/>
        </p:nvSpPr>
        <p:spPr>
          <a:xfrm>
            <a:off x="6106671" y="228546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블루투스 </a:t>
            </a:r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연결끊기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D86C7C-2313-4422-8675-1ED662618FE5}"/>
              </a:ext>
            </a:extLst>
          </p:cNvPr>
          <p:cNvSpPr/>
          <p:nvPr/>
        </p:nvSpPr>
        <p:spPr>
          <a:xfrm>
            <a:off x="4223358" y="3497086"/>
            <a:ext cx="3745281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음성인식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켜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/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전등 꺼</a:t>
            </a:r>
            <a:r>
              <a:rPr lang="en-US" altLang="ko-KR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)</a:t>
            </a:r>
            <a:endParaRPr lang="ko-KR" alt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781FF-4704-4129-82BD-910A9B73AF1B}"/>
              </a:ext>
            </a:extLst>
          </p:cNvPr>
          <p:cNvSpPr txBox="1"/>
          <p:nvPr/>
        </p:nvSpPr>
        <p:spPr>
          <a:xfrm>
            <a:off x="3151258" y="4446318"/>
            <a:ext cx="25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CED61F-6802-40DE-8A23-F77E476815FA}"/>
              </a:ext>
            </a:extLst>
          </p:cNvPr>
          <p:cNvSpPr txBox="1"/>
          <p:nvPr/>
        </p:nvSpPr>
        <p:spPr>
          <a:xfrm>
            <a:off x="3151259" y="5382403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465A2E-2F77-416D-BCC3-0B8E10AC0D44}"/>
              </a:ext>
            </a:extLst>
          </p:cNvPr>
          <p:cNvSpPr/>
          <p:nvPr/>
        </p:nvSpPr>
        <p:spPr>
          <a:xfrm>
            <a:off x="5778706" y="4541573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226FCE-48B3-4727-A108-3BA54B08A7BF}"/>
              </a:ext>
            </a:extLst>
          </p:cNvPr>
          <p:cNvSpPr/>
          <p:nvPr/>
        </p:nvSpPr>
        <p:spPr>
          <a:xfrm>
            <a:off x="6517711" y="4541573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FE03DCD-30CB-48BF-A9C9-81CA26ED87CA}"/>
              </a:ext>
            </a:extLst>
          </p:cNvPr>
          <p:cNvSpPr/>
          <p:nvPr/>
        </p:nvSpPr>
        <p:spPr>
          <a:xfrm>
            <a:off x="5778706" y="5409110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CE77F-A7FC-4C56-9B31-140313FFB56E}"/>
              </a:ext>
            </a:extLst>
          </p:cNvPr>
          <p:cNvSpPr/>
          <p:nvPr/>
        </p:nvSpPr>
        <p:spPr>
          <a:xfrm>
            <a:off x="6517711" y="5384057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85CAEC-662C-4F01-B178-8C5B309FFEF9}"/>
              </a:ext>
            </a:extLst>
          </p:cNvPr>
          <p:cNvSpPr txBox="1"/>
          <p:nvPr/>
        </p:nvSpPr>
        <p:spPr>
          <a:xfrm>
            <a:off x="3151259" y="4928184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마당로</a:t>
            </a:r>
            <a:r>
              <a:rPr lang="ko-KR" altLang="en-US" sz="2400" dirty="0"/>
              <a:t>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8FAF03F-E1A4-4172-83E2-8D947CEF71C0}"/>
              </a:ext>
            </a:extLst>
          </p:cNvPr>
          <p:cNvCxnSpPr/>
          <p:nvPr/>
        </p:nvCxnSpPr>
        <p:spPr>
          <a:xfrm>
            <a:off x="5778706" y="5147664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8">
            <a:extLst>
              <a:ext uri="{FF2B5EF4-FFF2-40B4-BE49-F238E27FC236}">
                <a16:creationId xmlns:a16="http://schemas.microsoft.com/office/drawing/2014/main" id="{D574F5E9-178A-4A7D-9E67-8A4F13960CA2}"/>
              </a:ext>
            </a:extLst>
          </p:cNvPr>
          <p:cNvSpPr/>
          <p:nvPr/>
        </p:nvSpPr>
        <p:spPr>
          <a:xfrm>
            <a:off x="5778706" y="4985704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40A88F-E3B0-4A26-88F9-0657A0E1B731}"/>
              </a:ext>
            </a:extLst>
          </p:cNvPr>
          <p:cNvSpPr txBox="1"/>
          <p:nvPr/>
        </p:nvSpPr>
        <p:spPr>
          <a:xfrm>
            <a:off x="3151258" y="5853312"/>
            <a:ext cx="25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울타리 </a:t>
            </a:r>
            <a:r>
              <a:rPr lang="en-US" altLang="ko-KR" sz="2400" dirty="0"/>
              <a:t>LED </a:t>
            </a:r>
            <a:r>
              <a:rPr lang="ko-KR" altLang="en-US" sz="2400" dirty="0"/>
              <a:t>밝기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0C5C9A0-6754-4184-8784-04448770B7FA}"/>
              </a:ext>
            </a:extLst>
          </p:cNvPr>
          <p:cNvCxnSpPr/>
          <p:nvPr/>
        </p:nvCxnSpPr>
        <p:spPr>
          <a:xfrm>
            <a:off x="5778706" y="6036965"/>
            <a:ext cx="1449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295B3D53-CED2-4482-BC68-C5CC1F8A37CF}"/>
              </a:ext>
            </a:extLst>
          </p:cNvPr>
          <p:cNvSpPr/>
          <p:nvPr/>
        </p:nvSpPr>
        <p:spPr>
          <a:xfrm>
            <a:off x="5778706" y="5875005"/>
            <a:ext cx="126455" cy="3466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1D7809-E68B-49BD-B3D9-619C56513B4E}"/>
              </a:ext>
            </a:extLst>
          </p:cNvPr>
          <p:cNvSpPr/>
          <p:nvPr/>
        </p:nvSpPr>
        <p:spPr>
          <a:xfrm>
            <a:off x="3006976" y="1207362"/>
            <a:ext cx="3099695" cy="52414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F2C089-D92B-4812-AECA-90E8CF142AF0}"/>
              </a:ext>
            </a:extLst>
          </p:cNvPr>
          <p:cNvSpPr/>
          <p:nvPr/>
        </p:nvSpPr>
        <p:spPr>
          <a:xfrm>
            <a:off x="3006974" y="1207356"/>
            <a:ext cx="3089026" cy="8452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11AD78D-D448-48C7-A3EA-FA6D0B4B9074}"/>
              </a:ext>
            </a:extLst>
          </p:cNvPr>
          <p:cNvSpPr/>
          <p:nvPr/>
        </p:nvSpPr>
        <p:spPr>
          <a:xfrm>
            <a:off x="3166376" y="2263263"/>
            <a:ext cx="1078327" cy="67264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F3FA5-F02E-41D7-B0DE-67136D234721}"/>
              </a:ext>
            </a:extLst>
          </p:cNvPr>
          <p:cNvSpPr txBox="1"/>
          <p:nvPr/>
        </p:nvSpPr>
        <p:spPr>
          <a:xfrm>
            <a:off x="4255717" y="2421715"/>
            <a:ext cx="1780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센서 상태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D1A1AD8-B337-42DC-B199-048CFF9D89A9}"/>
              </a:ext>
            </a:extLst>
          </p:cNvPr>
          <p:cNvSpPr/>
          <p:nvPr/>
        </p:nvSpPr>
        <p:spPr>
          <a:xfrm>
            <a:off x="3071105" y="2253162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13E6F6F-D34B-4D34-B015-ED5B929827FC}"/>
              </a:ext>
            </a:extLst>
          </p:cNvPr>
          <p:cNvSpPr txBox="1"/>
          <p:nvPr/>
        </p:nvSpPr>
        <p:spPr>
          <a:xfrm>
            <a:off x="3084240" y="1319908"/>
            <a:ext cx="68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</a:t>
            </a:r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26E333-057E-416F-BBAE-C14D13FDD81A}"/>
              </a:ext>
            </a:extLst>
          </p:cNvPr>
          <p:cNvSpPr/>
          <p:nvPr/>
        </p:nvSpPr>
        <p:spPr>
          <a:xfrm>
            <a:off x="3071105" y="3048240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6F0E9BE-68BE-460F-9530-2587AF5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84" y="3122567"/>
            <a:ext cx="1063133" cy="5703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51C30E7-9479-4CFA-AD14-254B3BF69680}"/>
              </a:ext>
            </a:extLst>
          </p:cNvPr>
          <p:cNvSpPr txBox="1"/>
          <p:nvPr/>
        </p:nvSpPr>
        <p:spPr>
          <a:xfrm>
            <a:off x="4255717" y="3209386"/>
            <a:ext cx="184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여닫이 창문 상태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233800-ABA4-4742-A6BE-D40085F9B823}"/>
              </a:ext>
            </a:extLst>
          </p:cNvPr>
          <p:cNvSpPr/>
          <p:nvPr/>
        </p:nvSpPr>
        <p:spPr>
          <a:xfrm>
            <a:off x="3071105" y="3850528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C688810A-1CDC-47E5-A830-1B335F69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31" y="3899277"/>
            <a:ext cx="1077172" cy="5146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4CB1C27-1908-490B-8C95-4C60896F0E8C}"/>
              </a:ext>
            </a:extLst>
          </p:cNvPr>
          <p:cNvSpPr txBox="1"/>
          <p:nvPr/>
        </p:nvSpPr>
        <p:spPr>
          <a:xfrm>
            <a:off x="4233490" y="3974563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방 </a:t>
            </a:r>
            <a:r>
              <a:rPr lang="ko-KR" altLang="en-US" sz="1600" b="1" dirty="0" err="1"/>
              <a:t>무드등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상태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BCBC238-74ED-4046-B9CC-72124E67AA2F}"/>
              </a:ext>
            </a:extLst>
          </p:cNvPr>
          <p:cNvSpPr/>
          <p:nvPr/>
        </p:nvSpPr>
        <p:spPr>
          <a:xfrm>
            <a:off x="3071105" y="4616465"/>
            <a:ext cx="2955414" cy="67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392EC42-3983-4ED6-8499-6CCB7AB48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376" y="4763102"/>
            <a:ext cx="1077173" cy="39049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8983F43-1777-4F17-BE92-A4EE31CF1065}"/>
              </a:ext>
            </a:extLst>
          </p:cNvPr>
          <p:cNvSpPr txBox="1"/>
          <p:nvPr/>
        </p:nvSpPr>
        <p:spPr>
          <a:xfrm>
            <a:off x="4273267" y="4764450"/>
            <a:ext cx="19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비밀의 방</a:t>
            </a:r>
            <a:endParaRPr lang="en-US" altLang="ko-KR" sz="1600" b="1" dirty="0"/>
          </a:p>
        </p:txBody>
      </p:sp>
      <p:sp>
        <p:nvSpPr>
          <p:cNvPr id="57" name="직사각형 56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눌렀을 때</a:t>
            </a:r>
            <a:endParaRPr lang="ko-KR" altLang="en-US" sz="600" dirty="0"/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65CA329-0649-4FFF-915E-9B75EB5134AD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CED6F2-0506-4132-AEC4-A3FE84562E2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76EDB-A303-428D-88AA-3AA0A60350E4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25E52-F7C1-406D-873A-9547F7516530}"/>
              </a:ext>
            </a:extLst>
          </p:cNvPr>
          <p:cNvSpPr txBox="1"/>
          <p:nvPr/>
        </p:nvSpPr>
        <p:spPr>
          <a:xfrm>
            <a:off x="3006974" y="3648496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 작동여부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9F4BCA-A110-4A87-A677-5C0A8845F024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A5F846-96A6-4543-A34A-07E2DE4DE805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5C101-EBDF-4A1D-84CA-9A0591DD99AE}"/>
              </a:ext>
            </a:extLst>
          </p:cNvPr>
          <p:cNvSpPr txBox="1"/>
          <p:nvPr/>
        </p:nvSpPr>
        <p:spPr>
          <a:xfrm>
            <a:off x="3006976" y="2695294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화염감지 센서 작동여부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ACCF-137D-4474-A158-C7F618D5A9D4}"/>
              </a:ext>
            </a:extLst>
          </p:cNvPr>
          <p:cNvSpPr txBox="1"/>
          <p:nvPr/>
        </p:nvSpPr>
        <p:spPr>
          <a:xfrm>
            <a:off x="3006975" y="3185623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수면감지 센서 작동여부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8DC09D-80BC-48D6-B75A-874D067B214C}"/>
              </a:ext>
            </a:extLst>
          </p:cNvPr>
          <p:cNvSpPr/>
          <p:nvPr/>
        </p:nvSpPr>
        <p:spPr>
          <a:xfrm>
            <a:off x="6456931" y="274146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53F6EA-A26B-4888-8B76-C2552210BB25}"/>
              </a:ext>
            </a:extLst>
          </p:cNvPr>
          <p:cNvSpPr/>
          <p:nvPr/>
        </p:nvSpPr>
        <p:spPr>
          <a:xfrm>
            <a:off x="7195936" y="274146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8C92F0-B6DB-48C2-9415-B683B26E1B58}"/>
              </a:ext>
            </a:extLst>
          </p:cNvPr>
          <p:cNvSpPr/>
          <p:nvPr/>
        </p:nvSpPr>
        <p:spPr>
          <a:xfrm>
            <a:off x="6456931" y="3230076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977FB8-864F-4B5B-8626-8ECCC707EE0A}"/>
              </a:ext>
            </a:extLst>
          </p:cNvPr>
          <p:cNvSpPr/>
          <p:nvPr/>
        </p:nvSpPr>
        <p:spPr>
          <a:xfrm>
            <a:off x="7195936" y="3230076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B4F167-2985-42F2-B72E-D4747E4617EF}"/>
              </a:ext>
            </a:extLst>
          </p:cNvPr>
          <p:cNvSpPr/>
          <p:nvPr/>
        </p:nvSpPr>
        <p:spPr>
          <a:xfrm>
            <a:off x="6456931" y="3691741"/>
            <a:ext cx="664725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93023D-D9BA-4782-ADB9-DE3FD64BE284}"/>
              </a:ext>
            </a:extLst>
          </p:cNvPr>
          <p:cNvSpPr/>
          <p:nvPr/>
        </p:nvSpPr>
        <p:spPr>
          <a:xfrm>
            <a:off x="7195936" y="3691741"/>
            <a:ext cx="664725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센서 상태 확인</a:t>
            </a:r>
            <a:endParaRPr lang="ko-KR" altLang="en-US" sz="600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4AF0E7-F18A-46E4-A334-16C72C6AA0BE}"/>
              </a:ext>
            </a:extLst>
          </p:cNvPr>
          <p:cNvSpPr txBox="1"/>
          <p:nvPr/>
        </p:nvSpPr>
        <p:spPr>
          <a:xfrm>
            <a:off x="3509214" y="4017865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온도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℃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1616CA9-6AE4-40C2-B93E-902D3496587D}"/>
              </a:ext>
            </a:extLst>
          </p:cNvPr>
          <p:cNvCxnSpPr/>
          <p:nvPr/>
        </p:nvCxnSpPr>
        <p:spPr>
          <a:xfrm flipV="1">
            <a:off x="4389352" y="4878736"/>
            <a:ext cx="1177858" cy="390846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53DDA4-2188-4248-857C-4CABAF7A4A6F}"/>
              </a:ext>
            </a:extLst>
          </p:cNvPr>
          <p:cNvSpPr txBox="1"/>
          <p:nvPr/>
        </p:nvSpPr>
        <p:spPr>
          <a:xfrm>
            <a:off x="7636689" y="4078470"/>
            <a:ext cx="106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습도</a:t>
            </a:r>
            <a:r>
              <a:rPr lang="en-US" altLang="ko-KR" dirty="0">
                <a:solidFill>
                  <a:sysClr val="windowText" lastClr="000000"/>
                </a:solidFill>
              </a:rPr>
              <a:t>(%)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A2876-E71D-43CB-AF2C-2C0DDA51D79C}"/>
              </a:ext>
            </a:extLst>
          </p:cNvPr>
          <p:cNvCxnSpPr/>
          <p:nvPr/>
        </p:nvCxnSpPr>
        <p:spPr>
          <a:xfrm>
            <a:off x="5567210" y="4878736"/>
            <a:ext cx="933146" cy="299859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96AE3-CEBE-4850-B69C-75EA1CD2ACDA}"/>
              </a:ext>
            </a:extLst>
          </p:cNvPr>
          <p:cNvCxnSpPr/>
          <p:nvPr/>
        </p:nvCxnSpPr>
        <p:spPr>
          <a:xfrm flipV="1">
            <a:off x="6500356" y="4878736"/>
            <a:ext cx="930714" cy="315857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0143BB7-4BAF-4C4A-A227-CD4D278EAFA1}"/>
              </a:ext>
            </a:extLst>
          </p:cNvPr>
          <p:cNvCxnSpPr/>
          <p:nvPr/>
        </p:nvCxnSpPr>
        <p:spPr>
          <a:xfrm>
            <a:off x="7416709" y="4890848"/>
            <a:ext cx="611686" cy="183311"/>
          </a:xfrm>
          <a:prstGeom prst="line">
            <a:avLst/>
          </a:prstGeom>
          <a:ln w="7302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61E97E-740B-4D0E-B526-9DFBB9FFC535}"/>
              </a:ext>
            </a:extLst>
          </p:cNvPr>
          <p:cNvCxnSpPr/>
          <p:nvPr/>
        </p:nvCxnSpPr>
        <p:spPr>
          <a:xfrm flipV="1">
            <a:off x="4368411" y="5477857"/>
            <a:ext cx="3643191" cy="107582"/>
          </a:xfrm>
          <a:prstGeom prst="line">
            <a:avLst/>
          </a:prstGeom>
          <a:ln w="73025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온습도</a:t>
            </a:r>
            <a:r>
              <a:rPr lang="ko-KR" altLang="en-US" sz="3200" b="1" dirty="0">
                <a:latin typeface="Agency FB" panose="020B0503020202020204" pitchFamily="34" charset="0"/>
              </a:rPr>
              <a:t> 센서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72559" y="4462186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FC4855-9AF9-4834-B3FA-0E61BBEE502A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D8117-5D5A-497C-9EF9-76ADEAAAB9DD}"/>
              </a:ext>
            </a:extLst>
          </p:cNvPr>
          <p:cNvSpPr txBox="1"/>
          <p:nvPr/>
        </p:nvSpPr>
        <p:spPr>
          <a:xfrm>
            <a:off x="5424256" y="60769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화염 감지 센서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AF112CE-28D1-448C-AFDB-1DDE1F3DA53A}"/>
              </a:ext>
            </a:extLst>
          </p:cNvPr>
          <p:cNvSpPr/>
          <p:nvPr/>
        </p:nvSpPr>
        <p:spPr>
          <a:xfrm>
            <a:off x="4367814" y="4579796"/>
            <a:ext cx="3630967" cy="1272418"/>
          </a:xfrm>
          <a:custGeom>
            <a:avLst/>
            <a:gdLst>
              <a:gd name="connsiteX0" fmla="*/ 0 w 3630967"/>
              <a:gd name="connsiteY0" fmla="*/ 391699 h 1272418"/>
              <a:gd name="connsiteX1" fmla="*/ 1091953 w 3630967"/>
              <a:gd name="connsiteY1" fmla="*/ 1004258 h 1272418"/>
              <a:gd name="connsiteX2" fmla="*/ 1358283 w 3630967"/>
              <a:gd name="connsiteY2" fmla="*/ 471598 h 1272418"/>
              <a:gd name="connsiteX3" fmla="*/ 1571347 w 3630967"/>
              <a:gd name="connsiteY3" fmla="*/ 1039769 h 1272418"/>
              <a:gd name="connsiteX4" fmla="*/ 1837677 w 3630967"/>
              <a:gd name="connsiteY4" fmla="*/ 1082 h 1272418"/>
              <a:gd name="connsiteX5" fmla="*/ 2104007 w 3630967"/>
              <a:gd name="connsiteY5" fmla="*/ 1270588 h 1272418"/>
              <a:gd name="connsiteX6" fmla="*/ 2157273 w 3630967"/>
              <a:gd name="connsiteY6" fmla="*/ 302922 h 1272418"/>
              <a:gd name="connsiteX7" fmla="*/ 2743200 w 3630967"/>
              <a:gd name="connsiteY7" fmla="*/ 1181812 h 1272418"/>
              <a:gd name="connsiteX8" fmla="*/ 2920753 w 3630967"/>
              <a:gd name="connsiteY8" fmla="*/ 320678 h 1272418"/>
              <a:gd name="connsiteX9" fmla="*/ 3409025 w 3630967"/>
              <a:gd name="connsiteY9" fmla="*/ 1022014 h 1272418"/>
              <a:gd name="connsiteX10" fmla="*/ 3630967 w 3630967"/>
              <a:gd name="connsiteY10" fmla="*/ 640274 h 127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30967" h="1272418">
                <a:moveTo>
                  <a:pt x="0" y="391699"/>
                </a:moveTo>
                <a:cubicBezTo>
                  <a:pt x="432786" y="691320"/>
                  <a:pt x="865573" y="990942"/>
                  <a:pt x="1091953" y="1004258"/>
                </a:cubicBezTo>
                <a:cubicBezTo>
                  <a:pt x="1318334" y="1017575"/>
                  <a:pt x="1278384" y="465680"/>
                  <a:pt x="1358283" y="471598"/>
                </a:cubicBezTo>
                <a:cubicBezTo>
                  <a:pt x="1438182" y="477516"/>
                  <a:pt x="1491448" y="1118188"/>
                  <a:pt x="1571347" y="1039769"/>
                </a:cubicBezTo>
                <a:cubicBezTo>
                  <a:pt x="1651246" y="961350"/>
                  <a:pt x="1748900" y="-37388"/>
                  <a:pt x="1837677" y="1082"/>
                </a:cubicBezTo>
                <a:cubicBezTo>
                  <a:pt x="1926454" y="39552"/>
                  <a:pt x="2050741" y="1220281"/>
                  <a:pt x="2104007" y="1270588"/>
                </a:cubicBezTo>
                <a:cubicBezTo>
                  <a:pt x="2157273" y="1320895"/>
                  <a:pt x="2050741" y="317718"/>
                  <a:pt x="2157273" y="302922"/>
                </a:cubicBezTo>
                <a:cubicBezTo>
                  <a:pt x="2263805" y="288126"/>
                  <a:pt x="2615953" y="1178853"/>
                  <a:pt x="2743200" y="1181812"/>
                </a:cubicBezTo>
                <a:cubicBezTo>
                  <a:pt x="2870447" y="1184771"/>
                  <a:pt x="2809782" y="347311"/>
                  <a:pt x="2920753" y="320678"/>
                </a:cubicBezTo>
                <a:cubicBezTo>
                  <a:pt x="3031724" y="294045"/>
                  <a:pt x="3290656" y="968748"/>
                  <a:pt x="3409025" y="1022014"/>
                </a:cubicBezTo>
                <a:cubicBezTo>
                  <a:pt x="3527394" y="1075280"/>
                  <a:pt x="3582140" y="766041"/>
                  <a:pt x="3630967" y="64027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40C25-3DAA-49DF-AE28-E71277FA20AB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 err="1">
                <a:latin typeface="Agency FB" panose="020B0503020202020204" pitchFamily="34" charset="0"/>
              </a:rPr>
              <a:t>화염감지</a:t>
            </a:r>
            <a:r>
              <a:rPr lang="ko-KR" altLang="en-US" sz="3200" b="1" dirty="0">
                <a:latin typeface="Agency FB" panose="020B0503020202020204" pitchFamily="34" charset="0"/>
              </a:rPr>
              <a:t>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038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C78185-D2BD-4275-9A78-EE12E933E33F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081D6-22E8-4284-94BF-B5BF21867378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36415-2327-4E8D-A936-26FE9082E360}"/>
              </a:ext>
            </a:extLst>
          </p:cNvPr>
          <p:cNvSpPr txBox="1"/>
          <p:nvPr/>
        </p:nvSpPr>
        <p:spPr>
          <a:xfrm>
            <a:off x="3006976" y="1203653"/>
            <a:ext cx="61742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센서 상태 확인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93DA-8D97-4EC7-824B-CE0C0E99C47E}"/>
              </a:ext>
            </a:extLst>
          </p:cNvPr>
          <p:cNvSpPr/>
          <p:nvPr/>
        </p:nvSpPr>
        <p:spPr>
          <a:xfrm>
            <a:off x="3010796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상태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507A7B-73D2-4AC4-A062-31809FF4676E}"/>
              </a:ext>
            </a:extLst>
          </p:cNvPr>
          <p:cNvSpPr/>
          <p:nvPr/>
        </p:nvSpPr>
        <p:spPr>
          <a:xfrm>
            <a:off x="6094088" y="2061831"/>
            <a:ext cx="3085202" cy="4041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그래프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A4FE4-0D8B-41F0-B127-825D53800911}"/>
              </a:ext>
            </a:extLst>
          </p:cNvPr>
          <p:cNvSpPr/>
          <p:nvPr/>
        </p:nvSpPr>
        <p:spPr>
          <a:xfrm>
            <a:off x="4688523" y="2686708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온습도</a:t>
            </a:r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센서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D7B309-78C5-4D35-9E50-5B4DC68A2CD9}"/>
              </a:ext>
            </a:extLst>
          </p:cNvPr>
          <p:cNvSpPr/>
          <p:nvPr/>
        </p:nvSpPr>
        <p:spPr>
          <a:xfrm>
            <a:off x="4688522" y="3208573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화염감지 센서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E7FD9B-4F26-40DB-B37A-5286083369E8}"/>
              </a:ext>
            </a:extLst>
          </p:cNvPr>
          <p:cNvSpPr/>
          <p:nvPr/>
        </p:nvSpPr>
        <p:spPr>
          <a:xfrm>
            <a:off x="4688522" y="3742324"/>
            <a:ext cx="2811129" cy="4408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수위감지 센서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3EFC1-8DF4-4253-A9A9-B5ED6D299C14}"/>
              </a:ext>
            </a:extLst>
          </p:cNvPr>
          <p:cNvSpPr/>
          <p:nvPr/>
        </p:nvSpPr>
        <p:spPr>
          <a:xfrm>
            <a:off x="4385569" y="447437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247B2D-FBAB-4577-85D8-3ACCA0509034}"/>
              </a:ext>
            </a:extLst>
          </p:cNvPr>
          <p:cNvSpPr txBox="1"/>
          <p:nvPr/>
        </p:nvSpPr>
        <p:spPr>
          <a:xfrm>
            <a:off x="7834048" y="6079443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03FEF-C4EA-4541-9C27-8D94755E898A}"/>
              </a:ext>
            </a:extLst>
          </p:cNvPr>
          <p:cNvSpPr txBox="1"/>
          <p:nvPr/>
        </p:nvSpPr>
        <p:spPr>
          <a:xfrm>
            <a:off x="4174771" y="606366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6B99F-BAAA-4DA9-A27E-7ECB32621981}"/>
              </a:ext>
            </a:extLst>
          </p:cNvPr>
          <p:cNvSpPr txBox="1"/>
          <p:nvPr/>
        </p:nvSpPr>
        <p:spPr>
          <a:xfrm>
            <a:off x="5424256" y="607697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수위 </a:t>
            </a:r>
            <a:r>
              <a:rPr lang="ko-KR" altLang="en-US" dirty="0"/>
              <a:t>감지 센서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802AE4D-A88B-474A-85EE-9EFBDB3602E9}"/>
              </a:ext>
            </a:extLst>
          </p:cNvPr>
          <p:cNvSpPr/>
          <p:nvPr/>
        </p:nvSpPr>
        <p:spPr>
          <a:xfrm>
            <a:off x="4385569" y="471684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수위감지 센서 </a:t>
            </a:r>
            <a:r>
              <a:rPr lang="en-US" altLang="ko-KR" sz="3200" b="1" dirty="0">
                <a:latin typeface="Agency FB" panose="020B0503020202020204" pitchFamily="34" charset="0"/>
              </a:rPr>
              <a:t>(</a:t>
            </a:r>
            <a:r>
              <a:rPr lang="ko-KR" altLang="en-US" sz="3200" b="1" dirty="0">
                <a:latin typeface="Agency FB" panose="020B0503020202020204" pitchFamily="34" charset="0"/>
              </a:rPr>
              <a:t>센서 상태 그래프</a:t>
            </a:r>
            <a:r>
              <a:rPr lang="en-US" altLang="ko-KR" sz="3200" b="1" dirty="0">
                <a:latin typeface="Agency FB" panose="020B0503020202020204" pitchFamily="34" charset="0"/>
              </a:rPr>
              <a:t>)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64211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0888A5-99FE-488B-AA78-7B29BA6E8102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C5F18-1E13-44A9-AD64-B266B12B9AE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A6BB3-F142-4EB4-A037-D5EEDDDB1A2F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여닫이 창문 상태 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>
                <a:solidFill>
                  <a:schemeClr val="bg1"/>
                </a:solidFill>
              </a:rPr>
              <a:t>수면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비수면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80E7-C9C8-4DF4-A636-53AE12DCACF9}"/>
              </a:ext>
            </a:extLst>
          </p:cNvPr>
          <p:cNvSpPr txBox="1"/>
          <p:nvPr/>
        </p:nvSpPr>
        <p:spPr>
          <a:xfrm>
            <a:off x="3160622" y="2389550"/>
            <a:ext cx="344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여닫이 창문 현재상태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8B6EF-C209-4288-813E-B6CE4E5CD08B}"/>
              </a:ext>
            </a:extLst>
          </p:cNvPr>
          <p:cNvSpPr txBox="1"/>
          <p:nvPr/>
        </p:nvSpPr>
        <p:spPr>
          <a:xfrm>
            <a:off x="3160622" y="2882949"/>
            <a:ext cx="384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조도 센서 그래프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9832AA-A314-4BD1-AAED-6A1DDC0D7617}"/>
              </a:ext>
            </a:extLst>
          </p:cNvPr>
          <p:cNvSpPr/>
          <p:nvPr/>
        </p:nvSpPr>
        <p:spPr>
          <a:xfrm>
            <a:off x="7005384" y="2389550"/>
            <a:ext cx="818370" cy="3664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E4697F-AFA9-4D12-9CC3-D02018128EC0}"/>
              </a:ext>
            </a:extLst>
          </p:cNvPr>
          <p:cNvSpPr/>
          <p:nvPr/>
        </p:nvSpPr>
        <p:spPr>
          <a:xfrm>
            <a:off x="7893864" y="2389550"/>
            <a:ext cx="818370" cy="3664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48FA1A-DF0B-469A-8167-3720AFC00EF9}"/>
              </a:ext>
            </a:extLst>
          </p:cNvPr>
          <p:cNvSpPr/>
          <p:nvPr/>
        </p:nvSpPr>
        <p:spPr>
          <a:xfrm>
            <a:off x="4348989" y="3558919"/>
            <a:ext cx="3639043" cy="1614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F00E9-1B13-4402-8472-52A88F6A9AD4}"/>
              </a:ext>
            </a:extLst>
          </p:cNvPr>
          <p:cNvSpPr txBox="1"/>
          <p:nvPr/>
        </p:nvSpPr>
        <p:spPr>
          <a:xfrm>
            <a:off x="7840984" y="5160956"/>
            <a:ext cx="9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시간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3AF38-D99E-4969-9929-80BD5C78273A}"/>
              </a:ext>
            </a:extLst>
          </p:cNvPr>
          <p:cNvSpPr txBox="1"/>
          <p:nvPr/>
        </p:nvSpPr>
        <p:spPr>
          <a:xfrm>
            <a:off x="4138191" y="5148200"/>
            <a:ext cx="3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6F110-4061-47CA-9B71-63B0EDEF4EA3}"/>
              </a:ext>
            </a:extLst>
          </p:cNvPr>
          <p:cNvSpPr txBox="1"/>
          <p:nvPr/>
        </p:nvSpPr>
        <p:spPr>
          <a:xfrm>
            <a:off x="5387676" y="5161518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조도센서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5FDC826-90FC-4EC0-83A2-24DB91CF6D43}"/>
              </a:ext>
            </a:extLst>
          </p:cNvPr>
          <p:cNvSpPr/>
          <p:nvPr/>
        </p:nvSpPr>
        <p:spPr>
          <a:xfrm>
            <a:off x="4348989" y="3801382"/>
            <a:ext cx="3639043" cy="1071399"/>
          </a:xfrm>
          <a:custGeom>
            <a:avLst/>
            <a:gdLst>
              <a:gd name="connsiteX0" fmla="*/ 0 w 3621703"/>
              <a:gd name="connsiteY0" fmla="*/ 1032472 h 1032472"/>
              <a:gd name="connsiteX1" fmla="*/ 648070 w 3621703"/>
              <a:gd name="connsiteY1" fmla="*/ 561955 h 1032472"/>
              <a:gd name="connsiteX2" fmla="*/ 1065320 w 3621703"/>
              <a:gd name="connsiteY2" fmla="*/ 721753 h 1032472"/>
              <a:gd name="connsiteX3" fmla="*/ 1633491 w 3621703"/>
              <a:gd name="connsiteY3" fmla="*/ 384402 h 1032472"/>
              <a:gd name="connsiteX4" fmla="*/ 2334827 w 3621703"/>
              <a:gd name="connsiteY4" fmla="*/ 82561 h 1032472"/>
              <a:gd name="connsiteX5" fmla="*/ 2725445 w 3621703"/>
              <a:gd name="connsiteY5" fmla="*/ 553078 h 1032472"/>
              <a:gd name="connsiteX6" fmla="*/ 3551068 w 3621703"/>
              <a:gd name="connsiteY6" fmla="*/ 38173 h 1032472"/>
              <a:gd name="connsiteX7" fmla="*/ 3551068 w 3621703"/>
              <a:gd name="connsiteY7" fmla="*/ 73683 h 103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1703" h="1032472">
                <a:moveTo>
                  <a:pt x="0" y="1032472"/>
                </a:moveTo>
                <a:cubicBezTo>
                  <a:pt x="235258" y="823106"/>
                  <a:pt x="470517" y="613741"/>
                  <a:pt x="648070" y="561955"/>
                </a:cubicBezTo>
                <a:cubicBezTo>
                  <a:pt x="825623" y="510169"/>
                  <a:pt x="901083" y="751345"/>
                  <a:pt x="1065320" y="721753"/>
                </a:cubicBezTo>
                <a:cubicBezTo>
                  <a:pt x="1229557" y="692161"/>
                  <a:pt x="1421907" y="490934"/>
                  <a:pt x="1633491" y="384402"/>
                </a:cubicBezTo>
                <a:cubicBezTo>
                  <a:pt x="1845075" y="277870"/>
                  <a:pt x="2152835" y="54448"/>
                  <a:pt x="2334827" y="82561"/>
                </a:cubicBezTo>
                <a:cubicBezTo>
                  <a:pt x="2516819" y="110674"/>
                  <a:pt x="2522738" y="560476"/>
                  <a:pt x="2725445" y="553078"/>
                </a:cubicBezTo>
                <a:cubicBezTo>
                  <a:pt x="2928152" y="545680"/>
                  <a:pt x="3413464" y="118072"/>
                  <a:pt x="3551068" y="38173"/>
                </a:cubicBezTo>
                <a:cubicBezTo>
                  <a:pt x="3688672" y="-41726"/>
                  <a:pt x="3589538" y="20417"/>
                  <a:pt x="3551068" y="73683"/>
                </a:cubicBezTo>
              </a:path>
            </a:pathLst>
          </a:custGeom>
          <a:ln>
            <a:solidFill>
              <a:srgbClr val="3F0BFD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여닫이 창문 개폐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4967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A50699F-52EC-4EB4-8821-8EE7ACAFA7DE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594E1E-09A4-4315-8161-0C3B5BF6B469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689EA-6F8D-4272-AF69-4D501412C201}"/>
              </a:ext>
            </a:extLst>
          </p:cNvPr>
          <p:cNvSpPr txBox="1"/>
          <p:nvPr/>
        </p:nvSpPr>
        <p:spPr>
          <a:xfrm>
            <a:off x="3076979" y="2294152"/>
            <a:ext cx="336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화장실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04AD5-AD4F-4757-8C67-02E1A344301B}"/>
              </a:ext>
            </a:extLst>
          </p:cNvPr>
          <p:cNvSpPr txBox="1"/>
          <p:nvPr/>
        </p:nvSpPr>
        <p:spPr>
          <a:xfrm>
            <a:off x="3088030" y="2733401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06067D-90EE-4B86-8872-625C3F278A82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각 방 </a:t>
            </a:r>
            <a:r>
              <a:rPr lang="ko-KR" altLang="en-US" sz="2800" dirty="0" err="1">
                <a:solidFill>
                  <a:schemeClr val="bg1"/>
                </a:solidFill>
              </a:rPr>
              <a:t>무드등</a:t>
            </a:r>
            <a:r>
              <a:rPr lang="ko-KR" altLang="en-US" sz="2800" dirty="0">
                <a:solidFill>
                  <a:schemeClr val="bg1"/>
                </a:solidFill>
              </a:rPr>
              <a:t> 상태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A9D31-9649-4088-A114-E7509A2CEB7E}"/>
              </a:ext>
            </a:extLst>
          </p:cNvPr>
          <p:cNvSpPr txBox="1"/>
          <p:nvPr/>
        </p:nvSpPr>
        <p:spPr>
          <a:xfrm>
            <a:off x="3088030" y="3150750"/>
            <a:ext cx="336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안방 </a:t>
            </a:r>
            <a:r>
              <a:rPr lang="en-US" altLang="ko-KR" sz="2400" dirty="0"/>
              <a:t>LED </a:t>
            </a:r>
            <a:r>
              <a:rPr lang="ko-KR" altLang="en-US" sz="2400" dirty="0"/>
              <a:t>상태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EEC5E9-CDFA-4E91-938C-9A919B6711BA}"/>
              </a:ext>
            </a:extLst>
          </p:cNvPr>
          <p:cNvSpPr txBox="1"/>
          <p:nvPr/>
        </p:nvSpPr>
        <p:spPr>
          <a:xfrm>
            <a:off x="3088029" y="3589999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비밀의 방</a:t>
            </a:r>
            <a:r>
              <a:rPr lang="en-US" altLang="ko-KR" sz="2400" dirty="0"/>
              <a:t> LED </a:t>
            </a:r>
            <a:r>
              <a:rPr lang="ko-KR" altLang="en-US" sz="2400" dirty="0"/>
              <a:t>상태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BB3985-AD20-4EEF-B5BD-EFFAE95C9207}"/>
              </a:ext>
            </a:extLst>
          </p:cNvPr>
          <p:cNvSpPr/>
          <p:nvPr/>
        </p:nvSpPr>
        <p:spPr>
          <a:xfrm>
            <a:off x="6248346" y="240173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4355E1-360E-42A7-9421-A6A816D0F23C}"/>
              </a:ext>
            </a:extLst>
          </p:cNvPr>
          <p:cNvSpPr/>
          <p:nvPr/>
        </p:nvSpPr>
        <p:spPr>
          <a:xfrm>
            <a:off x="6987351" y="240269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A58BAE-FB6F-4E8F-B549-4957BC47AB22}"/>
              </a:ext>
            </a:extLst>
          </p:cNvPr>
          <p:cNvSpPr/>
          <p:nvPr/>
        </p:nvSpPr>
        <p:spPr>
          <a:xfrm>
            <a:off x="6237295" y="2830033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56ABB1-E000-4A5B-A82F-8069B273AD88}"/>
              </a:ext>
            </a:extLst>
          </p:cNvPr>
          <p:cNvSpPr/>
          <p:nvPr/>
        </p:nvSpPr>
        <p:spPr>
          <a:xfrm>
            <a:off x="6976300" y="2830993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811F947-27B9-4C6E-A911-E9FDD67CF379}"/>
              </a:ext>
            </a:extLst>
          </p:cNvPr>
          <p:cNvSpPr/>
          <p:nvPr/>
        </p:nvSpPr>
        <p:spPr>
          <a:xfrm>
            <a:off x="6248346" y="3256274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5F142-B796-4620-9415-6745EC907669}"/>
              </a:ext>
            </a:extLst>
          </p:cNvPr>
          <p:cNvSpPr/>
          <p:nvPr/>
        </p:nvSpPr>
        <p:spPr>
          <a:xfrm>
            <a:off x="6987351" y="3257234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E869BF-8C7E-478B-90A0-4F13D4D05FE3}"/>
              </a:ext>
            </a:extLst>
          </p:cNvPr>
          <p:cNvSpPr/>
          <p:nvPr/>
        </p:nvSpPr>
        <p:spPr>
          <a:xfrm>
            <a:off x="6237295" y="3704906"/>
            <a:ext cx="751750" cy="2460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AD684A-4B09-4051-81AE-CDBC6EED436F}"/>
              </a:ext>
            </a:extLst>
          </p:cNvPr>
          <p:cNvSpPr/>
          <p:nvPr/>
        </p:nvSpPr>
        <p:spPr>
          <a:xfrm>
            <a:off x="6976300" y="3705866"/>
            <a:ext cx="751750" cy="2480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각 방 </a:t>
            </a:r>
            <a:r>
              <a:rPr lang="ko-KR" altLang="en-US" sz="3200" b="1" dirty="0" err="1">
                <a:latin typeface="Agency FB" panose="020B0503020202020204" pitchFamily="34" charset="0"/>
              </a:rPr>
              <a:t>무드등</a:t>
            </a:r>
            <a:r>
              <a:rPr lang="ko-KR" altLang="en-US" sz="3200" b="1" dirty="0">
                <a:latin typeface="Agency FB" panose="020B0503020202020204" pitchFamily="34" charset="0"/>
              </a:rPr>
              <a:t> 상태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49713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5B6BB-3749-4419-B9D4-9B39B613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947" y="1062200"/>
            <a:ext cx="10515600" cy="543119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프로젝트 소개 및 배경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2.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목적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3.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주요 기능 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4. </a:t>
            </a:r>
            <a:r>
              <a:rPr lang="en-US" altLang="ko-KR" b="1" dirty="0" err="1"/>
              <a:t>i</a:t>
            </a:r>
            <a:r>
              <a:rPr lang="en-US" altLang="ko-KR" b="1" dirty="0"/>
              <a:t>-HOME</a:t>
            </a:r>
            <a:r>
              <a:rPr lang="ko-KR" altLang="en-US" b="1" dirty="0"/>
              <a:t>의 설계도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안드로이드 화면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시스템 구성도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개발환경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알고리즘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목차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36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음을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2960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576DC-9ED2-429B-8609-3D98E26B68DC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다시 입력하세요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False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78697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73A374-BD33-4C9C-A060-C3FD9CB9BE29}"/>
              </a:ext>
            </a:extLst>
          </p:cNvPr>
          <p:cNvSpPr/>
          <p:nvPr/>
        </p:nvSpPr>
        <p:spPr>
          <a:xfrm>
            <a:off x="3006976" y="1207362"/>
            <a:ext cx="6178047" cy="5241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754A8-568A-401D-BAEA-16F537776186}"/>
              </a:ext>
            </a:extLst>
          </p:cNvPr>
          <p:cNvSpPr/>
          <p:nvPr/>
        </p:nvSpPr>
        <p:spPr>
          <a:xfrm>
            <a:off x="3006976" y="1207362"/>
            <a:ext cx="6178047" cy="864296"/>
          </a:xfrm>
          <a:prstGeom prst="rect">
            <a:avLst/>
          </a:prstGeom>
          <a:solidFill>
            <a:srgbClr val="3E32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14-C4A1-40E9-A88A-9337D6D564BB}"/>
              </a:ext>
            </a:extLst>
          </p:cNvPr>
          <p:cNvSpPr txBox="1"/>
          <p:nvPr/>
        </p:nvSpPr>
        <p:spPr>
          <a:xfrm>
            <a:off x="3006976" y="1203653"/>
            <a:ext cx="6174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≡ </a:t>
            </a:r>
            <a:r>
              <a:rPr lang="ko-KR" altLang="en-US" sz="2800" dirty="0">
                <a:solidFill>
                  <a:schemeClr val="bg1"/>
                </a:solidFill>
              </a:rPr>
              <a:t>비밀의 방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CCEF26-BAE4-47DD-9E77-06CE61B8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52" y="2466465"/>
            <a:ext cx="4130671" cy="23198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47BE50-0CDC-4D70-92D1-D05CB2A57E20}"/>
              </a:ext>
            </a:extLst>
          </p:cNvPr>
          <p:cNvSpPr txBox="1"/>
          <p:nvPr/>
        </p:nvSpPr>
        <p:spPr>
          <a:xfrm>
            <a:off x="4092399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C7A0-BF2F-408D-8C64-D0F7399924E0}"/>
              </a:ext>
            </a:extLst>
          </p:cNvPr>
          <p:cNvSpPr txBox="1"/>
          <p:nvPr/>
        </p:nvSpPr>
        <p:spPr>
          <a:xfrm>
            <a:off x="44819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9AE540-AB5F-4D13-85A9-15AEFCB9954F}"/>
              </a:ext>
            </a:extLst>
          </p:cNvPr>
          <p:cNvSpPr txBox="1"/>
          <p:nvPr/>
        </p:nvSpPr>
        <p:spPr>
          <a:xfrm>
            <a:off x="4905986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A1B7C9-E561-4797-94CB-439BA3160880}"/>
              </a:ext>
            </a:extLst>
          </p:cNvPr>
          <p:cNvSpPr txBox="1"/>
          <p:nvPr/>
        </p:nvSpPr>
        <p:spPr>
          <a:xfrm>
            <a:off x="5295134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FB6E54-6595-45F3-B8AA-DB5B9B5F9556}"/>
              </a:ext>
            </a:extLst>
          </p:cNvPr>
          <p:cNvSpPr txBox="1"/>
          <p:nvPr/>
        </p:nvSpPr>
        <p:spPr>
          <a:xfrm>
            <a:off x="5682871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227085-FFE9-4AFF-884D-FDF521B1EAD6}"/>
              </a:ext>
            </a:extLst>
          </p:cNvPr>
          <p:cNvSpPr txBox="1"/>
          <p:nvPr/>
        </p:nvSpPr>
        <p:spPr>
          <a:xfrm>
            <a:off x="6094088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4049B6-D771-45C4-BBB6-DCEEB0ED4A43}"/>
              </a:ext>
            </a:extLst>
          </p:cNvPr>
          <p:cNvSpPr txBox="1"/>
          <p:nvPr/>
        </p:nvSpPr>
        <p:spPr>
          <a:xfrm>
            <a:off x="6494463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71FBEB-90C5-4F9A-8A57-FC991070A68D}"/>
              </a:ext>
            </a:extLst>
          </p:cNvPr>
          <p:cNvSpPr txBox="1"/>
          <p:nvPr/>
        </p:nvSpPr>
        <p:spPr>
          <a:xfrm>
            <a:off x="6894838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040AD-C8CF-48C9-AAF2-E75E564E12A0}"/>
              </a:ext>
            </a:extLst>
          </p:cNvPr>
          <p:cNvSpPr txBox="1"/>
          <p:nvPr/>
        </p:nvSpPr>
        <p:spPr>
          <a:xfrm>
            <a:off x="7282575" y="4333582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5B1E49-4268-450B-B4B8-111F41D24556}"/>
              </a:ext>
            </a:extLst>
          </p:cNvPr>
          <p:cNvSpPr txBox="1"/>
          <p:nvPr/>
        </p:nvSpPr>
        <p:spPr>
          <a:xfrm>
            <a:off x="7670312" y="4343703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61B7CE-1D33-482F-8744-FAA4867381C2}"/>
              </a:ext>
            </a:extLst>
          </p:cNvPr>
          <p:cNvSpPr txBox="1"/>
          <p:nvPr/>
        </p:nvSpPr>
        <p:spPr>
          <a:xfrm>
            <a:off x="4568390" y="5181150"/>
            <a:ext cx="322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문이 열렸습니다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48973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5.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안드로이드 화면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517993" y="-2604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b="1" dirty="0">
                <a:latin typeface="Agency FB" panose="020B0503020202020204" pitchFamily="34" charset="0"/>
              </a:rPr>
              <a:t>비밀의 방 </a:t>
            </a:r>
            <a:r>
              <a:rPr lang="en-US" altLang="ko-KR" sz="3200" b="1" dirty="0">
                <a:latin typeface="Agency FB" panose="020B0503020202020204" pitchFamily="34" charset="0"/>
              </a:rPr>
              <a:t>- True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5424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68644" y="888578"/>
            <a:ext cx="9611386" cy="5800053"/>
            <a:chOff x="989909" y="193644"/>
            <a:chExt cx="10942475" cy="660330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8E00D7E-4F0C-445E-A071-CF9BE98255F8}"/>
                </a:ext>
              </a:extLst>
            </p:cNvPr>
            <p:cNvSpPr/>
            <p:nvPr/>
          </p:nvSpPr>
          <p:spPr>
            <a:xfrm>
              <a:off x="7953685" y="2060880"/>
              <a:ext cx="2874443" cy="166193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DBA990DB-EF1E-40F8-98D6-C8A228CC1FC7}"/>
                </a:ext>
              </a:extLst>
            </p:cNvPr>
            <p:cNvSpPr/>
            <p:nvPr/>
          </p:nvSpPr>
          <p:spPr>
            <a:xfrm>
              <a:off x="7858487" y="2005732"/>
              <a:ext cx="3015436" cy="158786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D3B2044C-20D0-4237-BAF9-C89A913EB9A8}"/>
                </a:ext>
              </a:extLst>
            </p:cNvPr>
            <p:cNvSpPr/>
            <p:nvPr/>
          </p:nvSpPr>
          <p:spPr>
            <a:xfrm>
              <a:off x="7999480" y="2168190"/>
              <a:ext cx="2828648" cy="138071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D1F77207-006B-409D-8B77-E420D8BBE5BF}"/>
                </a:ext>
              </a:extLst>
            </p:cNvPr>
            <p:cNvSpPr/>
            <p:nvPr/>
          </p:nvSpPr>
          <p:spPr>
            <a:xfrm>
              <a:off x="7999480" y="2005732"/>
              <a:ext cx="2874443" cy="16913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2" name="사각형: 둥근 모서리 261">
              <a:extLst>
                <a:ext uri="{FF2B5EF4-FFF2-40B4-BE49-F238E27FC236}">
                  <a16:creationId xmlns:a16="http://schemas.microsoft.com/office/drawing/2014/main" id="{910AFEC6-9A70-4A6D-AF3A-732FD44CE747}"/>
                </a:ext>
              </a:extLst>
            </p:cNvPr>
            <p:cNvSpPr/>
            <p:nvPr/>
          </p:nvSpPr>
          <p:spPr>
            <a:xfrm>
              <a:off x="5972407" y="1818640"/>
              <a:ext cx="5035330" cy="2063801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02473FA0-FF61-49C2-B4C0-A9DBA2230C6D}"/>
                </a:ext>
              </a:extLst>
            </p:cNvPr>
            <p:cNvSpPr/>
            <p:nvPr/>
          </p:nvSpPr>
          <p:spPr>
            <a:xfrm>
              <a:off x="1190246" y="193644"/>
              <a:ext cx="1812540" cy="3091373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C19E2FD-6B89-4C32-9029-09E1BC6B867B}"/>
                </a:ext>
              </a:extLst>
            </p:cNvPr>
            <p:cNvSpPr/>
            <p:nvPr/>
          </p:nvSpPr>
          <p:spPr>
            <a:xfrm>
              <a:off x="4011265" y="1991658"/>
              <a:ext cx="1580572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757A32D-8041-4B5D-B8E8-43AD673F60A9}"/>
                </a:ext>
              </a:extLst>
            </p:cNvPr>
            <p:cNvSpPr/>
            <p:nvPr/>
          </p:nvSpPr>
          <p:spPr>
            <a:xfrm>
              <a:off x="3997580" y="4309856"/>
              <a:ext cx="3763749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E5F17C4-1990-4AAA-8DC3-F26A7F285B3A}"/>
                </a:ext>
              </a:extLst>
            </p:cNvPr>
            <p:cNvSpPr/>
            <p:nvPr/>
          </p:nvSpPr>
          <p:spPr>
            <a:xfrm>
              <a:off x="1796488" y="3452149"/>
              <a:ext cx="1367758" cy="3284951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822428-D068-4EC3-A62B-82845CF92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915" y="4808843"/>
              <a:ext cx="1207603" cy="920593"/>
            </a:xfrm>
            <a:prstGeom prst="rect">
              <a:avLst/>
            </a:prstGeom>
          </p:spPr>
        </p:pic>
        <p:pic>
          <p:nvPicPr>
            <p:cNvPr id="1028" name="Picture 4" descr="Image result for LED">
              <a:extLst>
                <a:ext uri="{FF2B5EF4-FFF2-40B4-BE49-F238E27FC236}">
                  <a16:creationId xmlns:a16="http://schemas.microsoft.com/office/drawing/2014/main" id="{E6B798C1-2DDD-4AF3-8CF3-7B6B26F0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972" y="688021"/>
              <a:ext cx="691191" cy="691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mart phone">
              <a:extLst>
                <a:ext uri="{FF2B5EF4-FFF2-40B4-BE49-F238E27FC236}">
                  <a16:creationId xmlns:a16="http://schemas.microsoft.com/office/drawing/2014/main" id="{8424B6E9-DACA-4A58-8E6D-4958A1219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248" y="2184880"/>
              <a:ext cx="1094066" cy="13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3색 LED">
              <a:extLst>
                <a:ext uri="{FF2B5EF4-FFF2-40B4-BE49-F238E27FC236}">
                  <a16:creationId xmlns:a16="http://schemas.microsoft.com/office/drawing/2014/main" id="{1D2D06D5-CBB2-4F8F-8221-0CA52608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3415" y="288300"/>
              <a:ext cx="474482" cy="474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온습도 센서">
              <a:extLst>
                <a:ext uri="{FF2B5EF4-FFF2-40B4-BE49-F238E27FC236}">
                  <a16:creationId xmlns:a16="http://schemas.microsoft.com/office/drawing/2014/main" id="{CE56E6E9-26BF-4A8A-B8C5-14537BA0D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73" y="3475705"/>
              <a:ext cx="721034" cy="588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Image result for 아두이노 lcd">
              <a:extLst>
                <a:ext uri="{FF2B5EF4-FFF2-40B4-BE49-F238E27FC236}">
                  <a16:creationId xmlns:a16="http://schemas.microsoft.com/office/drawing/2014/main" id="{3ABE9B8D-B027-4172-A78B-FA9EA9DB1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3872" y="1939231"/>
              <a:ext cx="495571" cy="42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Image result for 라즈베리파이">
              <a:extLst>
                <a:ext uri="{FF2B5EF4-FFF2-40B4-BE49-F238E27FC236}">
                  <a16:creationId xmlns:a16="http://schemas.microsoft.com/office/drawing/2014/main" id="{35139704-5789-4E2E-85EA-E8EEFE943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091" y="2265220"/>
              <a:ext cx="1641396" cy="129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C2AFB52-5595-4A16-B321-C70AA38D6C3D}"/>
                </a:ext>
              </a:extLst>
            </p:cNvPr>
            <p:cNvCxnSpPr>
              <a:stCxn id="1044" idx="3"/>
            </p:cNvCxnSpPr>
            <p:nvPr/>
          </p:nvCxnSpPr>
          <p:spPr>
            <a:xfrm>
              <a:off x="2892807" y="3769982"/>
              <a:ext cx="12700" cy="2616646"/>
            </a:xfrm>
            <a:prstGeom prst="bentConnector3">
              <a:avLst>
                <a:gd name="adj1" fmla="val 54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7F2F5E1-004A-4EF8-BE77-18905EBA1F43}"/>
                </a:ext>
              </a:extLst>
            </p:cNvPr>
            <p:cNvCxnSpPr/>
            <p:nvPr/>
          </p:nvCxnSpPr>
          <p:spPr>
            <a:xfrm>
              <a:off x="2909439" y="4465735"/>
              <a:ext cx="15621" cy="1284472"/>
            </a:xfrm>
            <a:prstGeom prst="bentConnector3">
              <a:avLst>
                <a:gd name="adj1" fmla="val 429512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2ED02D9C-8FD4-4B4A-B929-3B8FD3ABC08E}"/>
                </a:ext>
              </a:extLst>
            </p:cNvPr>
            <p:cNvCxnSpPr>
              <a:endCxn id="1044" idx="3"/>
            </p:cNvCxnSpPr>
            <p:nvPr/>
          </p:nvCxnSpPr>
          <p:spPr>
            <a:xfrm flipV="1">
              <a:off x="2883650" y="3769982"/>
              <a:ext cx="9157" cy="1322447"/>
            </a:xfrm>
            <a:prstGeom prst="bentConnector3">
              <a:avLst>
                <a:gd name="adj1" fmla="val 74783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0A91AAE-C8FE-4F60-BDE0-05678B30A417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576835" y="5078305"/>
              <a:ext cx="1497882" cy="651131"/>
            </a:xfrm>
            <a:prstGeom prst="bentConnector4">
              <a:avLst>
                <a:gd name="adj1" fmla="val 15601"/>
                <a:gd name="adj2" fmla="val 192841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3B44E3-3913-4F5D-A225-D43BE682C7D1}"/>
                </a:ext>
              </a:extLst>
            </p:cNvPr>
            <p:cNvSpPr txBox="1"/>
            <p:nvPr/>
          </p:nvSpPr>
          <p:spPr>
            <a:xfrm>
              <a:off x="1828666" y="3697076"/>
              <a:ext cx="540204" cy="490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온습도</a:t>
              </a:r>
              <a:endParaRPr lang="ko-KR" altLang="en-US" sz="11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138F1D-5F61-41C8-8E97-76CB746A1242}"/>
                </a:ext>
              </a:extLst>
            </p:cNvPr>
            <p:cNvSpPr txBox="1"/>
            <p:nvPr/>
          </p:nvSpPr>
          <p:spPr>
            <a:xfrm>
              <a:off x="1817974" y="4369596"/>
              <a:ext cx="5508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조도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67A6B3-38DD-40BC-8AEC-E05D5A4C51D7}"/>
                </a:ext>
              </a:extLst>
            </p:cNvPr>
            <p:cNvSpPr txBox="1"/>
            <p:nvPr/>
          </p:nvSpPr>
          <p:spPr>
            <a:xfrm>
              <a:off x="1820587" y="4901626"/>
              <a:ext cx="550896" cy="473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 smtClean="0"/>
                <a:t>제스쳐</a:t>
              </a:r>
              <a:endParaRPr lang="ko-KR" altLang="en-US" sz="105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D88D1B-1432-4BCF-82E8-BB0EBE3D969A}"/>
                </a:ext>
              </a:extLst>
            </p:cNvPr>
            <p:cNvSpPr txBox="1"/>
            <p:nvPr/>
          </p:nvSpPr>
          <p:spPr>
            <a:xfrm>
              <a:off x="1828667" y="5552299"/>
              <a:ext cx="55089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불꽃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2B978A-CA85-4AB6-AA7A-A17B30986A66}"/>
                </a:ext>
              </a:extLst>
            </p:cNvPr>
            <p:cNvSpPr txBox="1"/>
            <p:nvPr/>
          </p:nvSpPr>
          <p:spPr>
            <a:xfrm>
              <a:off x="1841290" y="6017741"/>
              <a:ext cx="550896" cy="28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수위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4A444D-19FF-4021-A345-8F79E34AB442}"/>
                </a:ext>
              </a:extLst>
            </p:cNvPr>
            <p:cNvSpPr txBox="1"/>
            <p:nvPr/>
          </p:nvSpPr>
          <p:spPr>
            <a:xfrm>
              <a:off x="4116617" y="5958103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데이터센싱</a:t>
              </a:r>
              <a:endParaRPr lang="ko-KR" altLang="en-US" sz="1100" dirty="0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24E94390-89EA-4FA6-9F37-D09D89B463A3}"/>
                </a:ext>
              </a:extLst>
            </p:cNvPr>
            <p:cNvCxnSpPr>
              <a:cxnSpLocks/>
              <a:stCxn id="4" idx="0"/>
              <a:endCxn id="1074" idx="0"/>
            </p:cNvCxnSpPr>
            <p:nvPr/>
          </p:nvCxnSpPr>
          <p:spPr>
            <a:xfrm rot="16200000" flipH="1">
              <a:off x="5792739" y="4090821"/>
              <a:ext cx="199088" cy="1635133"/>
            </a:xfrm>
            <a:prstGeom prst="bentConnector3">
              <a:avLst>
                <a:gd name="adj1" fmla="val -11482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5A7AF6-C85A-4D0F-918F-0372C4902F2F}"/>
                </a:ext>
              </a:extLst>
            </p:cNvPr>
            <p:cNvSpPr txBox="1"/>
            <p:nvPr/>
          </p:nvSpPr>
          <p:spPr>
            <a:xfrm>
              <a:off x="7154709" y="6254168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송신부</a:t>
              </a:r>
              <a:endParaRPr lang="ko-KR" altLang="en-US" sz="1600" b="1" dirty="0"/>
            </a:p>
          </p:txBody>
        </p:sp>
        <p:pic>
          <p:nvPicPr>
            <p:cNvPr id="1070" name="Picture 46" descr="Image result for 음성인식">
              <a:extLst>
                <a:ext uri="{FF2B5EF4-FFF2-40B4-BE49-F238E27FC236}">
                  <a16:creationId xmlns:a16="http://schemas.microsoft.com/office/drawing/2014/main" id="{253BAC8D-7052-4C28-A342-64F37A6FB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153" y="2372318"/>
              <a:ext cx="517363" cy="517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32" descr="Image result for 아두이노 워터 펌프">
              <a:extLst>
                <a:ext uri="{FF2B5EF4-FFF2-40B4-BE49-F238E27FC236}">
                  <a16:creationId xmlns:a16="http://schemas.microsoft.com/office/drawing/2014/main" id="{23C5CD24-48C6-4C22-8DD4-D6D2964FB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077" y="2336951"/>
              <a:ext cx="658086" cy="54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34" descr="Image result for 피에조 부저">
              <a:extLst>
                <a:ext uri="{FF2B5EF4-FFF2-40B4-BE49-F238E27FC236}">
                  <a16:creationId xmlns:a16="http://schemas.microsoft.com/office/drawing/2014/main" id="{853B4873-32B8-45F8-A002-927B875FF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319" y="2819891"/>
              <a:ext cx="393747" cy="39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67B6D2E1-DD0F-4BC8-B7A5-F290C4F3EE5C}"/>
                </a:ext>
              </a:extLst>
            </p:cNvPr>
            <p:cNvCxnSpPr>
              <a:cxnSpLocks/>
              <a:stCxn id="1074" idx="3"/>
              <a:endCxn id="108" idx="2"/>
            </p:cNvCxnSpPr>
            <p:nvPr/>
          </p:nvCxnSpPr>
          <p:spPr>
            <a:xfrm flipH="1" flipV="1">
              <a:off x="4796281" y="3855211"/>
              <a:ext cx="2340289" cy="1579440"/>
            </a:xfrm>
            <a:prstGeom prst="bentConnector4">
              <a:avLst>
                <a:gd name="adj1" fmla="val -9768"/>
                <a:gd name="adj2" fmla="val 63509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229DE7-5251-419F-AB6A-21CA252D7466}"/>
                </a:ext>
              </a:extLst>
            </p:cNvPr>
            <p:cNvSpPr txBox="1"/>
            <p:nvPr/>
          </p:nvSpPr>
          <p:spPr>
            <a:xfrm>
              <a:off x="6264990" y="5802761"/>
              <a:ext cx="8897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HC-06</a:t>
              </a:r>
              <a:endParaRPr lang="ko-KR" altLang="en-US" sz="1200" b="1" dirty="0"/>
            </a:p>
          </p:txBody>
        </p:sp>
        <p:pic>
          <p:nvPicPr>
            <p:cNvPr id="1074" name="Picture 50" descr="Image result for HC06">
              <a:extLst>
                <a:ext uri="{FF2B5EF4-FFF2-40B4-BE49-F238E27FC236}">
                  <a16:creationId xmlns:a16="http://schemas.microsoft.com/office/drawing/2014/main" id="{4D89FF36-C53E-4BD5-BF29-8DEB1805A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3130" y="5007931"/>
              <a:ext cx="853440" cy="85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590617-4F75-4841-85ED-BEB67E72AC61}"/>
                </a:ext>
              </a:extLst>
            </p:cNvPr>
            <p:cNvSpPr txBox="1"/>
            <p:nvPr/>
          </p:nvSpPr>
          <p:spPr>
            <a:xfrm>
              <a:off x="4113026" y="3593601"/>
              <a:ext cx="13665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/>
                <a:t>Android Phone</a:t>
              </a:r>
              <a:endParaRPr lang="ko-KR" altLang="en-US" sz="1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DF8FE7-75EE-48C9-883F-BEBB49D9AA31}"/>
                </a:ext>
              </a:extLst>
            </p:cNvPr>
            <p:cNvSpPr txBox="1"/>
            <p:nvPr/>
          </p:nvSpPr>
          <p:spPr>
            <a:xfrm>
              <a:off x="4888219" y="1617659"/>
              <a:ext cx="13665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/>
                <a:t>수신부</a:t>
              </a:r>
              <a:endParaRPr lang="ko-KR" altLang="en-US" sz="1600" b="1" dirty="0"/>
            </a:p>
          </p:txBody>
        </p: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229ADA0B-8AA4-4895-8102-DBFEDB5CD1C2}"/>
                </a:ext>
              </a:extLst>
            </p:cNvPr>
            <p:cNvCxnSpPr>
              <a:stCxn id="1032" idx="1"/>
              <a:endCxn id="1070" idx="3"/>
            </p:cNvCxnSpPr>
            <p:nvPr/>
          </p:nvCxnSpPr>
          <p:spPr>
            <a:xfrm rot="10800000">
              <a:off x="3835516" y="2631001"/>
              <a:ext cx="413732" cy="2296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8EAD03-8E32-40FB-95AD-481F1C79EB07}"/>
                </a:ext>
              </a:extLst>
            </p:cNvPr>
            <p:cNvSpPr txBox="1"/>
            <p:nvPr/>
          </p:nvSpPr>
          <p:spPr>
            <a:xfrm>
              <a:off x="2031273" y="384701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무드등</a:t>
              </a:r>
              <a:endParaRPr lang="ko-KR" altLang="en-US" sz="11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EFF0A6D-7551-4837-8873-00732F72E1C4}"/>
                </a:ext>
              </a:extLst>
            </p:cNvPr>
            <p:cNvSpPr txBox="1"/>
            <p:nvPr/>
          </p:nvSpPr>
          <p:spPr>
            <a:xfrm>
              <a:off x="2022497" y="882002"/>
              <a:ext cx="1002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LED</a:t>
              </a:r>
              <a:r>
                <a:rPr lang="ko-KR" altLang="en-US" sz="1100" dirty="0"/>
                <a:t> 조명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A580CEC-97E3-4547-B3F5-67A2CAFD340F}"/>
                </a:ext>
              </a:extLst>
            </p:cNvPr>
            <p:cNvSpPr txBox="1"/>
            <p:nvPr/>
          </p:nvSpPr>
          <p:spPr>
            <a:xfrm>
              <a:off x="2018604" y="1424608"/>
              <a:ext cx="1008408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서보</a:t>
              </a:r>
              <a:r>
                <a:rPr lang="ko-KR" altLang="en-US" sz="1100" dirty="0"/>
                <a:t> 모터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4099707-2BC3-4886-A01F-5645E63E7C18}"/>
                </a:ext>
              </a:extLst>
            </p:cNvPr>
            <p:cNvSpPr txBox="1"/>
            <p:nvPr/>
          </p:nvSpPr>
          <p:spPr>
            <a:xfrm>
              <a:off x="2006880" y="1991159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Text LCD</a:t>
              </a:r>
              <a:endParaRPr lang="ko-KR" altLang="en-US" sz="11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223CDFC-6BAF-42A3-B22F-DC64395529C8}"/>
                </a:ext>
              </a:extLst>
            </p:cNvPr>
            <p:cNvSpPr txBox="1"/>
            <p:nvPr/>
          </p:nvSpPr>
          <p:spPr>
            <a:xfrm>
              <a:off x="2006880" y="2500195"/>
              <a:ext cx="10084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워터 펌프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E66FBEE-0AE3-4189-8A85-C5415B87F312}"/>
                </a:ext>
              </a:extLst>
            </p:cNvPr>
            <p:cNvSpPr txBox="1"/>
            <p:nvPr/>
          </p:nvSpPr>
          <p:spPr>
            <a:xfrm>
              <a:off x="1939516" y="2911594"/>
              <a:ext cx="1063271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피에조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부저</a:t>
              </a:r>
              <a:endParaRPr lang="ko-KR" altLang="en-US" sz="11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1A631-0314-4ABA-BF43-FD858B5B7B4C}"/>
                </a:ext>
              </a:extLst>
            </p:cNvPr>
            <p:cNvSpPr txBox="1"/>
            <p:nvPr/>
          </p:nvSpPr>
          <p:spPr>
            <a:xfrm>
              <a:off x="3997579" y="2891167"/>
              <a:ext cx="1432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제어</a:t>
              </a:r>
            </a:p>
          </p:txBody>
        </p: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47F0A670-6BB9-4E8D-9F34-2407E0096E68}"/>
                </a:ext>
              </a:extLst>
            </p:cNvPr>
            <p:cNvCxnSpPr>
              <a:stCxn id="1070" idx="1"/>
              <a:endCxn id="140" idx="3"/>
            </p:cNvCxnSpPr>
            <p:nvPr/>
          </p:nvCxnSpPr>
          <p:spPr>
            <a:xfrm rot="10800000">
              <a:off x="3015289" y="2631000"/>
              <a:ext cx="302865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940245E1-7FB7-4766-BBAF-5137C2F094F1}"/>
                </a:ext>
              </a:extLst>
            </p:cNvPr>
            <p:cNvCxnSpPr>
              <a:stCxn id="1070" idx="1"/>
              <a:endCxn id="103" idx="3"/>
            </p:cNvCxnSpPr>
            <p:nvPr/>
          </p:nvCxnSpPr>
          <p:spPr>
            <a:xfrm rot="10800000">
              <a:off x="3033307" y="515506"/>
              <a:ext cx="284847" cy="21154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3937D64E-5304-4D64-AFE6-5405ABD4FFF2}"/>
                </a:ext>
              </a:extLst>
            </p:cNvPr>
            <p:cNvCxnSpPr>
              <a:stCxn id="1070" idx="1"/>
              <a:endCxn id="136" idx="3"/>
            </p:cNvCxnSpPr>
            <p:nvPr/>
          </p:nvCxnSpPr>
          <p:spPr>
            <a:xfrm rot="10800000">
              <a:off x="3024531" y="1012808"/>
              <a:ext cx="293623" cy="16181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8" name="Picture 54" descr="Image result for 스마트 홈">
              <a:extLst>
                <a:ext uri="{FF2B5EF4-FFF2-40B4-BE49-F238E27FC236}">
                  <a16:creationId xmlns:a16="http://schemas.microsoft.com/office/drawing/2014/main" id="{AB9D6A58-7619-4C06-9E0F-3BD56A67C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048" y="3983747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2" name="Picture 58" descr="Image result for 욕조">
              <a:extLst>
                <a:ext uri="{FF2B5EF4-FFF2-40B4-BE49-F238E27FC236}">
                  <a16:creationId xmlns:a16="http://schemas.microsoft.com/office/drawing/2014/main" id="{2B0BA0CA-9E6A-4968-88FD-1118CC734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747" y="6129684"/>
              <a:ext cx="387350" cy="38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4" name="Picture 60" descr="Image result for 불">
              <a:extLst>
                <a:ext uri="{FF2B5EF4-FFF2-40B4-BE49-F238E27FC236}">
                  <a16:creationId xmlns:a16="http://schemas.microsoft.com/office/drawing/2014/main" id="{1A500E3A-D230-4A1F-802F-CD833E6B5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354" y="5424410"/>
              <a:ext cx="293336" cy="39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6" name="Picture 62" descr="Image result for 박스">
              <a:extLst>
                <a:ext uri="{FF2B5EF4-FFF2-40B4-BE49-F238E27FC236}">
                  <a16:creationId xmlns:a16="http://schemas.microsoft.com/office/drawing/2014/main" id="{1ECB0241-FC31-4EF6-9B59-FE0CAD793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159" y="4735672"/>
              <a:ext cx="500760" cy="50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9" name="연결선: 꺾임 1048">
              <a:extLst>
                <a:ext uri="{FF2B5EF4-FFF2-40B4-BE49-F238E27FC236}">
                  <a16:creationId xmlns:a16="http://schemas.microsoft.com/office/drawing/2014/main" id="{37F79B49-1775-4F89-AA5B-1C148556BFC4}"/>
                </a:ext>
              </a:extLst>
            </p:cNvPr>
            <p:cNvCxnSpPr>
              <a:cxnSpLocks/>
              <a:stCxn id="1078" idx="3"/>
              <a:endCxn id="66" idx="0"/>
            </p:cNvCxnSpPr>
            <p:nvPr/>
          </p:nvCxnSpPr>
          <p:spPr>
            <a:xfrm>
              <a:off x="1608837" y="4239626"/>
              <a:ext cx="484585" cy="1299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D3C24A24-B5C7-40D6-8B2E-56108E83EDAB}"/>
                </a:ext>
              </a:extLst>
            </p:cNvPr>
            <p:cNvSpPr txBox="1"/>
            <p:nvPr/>
          </p:nvSpPr>
          <p:spPr>
            <a:xfrm>
              <a:off x="1101194" y="3813116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온도센싱</a:t>
              </a:r>
              <a:endParaRPr lang="ko-KR" altLang="en-US" sz="10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17416F1-7CAD-4DA5-88BC-591BA3F02893}"/>
                </a:ext>
              </a:extLst>
            </p:cNvPr>
            <p:cNvSpPr txBox="1"/>
            <p:nvPr/>
          </p:nvSpPr>
          <p:spPr>
            <a:xfrm>
              <a:off x="1085259" y="448652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조도센싱</a:t>
              </a:r>
              <a:endParaRPr lang="ko-KR" altLang="en-US" sz="1000" dirty="0"/>
            </a:p>
          </p:txBody>
        </p:sp>
        <p:cxnSp>
          <p:nvCxnSpPr>
            <p:cNvPr id="1053" name="연결선: 꺾임 1052">
              <a:extLst>
                <a:ext uri="{FF2B5EF4-FFF2-40B4-BE49-F238E27FC236}">
                  <a16:creationId xmlns:a16="http://schemas.microsoft.com/office/drawing/2014/main" id="{105BA52D-791A-4C98-A6F9-BC5B1BFE23EC}"/>
                </a:ext>
              </a:extLst>
            </p:cNvPr>
            <p:cNvCxnSpPr>
              <a:cxnSpLocks/>
              <a:stCxn id="1086" idx="3"/>
              <a:endCxn id="67" idx="1"/>
            </p:cNvCxnSpPr>
            <p:nvPr/>
          </p:nvCxnSpPr>
          <p:spPr>
            <a:xfrm>
              <a:off x="1632918" y="4986053"/>
              <a:ext cx="187669" cy="1520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C055FC2-2121-4179-B411-8E55915C93FF}"/>
                </a:ext>
              </a:extLst>
            </p:cNvPr>
            <p:cNvSpPr txBox="1"/>
            <p:nvPr/>
          </p:nvSpPr>
          <p:spPr>
            <a:xfrm>
              <a:off x="989909" y="5158034"/>
              <a:ext cx="1523520" cy="28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/>
                <a:t>제스쳐센싱</a:t>
              </a:r>
              <a:endParaRPr lang="ko-KR" altLang="en-US" sz="10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54E0FFE-11F7-4525-96B3-4429251C1055}"/>
                </a:ext>
              </a:extLst>
            </p:cNvPr>
            <p:cNvSpPr txBox="1"/>
            <p:nvPr/>
          </p:nvSpPr>
          <p:spPr>
            <a:xfrm>
              <a:off x="1042743" y="5822874"/>
              <a:ext cx="1523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불꽃센싱</a:t>
              </a:r>
              <a:endParaRPr lang="ko-KR" altLang="en-US" sz="10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7DDFB26-3804-4C63-BE5F-05D8C94583B0}"/>
                </a:ext>
              </a:extLst>
            </p:cNvPr>
            <p:cNvSpPr txBox="1"/>
            <p:nvPr/>
          </p:nvSpPr>
          <p:spPr>
            <a:xfrm>
              <a:off x="1066906" y="6516631"/>
              <a:ext cx="1523520" cy="28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수위센싱</a:t>
              </a:r>
              <a:endParaRPr lang="ko-KR" altLang="en-US" sz="1000" dirty="0"/>
            </a:p>
          </p:txBody>
        </p: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8F3DA42-A1D1-45F1-9823-BB60640C48D1}"/>
                </a:ext>
              </a:extLst>
            </p:cNvPr>
            <p:cNvCxnSpPr>
              <a:cxnSpLocks/>
              <a:stCxn id="1084" idx="3"/>
              <a:endCxn id="68" idx="2"/>
            </p:cNvCxnSpPr>
            <p:nvPr/>
          </p:nvCxnSpPr>
          <p:spPr>
            <a:xfrm>
              <a:off x="1535690" y="5620528"/>
              <a:ext cx="568425" cy="185687"/>
            </a:xfrm>
            <a:prstGeom prst="bentConnector4">
              <a:avLst>
                <a:gd name="adj1" fmla="val 25771"/>
                <a:gd name="adj2" fmla="val 2231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연결선: 꺾임 130">
              <a:extLst>
                <a:ext uri="{FF2B5EF4-FFF2-40B4-BE49-F238E27FC236}">
                  <a16:creationId xmlns:a16="http://schemas.microsoft.com/office/drawing/2014/main" id="{64E887AC-89A3-4337-A2E7-518CCC169832}"/>
                </a:ext>
              </a:extLst>
            </p:cNvPr>
            <p:cNvCxnSpPr>
              <a:stCxn id="1082" idx="3"/>
            </p:cNvCxnSpPr>
            <p:nvPr/>
          </p:nvCxnSpPr>
          <p:spPr>
            <a:xfrm>
              <a:off x="1588097" y="6323359"/>
              <a:ext cx="524632" cy="632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54" descr="Image result for 스마트 홈">
              <a:extLst>
                <a:ext uri="{FF2B5EF4-FFF2-40B4-BE49-F238E27FC236}">
                  <a16:creationId xmlns:a16="http://schemas.microsoft.com/office/drawing/2014/main" id="{7C03AFD5-BFFB-43FB-8FF9-8CFC2DD55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924" y="3293029"/>
              <a:ext cx="396789" cy="511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0053AEA2-6C68-4729-A755-90BFF7C377A0}"/>
                </a:ext>
              </a:extLst>
            </p:cNvPr>
            <p:cNvCxnSpPr>
              <a:cxnSpLocks/>
              <a:stCxn id="198" idx="3"/>
              <a:endCxn id="43" idx="0"/>
            </p:cNvCxnSpPr>
            <p:nvPr/>
          </p:nvCxnSpPr>
          <p:spPr>
            <a:xfrm>
              <a:off x="1616713" y="3548908"/>
              <a:ext cx="482055" cy="1481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연결선: 꺾임 1062">
              <a:extLst>
                <a:ext uri="{FF2B5EF4-FFF2-40B4-BE49-F238E27FC236}">
                  <a16:creationId xmlns:a16="http://schemas.microsoft.com/office/drawing/2014/main" id="{001F1C8C-8968-4512-BCA5-6031EF064C9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060874" y="1568024"/>
              <a:ext cx="1222236" cy="1305214"/>
            </a:xfrm>
            <a:prstGeom prst="bentConnector3">
              <a:avLst>
                <a:gd name="adj1" fmla="val 17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연결선: 꺾임 1068">
              <a:extLst>
                <a:ext uri="{FF2B5EF4-FFF2-40B4-BE49-F238E27FC236}">
                  <a16:creationId xmlns:a16="http://schemas.microsoft.com/office/drawing/2014/main" id="{F4193921-6053-4477-9069-B35C2AD43DF7}"/>
                </a:ext>
              </a:extLst>
            </p:cNvPr>
            <p:cNvCxnSpPr>
              <a:endCxn id="198" idx="1"/>
            </p:cNvCxnSpPr>
            <p:nvPr/>
          </p:nvCxnSpPr>
          <p:spPr>
            <a:xfrm rot="5400000">
              <a:off x="565272" y="2808605"/>
              <a:ext cx="1394956" cy="85651"/>
            </a:xfrm>
            <a:prstGeom prst="bentConnector4">
              <a:avLst>
                <a:gd name="adj1" fmla="val 1000"/>
                <a:gd name="adj2" fmla="val 36689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연결선: 꺾임 1074">
              <a:extLst>
                <a:ext uri="{FF2B5EF4-FFF2-40B4-BE49-F238E27FC236}">
                  <a16:creationId xmlns:a16="http://schemas.microsoft.com/office/drawing/2014/main" id="{4CF06E3F-6AA3-45E6-8FA1-D6EE51C40D90}"/>
                </a:ext>
              </a:extLst>
            </p:cNvPr>
            <p:cNvCxnSpPr>
              <a:endCxn id="1082" idx="1"/>
            </p:cNvCxnSpPr>
            <p:nvPr/>
          </p:nvCxnSpPr>
          <p:spPr>
            <a:xfrm rot="5400000">
              <a:off x="-603943" y="4413840"/>
              <a:ext cx="3714210" cy="104829"/>
            </a:xfrm>
            <a:prstGeom prst="bentConnector4">
              <a:avLst>
                <a:gd name="adj1" fmla="val -287"/>
                <a:gd name="adj2" fmla="val 71556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연결선: 꺾임 1082">
              <a:extLst>
                <a:ext uri="{FF2B5EF4-FFF2-40B4-BE49-F238E27FC236}">
                  <a16:creationId xmlns:a16="http://schemas.microsoft.com/office/drawing/2014/main" id="{EB7CDC54-1D7D-4DC8-9AE6-FEA21F52F03E}"/>
                </a:ext>
              </a:extLst>
            </p:cNvPr>
            <p:cNvCxnSpPr>
              <a:stCxn id="1028" idx="1"/>
              <a:endCxn id="198" idx="1"/>
            </p:cNvCxnSpPr>
            <p:nvPr/>
          </p:nvCxnSpPr>
          <p:spPr>
            <a:xfrm rot="10800000" flipV="1">
              <a:off x="1219924" y="1033616"/>
              <a:ext cx="65048" cy="2515291"/>
            </a:xfrm>
            <a:prstGeom prst="bentConnector3">
              <a:avLst>
                <a:gd name="adj1" fmla="val 8784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연결선: 꺾임 1086">
              <a:extLst>
                <a:ext uri="{FF2B5EF4-FFF2-40B4-BE49-F238E27FC236}">
                  <a16:creationId xmlns:a16="http://schemas.microsoft.com/office/drawing/2014/main" id="{3868C40C-CEFE-4D3F-9E2E-6A7D82456D09}"/>
                </a:ext>
              </a:extLst>
            </p:cNvPr>
            <p:cNvCxnSpPr>
              <a:cxnSpLocks/>
              <a:stCxn id="1078" idx="1"/>
              <a:endCxn id="95" idx="1"/>
            </p:cNvCxnSpPr>
            <p:nvPr/>
          </p:nvCxnSpPr>
          <p:spPr>
            <a:xfrm rot="10800000" flipH="1">
              <a:off x="1212048" y="1598956"/>
              <a:ext cx="189591" cy="2640670"/>
            </a:xfrm>
            <a:prstGeom prst="bentConnector3">
              <a:avLst>
                <a:gd name="adj1" fmla="val -137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ED0F239A-0B6C-43FA-AC28-8BC05CCB95CC}"/>
                </a:ext>
              </a:extLst>
            </p:cNvPr>
            <p:cNvCxnSpPr>
              <a:stCxn id="1084" idx="1"/>
              <a:endCxn id="93" idx="1"/>
            </p:cNvCxnSpPr>
            <p:nvPr/>
          </p:nvCxnSpPr>
          <p:spPr>
            <a:xfrm rot="10800000" flipH="1">
              <a:off x="1242353" y="3016766"/>
              <a:ext cx="175965" cy="2603763"/>
            </a:xfrm>
            <a:prstGeom prst="bentConnector3">
              <a:avLst>
                <a:gd name="adj1" fmla="val -195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연결선: 꺾임 167">
              <a:extLst>
                <a:ext uri="{FF2B5EF4-FFF2-40B4-BE49-F238E27FC236}">
                  <a16:creationId xmlns:a16="http://schemas.microsoft.com/office/drawing/2014/main" id="{1266B423-26A5-4252-A00E-1DFC094C47D9}"/>
                </a:ext>
              </a:extLst>
            </p:cNvPr>
            <p:cNvCxnSpPr>
              <a:stCxn id="1086" idx="1"/>
              <a:endCxn id="93" idx="1"/>
            </p:cNvCxnSpPr>
            <p:nvPr/>
          </p:nvCxnSpPr>
          <p:spPr>
            <a:xfrm rot="10800000" flipH="1">
              <a:off x="1132159" y="3016766"/>
              <a:ext cx="286160" cy="1969287"/>
            </a:xfrm>
            <a:prstGeom prst="bentConnector3">
              <a:avLst>
                <a:gd name="adj1" fmla="val -7988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8C699918-D1EF-4C7B-87AC-7A6DA70A3EEA}"/>
                </a:ext>
              </a:extLst>
            </p:cNvPr>
            <p:cNvCxnSpPr>
              <a:stCxn id="1032" idx="0"/>
              <a:endCxn id="136" idx="3"/>
            </p:cNvCxnSpPr>
            <p:nvPr/>
          </p:nvCxnSpPr>
          <p:spPr>
            <a:xfrm rot="16200000" flipV="1">
              <a:off x="3324370" y="712968"/>
              <a:ext cx="1172073" cy="177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7A2DD61B-C50A-4EEC-A78A-CB7C6006BF2B}"/>
                </a:ext>
              </a:extLst>
            </p:cNvPr>
            <p:cNvCxnSpPr>
              <a:stCxn id="1032" idx="0"/>
              <a:endCxn id="103" idx="3"/>
            </p:cNvCxnSpPr>
            <p:nvPr/>
          </p:nvCxnSpPr>
          <p:spPr>
            <a:xfrm rot="16200000" flipV="1">
              <a:off x="3080107" y="468705"/>
              <a:ext cx="1669374" cy="17629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연결선: 꺾임 231">
              <a:extLst>
                <a:ext uri="{FF2B5EF4-FFF2-40B4-BE49-F238E27FC236}">
                  <a16:creationId xmlns:a16="http://schemas.microsoft.com/office/drawing/2014/main" id="{930C4FC0-EC0F-47C1-B1D2-582A3BB8C4FA}"/>
                </a:ext>
              </a:extLst>
            </p:cNvPr>
            <p:cNvCxnSpPr>
              <a:cxnSpLocks/>
              <a:stCxn id="4" idx="0"/>
              <a:endCxn id="1060" idx="2"/>
            </p:cNvCxnSpPr>
            <p:nvPr/>
          </p:nvCxnSpPr>
          <p:spPr>
            <a:xfrm rot="5400000" flipH="1" flipV="1">
              <a:off x="5431767" y="3202821"/>
              <a:ext cx="1248972" cy="1963072"/>
            </a:xfrm>
            <a:prstGeom prst="bentConnector3">
              <a:avLst>
                <a:gd name="adj1" fmla="val 5000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2914C3F-D739-44C9-A2E4-18DC0E35A456}"/>
                </a:ext>
              </a:extLst>
            </p:cNvPr>
            <p:cNvSpPr txBox="1"/>
            <p:nvPr/>
          </p:nvSpPr>
          <p:spPr>
            <a:xfrm>
              <a:off x="4992082" y="3922086"/>
              <a:ext cx="2565233" cy="297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UART </a:t>
              </a:r>
              <a:r>
                <a:rPr lang="ko-KR" altLang="en-US" sz="1100" dirty="0"/>
                <a:t>통신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센서 데이터 전송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pic>
          <p:nvPicPr>
            <p:cNvPr id="247" name="그림 246">
              <a:extLst>
                <a:ext uri="{FF2B5EF4-FFF2-40B4-BE49-F238E27FC236}">
                  <a16:creationId xmlns:a16="http://schemas.microsoft.com/office/drawing/2014/main" id="{E03BCCCA-5113-4B9B-8978-1155A66F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86631" y="2336951"/>
              <a:ext cx="2787292" cy="1228725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7BCE47E5-4FCC-4C7A-94F5-80054AEB9D5F}"/>
                </a:ext>
              </a:extLst>
            </p:cNvPr>
            <p:cNvSpPr txBox="1"/>
            <p:nvPr/>
          </p:nvSpPr>
          <p:spPr>
            <a:xfrm>
              <a:off x="6142337" y="1809618"/>
              <a:ext cx="1744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Raspberry PI(Server)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BACAC09-CF60-4720-99F6-24E0B4425E76}"/>
                </a:ext>
              </a:extLst>
            </p:cNvPr>
            <p:cNvSpPr txBox="1"/>
            <p:nvPr/>
          </p:nvSpPr>
          <p:spPr>
            <a:xfrm>
              <a:off x="8204491" y="2183579"/>
              <a:ext cx="1716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중개자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72D4A3E-6503-4F80-BC76-EE639F9FE888}"/>
                </a:ext>
              </a:extLst>
            </p:cNvPr>
            <p:cNvSpPr txBox="1"/>
            <p:nvPr/>
          </p:nvSpPr>
          <p:spPr>
            <a:xfrm>
              <a:off x="6217091" y="1444314"/>
              <a:ext cx="2114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서버 </a:t>
              </a:r>
              <a:r>
                <a:rPr lang="en-US" altLang="ko-KR" sz="1600" b="1" dirty="0"/>
                <a:t>(</a:t>
              </a:r>
              <a:r>
                <a:rPr lang="ko-KR" altLang="en-US" sz="1600" b="1" dirty="0" err="1"/>
                <a:t>수신부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50F5740-6246-413E-A2B6-CE14EBFD88BE}"/>
                </a:ext>
              </a:extLst>
            </p:cNvPr>
            <p:cNvSpPr txBox="1"/>
            <p:nvPr/>
          </p:nvSpPr>
          <p:spPr>
            <a:xfrm>
              <a:off x="9699616" y="2187640"/>
              <a:ext cx="2232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센서데이터 </a:t>
              </a:r>
              <a:r>
                <a:rPr lang="en-US" altLang="ko-KR" sz="1200" b="1" dirty="0"/>
                <a:t>DB</a:t>
              </a:r>
              <a:r>
                <a:rPr lang="ko-KR" altLang="en-US" sz="1200" b="1" dirty="0"/>
                <a:t>화</a:t>
              </a:r>
            </a:p>
          </p:txBody>
        </p:sp>
        <p:cxnSp>
          <p:nvCxnSpPr>
            <p:cNvPr id="257" name="연결선: 꺾임 256">
              <a:extLst>
                <a:ext uri="{FF2B5EF4-FFF2-40B4-BE49-F238E27FC236}">
                  <a16:creationId xmlns:a16="http://schemas.microsoft.com/office/drawing/2014/main" id="{CD03CD36-4465-428E-9995-5DE0B0BEF257}"/>
                </a:ext>
              </a:extLst>
            </p:cNvPr>
            <p:cNvCxnSpPr>
              <a:cxnSpLocks/>
              <a:stCxn id="247" idx="2"/>
              <a:endCxn id="294" idx="0"/>
            </p:cNvCxnSpPr>
            <p:nvPr/>
          </p:nvCxnSpPr>
          <p:spPr>
            <a:xfrm rot="16200000" flipH="1">
              <a:off x="9280088" y="3765864"/>
              <a:ext cx="1039996" cy="6396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사각형: 둥근 모서리 293">
              <a:extLst>
                <a:ext uri="{FF2B5EF4-FFF2-40B4-BE49-F238E27FC236}">
                  <a16:creationId xmlns:a16="http://schemas.microsoft.com/office/drawing/2014/main" id="{909DA9B1-BD22-48E7-BE04-88B67E65234A}"/>
                </a:ext>
              </a:extLst>
            </p:cNvPr>
            <p:cNvSpPr/>
            <p:nvPr/>
          </p:nvSpPr>
          <p:spPr>
            <a:xfrm>
              <a:off x="8611948" y="4605672"/>
              <a:ext cx="3015896" cy="1918569"/>
            </a:xfrm>
            <a:prstGeom prst="roundRect">
              <a:avLst/>
            </a:prstGeom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88" name="Picture 64" descr="Related image">
              <a:extLst>
                <a:ext uri="{FF2B5EF4-FFF2-40B4-BE49-F238E27FC236}">
                  <a16:creationId xmlns:a16="http://schemas.microsoft.com/office/drawing/2014/main" id="{46C5E297-7811-4E2A-BD8E-590C8DCCD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129" y="4798152"/>
              <a:ext cx="209550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D346F31-EFAA-4963-AD75-734903A307E2}"/>
                </a:ext>
              </a:extLst>
            </p:cNvPr>
            <p:cNvSpPr txBox="1"/>
            <p:nvPr/>
          </p:nvSpPr>
          <p:spPr>
            <a:xfrm>
              <a:off x="8849127" y="5574312"/>
              <a:ext cx="2541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저장된 센서 데이터를</a:t>
              </a:r>
              <a:endParaRPr lang="en-US" altLang="ko-KR" sz="1200" b="1" dirty="0"/>
            </a:p>
            <a:p>
              <a:r>
                <a:rPr lang="ko-KR" altLang="en-US" sz="1200" b="1" dirty="0"/>
                <a:t>그래프로 출력</a:t>
              </a:r>
              <a:endParaRPr lang="en-US" altLang="ko-KR" sz="1200" b="1" dirty="0"/>
            </a:p>
            <a:p>
              <a:r>
                <a:rPr lang="en-US" altLang="ko-KR" sz="1200" b="1" dirty="0"/>
                <a:t>(</a:t>
              </a:r>
              <a:r>
                <a:rPr lang="ko-KR" altLang="en-US" sz="1200" b="1" dirty="0" err="1"/>
                <a:t>온습도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불꽃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수면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조도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cxnSp>
          <p:nvCxnSpPr>
            <p:cNvPr id="279" name="연결선: 꺾임 278">
              <a:extLst>
                <a:ext uri="{FF2B5EF4-FFF2-40B4-BE49-F238E27FC236}">
                  <a16:creationId xmlns:a16="http://schemas.microsoft.com/office/drawing/2014/main" id="{D9C41F88-6B39-4FA4-AD9C-8B0871B03535}"/>
                </a:ext>
              </a:extLst>
            </p:cNvPr>
            <p:cNvCxnSpPr>
              <a:cxnSpLocks/>
              <a:stCxn id="1070" idx="0"/>
              <a:endCxn id="137" idx="2"/>
            </p:cNvCxnSpPr>
            <p:nvPr/>
          </p:nvCxnSpPr>
          <p:spPr>
            <a:xfrm rot="16200000" flipV="1">
              <a:off x="2724888" y="1520369"/>
              <a:ext cx="649870" cy="10540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직사각형 89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6.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시스템 구성도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E2EBC9B6-1B5C-4A75-9795-2C0DFE5D9E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30289" y="1886491"/>
            <a:ext cx="461162" cy="472901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687224" y="4895537"/>
            <a:ext cx="591941" cy="62172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17673" y="4399048"/>
            <a:ext cx="440258" cy="410908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15056" y="5589080"/>
            <a:ext cx="501504" cy="40581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97433" y="6155875"/>
            <a:ext cx="303531" cy="2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3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091EBE-2ACC-4D61-B1FC-B7B95A5B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25" y="2439324"/>
            <a:ext cx="8898987" cy="27114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7.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개발환경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20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A38E64-DBB3-4807-BB6A-CB11BCD3AF0A}"/>
              </a:ext>
            </a:extLst>
          </p:cNvPr>
          <p:cNvSpPr/>
          <p:nvPr/>
        </p:nvSpPr>
        <p:spPr>
          <a:xfrm>
            <a:off x="970767" y="144712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블루투스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D78A5-44E4-4E5D-B175-ABE14EA7FB70}"/>
              </a:ext>
            </a:extLst>
          </p:cNvPr>
          <p:cNvSpPr/>
          <p:nvPr/>
        </p:nvSpPr>
        <p:spPr>
          <a:xfrm>
            <a:off x="970767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 인식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E2537-14AE-4E13-B937-A62F33F36045}"/>
              </a:ext>
            </a:extLst>
          </p:cNvPr>
          <p:cNvSpPr txBox="1"/>
          <p:nvPr/>
        </p:nvSpPr>
        <p:spPr>
          <a:xfrm>
            <a:off x="848637" y="8460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1 : </a:t>
            </a:r>
            <a:r>
              <a:rPr lang="ko-KR" altLang="en-US" sz="2400" b="1" dirty="0"/>
              <a:t>마당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자동문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7C3C87-9185-457E-9F76-C9F855A096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41326" y="2298899"/>
            <a:ext cx="0" cy="35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D2FF4F59-3950-4A8D-8F6D-D5C098D799DE}"/>
              </a:ext>
            </a:extLst>
          </p:cNvPr>
          <p:cNvSpPr/>
          <p:nvPr/>
        </p:nvSpPr>
        <p:spPr>
          <a:xfrm>
            <a:off x="848637" y="4071145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제대로 인식하는가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119C01-0F68-46ED-A198-94190174611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41325" y="3504342"/>
            <a:ext cx="1" cy="56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CB345B8-3272-4EFD-B660-BA2FFAA1FB37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 rot="5400000" flipH="1">
            <a:off x="164496" y="3884728"/>
            <a:ext cx="2483099" cy="870558"/>
          </a:xfrm>
          <a:prstGeom prst="bentConnector4">
            <a:avLst>
              <a:gd name="adj1" fmla="val -9206"/>
              <a:gd name="adj2" fmla="val 140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953946-1D71-40C8-9C5D-12DFD45C5B4C}"/>
              </a:ext>
            </a:extLst>
          </p:cNvPr>
          <p:cNvSpPr txBox="1"/>
          <p:nvPr/>
        </p:nvSpPr>
        <p:spPr>
          <a:xfrm>
            <a:off x="1947797" y="57120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85189E-F350-429D-8623-15B7EA0B8949}"/>
              </a:ext>
            </a:extLst>
          </p:cNvPr>
          <p:cNvSpPr/>
          <p:nvPr/>
        </p:nvSpPr>
        <p:spPr>
          <a:xfrm>
            <a:off x="3465534" y="293597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마당 </a:t>
            </a:r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CB8353-8231-43FD-B60A-38A7FF45E36B}"/>
              </a:ext>
            </a:extLst>
          </p:cNvPr>
          <p:cNvSpPr/>
          <p:nvPr/>
        </p:nvSpPr>
        <p:spPr>
          <a:xfrm>
            <a:off x="3465534" y="407114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울타리 </a:t>
            </a:r>
            <a:endParaRPr lang="en-US" altLang="ko-KR" b="1" dirty="0"/>
          </a:p>
          <a:p>
            <a:pPr algn="ctr"/>
            <a:r>
              <a:rPr lang="en-US" altLang="ko-KR" b="1" dirty="0"/>
              <a:t>LED ON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4C2792-863B-440E-902E-9E47C6B2F8B7}"/>
              </a:ext>
            </a:extLst>
          </p:cNvPr>
          <p:cNvSpPr/>
          <p:nvPr/>
        </p:nvSpPr>
        <p:spPr>
          <a:xfrm>
            <a:off x="3465534" y="5286169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E5A61D1-6E11-4FB0-B103-321F287B09E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2834012" y="3361858"/>
            <a:ext cx="631522" cy="145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EF1B772-6043-4C7D-90AD-48748B3E207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2834012" y="4497030"/>
            <a:ext cx="631522" cy="319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BFED21DB-989A-4134-B28B-DA8F8CE69C33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34012" y="4816351"/>
            <a:ext cx="631522" cy="895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1F83A-87D0-471F-B97A-BCEA78934A6B}"/>
              </a:ext>
            </a:extLst>
          </p:cNvPr>
          <p:cNvCxnSpPr/>
          <p:nvPr/>
        </p:nvCxnSpPr>
        <p:spPr>
          <a:xfrm>
            <a:off x="5724395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F463C7-7D13-401E-AC72-22478105CE14}"/>
              </a:ext>
            </a:extLst>
          </p:cNvPr>
          <p:cNvSpPr txBox="1"/>
          <p:nvPr/>
        </p:nvSpPr>
        <p:spPr>
          <a:xfrm>
            <a:off x="6849648" y="908652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2 : </a:t>
            </a:r>
            <a:r>
              <a:rPr lang="ko-KR" altLang="en-US" sz="2400" b="1" dirty="0"/>
              <a:t>거실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74F38B-492F-4449-9DAB-8E0031993B93}"/>
              </a:ext>
            </a:extLst>
          </p:cNvPr>
          <p:cNvSpPr/>
          <p:nvPr/>
        </p:nvSpPr>
        <p:spPr>
          <a:xfrm>
            <a:off x="6717080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온습도</a:t>
            </a:r>
            <a:r>
              <a:rPr lang="ko-KR" altLang="en-US" b="1" dirty="0"/>
              <a:t> 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  <a:endParaRPr lang="en-US" altLang="ko-KR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00AB9-F1AA-4F44-B724-CDE70B6A2546}"/>
              </a:ext>
            </a:extLst>
          </p:cNvPr>
          <p:cNvSpPr txBox="1"/>
          <p:nvPr/>
        </p:nvSpPr>
        <p:spPr>
          <a:xfrm>
            <a:off x="2625768" y="426235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060972-FBF0-4B83-BD56-7C24E689F8AA}"/>
              </a:ext>
            </a:extLst>
          </p:cNvPr>
          <p:cNvSpPr/>
          <p:nvPr/>
        </p:nvSpPr>
        <p:spPr>
          <a:xfrm>
            <a:off x="6717080" y="265257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결과값을</a:t>
            </a:r>
            <a:endParaRPr lang="en-US" altLang="ko-KR" b="1" dirty="0"/>
          </a:p>
          <a:p>
            <a:pPr algn="ctr"/>
            <a:r>
              <a:rPr lang="en-US" altLang="ko-KR" b="1" dirty="0"/>
              <a:t>LCD</a:t>
            </a:r>
            <a:r>
              <a:rPr lang="ko-KR" altLang="en-US" b="1" dirty="0"/>
              <a:t>에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7E5341-B3F2-4A5D-9AE0-38A2B018050D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7587639" y="2309845"/>
            <a:ext cx="0" cy="34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FC1EE310-28CB-40DE-A33B-906956EF3227}"/>
              </a:ext>
            </a:extLst>
          </p:cNvPr>
          <p:cNvSpPr/>
          <p:nvPr/>
        </p:nvSpPr>
        <p:spPr>
          <a:xfrm>
            <a:off x="6594951" y="3772072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습도 </a:t>
            </a:r>
            <a:r>
              <a:rPr lang="en-US" altLang="ko-KR" sz="2000" b="1" dirty="0"/>
              <a:t>&gt; 70%</a:t>
            </a:r>
            <a:endParaRPr lang="ko-KR" altLang="en-US" sz="2000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C9062BA-1757-47D1-84FA-123128090491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>
            <a:off x="7587639" y="3504342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F6BD50-65F3-4F20-82AD-C05858CE89F1}"/>
              </a:ext>
            </a:extLst>
          </p:cNvPr>
          <p:cNvSpPr/>
          <p:nvPr/>
        </p:nvSpPr>
        <p:spPr>
          <a:xfrm>
            <a:off x="6717080" y="553021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LED</a:t>
            </a:r>
            <a:r>
              <a:rPr lang="ko-KR" altLang="en-US" b="1" dirty="0"/>
              <a:t> </a:t>
            </a:r>
            <a:r>
              <a:rPr lang="en-US" altLang="ko-KR" b="1" dirty="0"/>
              <a:t>ON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F6E8AC1-C7F3-49E0-B577-1A05BBF3F63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587639" y="5262483"/>
            <a:ext cx="0" cy="26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FA433E-E360-4CF1-AEEC-804AD33F0EFC}"/>
              </a:ext>
            </a:extLst>
          </p:cNvPr>
          <p:cNvSpPr txBox="1"/>
          <p:nvPr/>
        </p:nvSpPr>
        <p:spPr>
          <a:xfrm>
            <a:off x="6892445" y="5077817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DEDA37A-2E2E-4E92-BD49-3F2F1832C157}"/>
              </a:ext>
            </a:extLst>
          </p:cNvPr>
          <p:cNvCxnSpPr>
            <a:cxnSpLocks/>
            <a:stCxn id="38" idx="1"/>
            <a:endCxn id="34" idx="1"/>
          </p:cNvCxnSpPr>
          <p:nvPr/>
        </p:nvCxnSpPr>
        <p:spPr>
          <a:xfrm rot="10800000" flipH="1">
            <a:off x="6594950" y="3078458"/>
            <a:ext cx="122129" cy="1438821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B304D1-02C8-4AF5-B8FF-C9F779A35C6C}"/>
              </a:ext>
            </a:extLst>
          </p:cNvPr>
          <p:cNvSpPr txBox="1"/>
          <p:nvPr/>
        </p:nvSpPr>
        <p:spPr>
          <a:xfrm>
            <a:off x="5835567" y="3862793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E4D2B60-AE8F-473C-B90B-0507026C57E3}"/>
              </a:ext>
            </a:extLst>
          </p:cNvPr>
          <p:cNvSpPr/>
          <p:nvPr/>
        </p:nvSpPr>
        <p:spPr>
          <a:xfrm>
            <a:off x="9306839" y="145807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A842CBD-72FC-43F0-B1A7-515AA79A79FC}"/>
              </a:ext>
            </a:extLst>
          </p:cNvPr>
          <p:cNvCxnSpPr>
            <a:stCxn id="32" idx="3"/>
            <a:endCxn id="60" idx="1"/>
          </p:cNvCxnSpPr>
          <p:nvPr/>
        </p:nvCxnSpPr>
        <p:spPr>
          <a:xfrm>
            <a:off x="8458198" y="1883960"/>
            <a:ext cx="84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2676A1-26AE-4354-9785-890CC7B91700}"/>
              </a:ext>
            </a:extLst>
          </p:cNvPr>
          <p:cNvSpPr/>
          <p:nvPr/>
        </p:nvSpPr>
        <p:spPr>
          <a:xfrm>
            <a:off x="9306839" y="2920301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5D4450-0FDF-42BD-96DC-EAD3EAE7A3BE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>
            <a:off x="10177398" y="2309845"/>
            <a:ext cx="0" cy="61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63B895-2C63-41D7-AA95-70533D8368A2}"/>
              </a:ext>
            </a:extLst>
          </p:cNvPr>
          <p:cNvSpPr/>
          <p:nvPr/>
        </p:nvSpPr>
        <p:spPr>
          <a:xfrm>
            <a:off x="3465534" y="1458075"/>
            <a:ext cx="1741118" cy="117422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욕조에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물 </a:t>
            </a:r>
            <a:r>
              <a:rPr lang="ko-KR" altLang="en-US" sz="1600" b="1" dirty="0" err="1"/>
              <a:t>채워짐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(</a:t>
            </a:r>
            <a:r>
              <a:rPr lang="ko-KR" altLang="en-US" sz="1600" b="1" dirty="0"/>
              <a:t>수치가 </a:t>
            </a:r>
            <a:r>
              <a:rPr lang="en-US" altLang="ko-KR" sz="1600" b="1" dirty="0"/>
              <a:t>600</a:t>
            </a:r>
          </a:p>
          <a:p>
            <a:pPr algn="ctr"/>
            <a:r>
              <a:rPr lang="ko-KR" altLang="en-US" sz="1600" b="1" dirty="0"/>
              <a:t> 펌프 모터 정지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42CF0F8E-1B73-4C4D-AD83-90E0703DBF14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834012" y="2045186"/>
            <a:ext cx="631522" cy="2771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19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1053ECC-5D36-4B49-A7A1-0734F816551D}"/>
              </a:ext>
            </a:extLst>
          </p:cNvPr>
          <p:cNvSpPr txBox="1"/>
          <p:nvPr/>
        </p:nvSpPr>
        <p:spPr>
          <a:xfrm>
            <a:off x="848637" y="869203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3 : </a:t>
            </a:r>
            <a:r>
              <a:rPr lang="ko-KR" altLang="en-US" sz="2400" b="1" dirty="0"/>
              <a:t>안방 </a:t>
            </a:r>
            <a:r>
              <a:rPr lang="en-US" altLang="ko-KR" sz="2400" b="1" dirty="0"/>
              <a:t>(</a:t>
            </a:r>
            <a:r>
              <a:rPr lang="ko-KR" altLang="en-US" sz="2400" b="1" dirty="0" err="1"/>
              <a:t>수면실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0D6C89-F3BF-4596-92E8-068ED084C73E}"/>
              </a:ext>
            </a:extLst>
          </p:cNvPr>
          <p:cNvSpPr/>
          <p:nvPr/>
        </p:nvSpPr>
        <p:spPr>
          <a:xfrm>
            <a:off x="2096021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조도센서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9271F66B-9BFF-468B-A3DB-7674E17CE9BA}"/>
              </a:ext>
            </a:extLst>
          </p:cNvPr>
          <p:cNvSpPr/>
          <p:nvPr/>
        </p:nvSpPr>
        <p:spPr>
          <a:xfrm>
            <a:off x="1973892" y="292178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조명이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밝은가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0950B4-D747-42D7-A631-3FDD660F4D9B}"/>
              </a:ext>
            </a:extLst>
          </p:cNvPr>
          <p:cNvSpPr/>
          <p:nvPr/>
        </p:nvSpPr>
        <p:spPr>
          <a:xfrm>
            <a:off x="2096021" y="489141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닫힘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52FB2-B9F0-4121-B1A2-89F53D25C4AA}"/>
              </a:ext>
            </a:extLst>
          </p:cNvPr>
          <p:cNvSpPr/>
          <p:nvPr/>
        </p:nvSpPr>
        <p:spPr>
          <a:xfrm>
            <a:off x="4753626" y="3241108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여닫이 창문</a:t>
            </a:r>
            <a:endParaRPr lang="en-US" altLang="ko-KR" b="1" dirty="0"/>
          </a:p>
          <a:p>
            <a:pPr algn="ctr"/>
            <a:r>
              <a:rPr lang="ko-KR" altLang="en-US" b="1" dirty="0"/>
              <a:t>열림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BD553C7-D781-480C-A39D-21C7298074AB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966580" y="241163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7D8EB9-A1C5-4726-9801-58AAACD2820A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66580" y="4412199"/>
            <a:ext cx="0" cy="4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6C71D9-1BD8-4CCB-ABB6-CC4774E64878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3959267" y="3666993"/>
            <a:ext cx="794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ADE773-D46C-457E-A9CF-118C3CC84D00}"/>
              </a:ext>
            </a:extLst>
          </p:cNvPr>
          <p:cNvSpPr txBox="1"/>
          <p:nvPr/>
        </p:nvSpPr>
        <p:spPr>
          <a:xfrm>
            <a:off x="2966579" y="441219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488A85-C604-4165-BB55-8CEBEF52363D}"/>
              </a:ext>
            </a:extLst>
          </p:cNvPr>
          <p:cNvSpPr txBox="1"/>
          <p:nvPr/>
        </p:nvSpPr>
        <p:spPr>
          <a:xfrm>
            <a:off x="3959267" y="329766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420CA3-5E32-4208-B805-F04F1F712193}"/>
              </a:ext>
            </a:extLst>
          </p:cNvPr>
          <p:cNvSpPr/>
          <p:nvPr/>
        </p:nvSpPr>
        <p:spPr>
          <a:xfrm>
            <a:off x="7728560" y="155986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69B3BA-42AE-40F0-9403-5AD22C8A46F4}"/>
              </a:ext>
            </a:extLst>
          </p:cNvPr>
          <p:cNvSpPr/>
          <p:nvPr/>
        </p:nvSpPr>
        <p:spPr>
          <a:xfrm>
            <a:off x="7728560" y="300937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38A7C00-FEE2-4521-83B4-ABE43F18BA99}"/>
              </a:ext>
            </a:extLst>
          </p:cNvPr>
          <p:cNvCxnSpPr>
            <a:stCxn id="19" idx="3"/>
            <a:endCxn id="33" idx="1"/>
          </p:cNvCxnSpPr>
          <p:nvPr/>
        </p:nvCxnSpPr>
        <p:spPr>
          <a:xfrm>
            <a:off x="3837139" y="1985747"/>
            <a:ext cx="389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BDF4657-F52E-4881-BE34-70849EF2BF4D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599119" y="2411632"/>
            <a:ext cx="0" cy="5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5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C70E60-30C5-4495-AE69-35B5ADE7939E}"/>
              </a:ext>
            </a:extLst>
          </p:cNvPr>
          <p:cNvSpPr/>
          <p:nvPr/>
        </p:nvSpPr>
        <p:spPr>
          <a:xfrm>
            <a:off x="884128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화염센서</a:t>
            </a:r>
            <a:endParaRPr lang="en-US" altLang="ko-KR" b="1" dirty="0"/>
          </a:p>
          <a:p>
            <a:pPr algn="ctr"/>
            <a:r>
              <a:rPr lang="ko-KR" altLang="en-US" b="1" dirty="0"/>
              <a:t>주변환경 감지</a:t>
            </a:r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4D71FB86-8C27-48FE-8C5A-9B3851A538EA}"/>
              </a:ext>
            </a:extLst>
          </p:cNvPr>
          <p:cNvSpPr/>
          <p:nvPr/>
        </p:nvSpPr>
        <p:spPr>
          <a:xfrm>
            <a:off x="761999" y="3047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불꽃이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감지되었는가</a:t>
            </a:r>
            <a:r>
              <a:rPr lang="en-US" altLang="ko-KR" sz="2000" b="1" dirty="0"/>
              <a:t>?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E76797-6AE2-4C8B-A075-CE3661C01985}"/>
              </a:ext>
            </a:extLst>
          </p:cNvPr>
          <p:cNvSpPr/>
          <p:nvPr/>
        </p:nvSpPr>
        <p:spPr>
          <a:xfrm>
            <a:off x="884128" y="5047615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피에조</a:t>
            </a:r>
            <a:r>
              <a:rPr lang="ko-KR" altLang="en-US" b="1" dirty="0"/>
              <a:t> </a:t>
            </a:r>
            <a:r>
              <a:rPr lang="ko-KR" altLang="en-US" b="1" dirty="0" err="1"/>
              <a:t>부저</a:t>
            </a:r>
            <a:endParaRPr lang="en-US" altLang="ko-KR" b="1" dirty="0"/>
          </a:p>
          <a:p>
            <a:pPr algn="ctr"/>
            <a:r>
              <a:rPr lang="en-US" altLang="ko-KR" b="1" dirty="0"/>
              <a:t>20</a:t>
            </a:r>
            <a:r>
              <a:rPr lang="ko-KR" altLang="en-US" b="1" dirty="0"/>
              <a:t>초 작동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B9D3924-F00A-4235-810F-27D25034430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754687" y="2536892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6AE365C-2CCB-4E38-BA3B-7746F0B5085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1754687" y="4537459"/>
            <a:ext cx="0" cy="51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5B80F2-7E41-4675-84D9-DED88E3AE4D8}"/>
              </a:ext>
            </a:extLst>
          </p:cNvPr>
          <p:cNvSpPr txBox="1"/>
          <p:nvPr/>
        </p:nvSpPr>
        <p:spPr>
          <a:xfrm>
            <a:off x="1731200" y="4607871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0A3F82-8D96-45E7-BD53-B5DD245ECC5A}"/>
              </a:ext>
            </a:extLst>
          </p:cNvPr>
          <p:cNvSpPr txBox="1"/>
          <p:nvPr/>
        </p:nvSpPr>
        <p:spPr>
          <a:xfrm>
            <a:off x="286007" y="3795525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96214B-A09D-4F90-90D1-A1B48188058C}"/>
              </a:ext>
            </a:extLst>
          </p:cNvPr>
          <p:cNvSpPr/>
          <p:nvPr/>
        </p:nvSpPr>
        <p:spPr>
          <a:xfrm>
            <a:off x="349580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센서값을</a:t>
            </a:r>
            <a:endParaRPr lang="en-US" altLang="ko-KR" b="1" dirty="0"/>
          </a:p>
          <a:p>
            <a:pPr algn="ctr"/>
            <a:r>
              <a:rPr lang="ko-KR" altLang="en-US" b="1" dirty="0"/>
              <a:t>서버로 전송</a:t>
            </a:r>
            <a:endParaRPr lang="en-US" altLang="ko-KR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2D9688-D347-453F-BFBC-FAA0AACFD872}"/>
              </a:ext>
            </a:extLst>
          </p:cNvPr>
          <p:cNvSpPr/>
          <p:nvPr/>
        </p:nvSpPr>
        <p:spPr>
          <a:xfrm>
            <a:off x="3495805" y="3134636"/>
            <a:ext cx="1741118" cy="131182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센서데이터</a:t>
            </a:r>
            <a:endParaRPr lang="en-US" altLang="ko-KR" b="1" dirty="0"/>
          </a:p>
          <a:p>
            <a:pPr algn="ctr"/>
            <a:r>
              <a:rPr lang="en-US" altLang="ko-KR" b="1" dirty="0"/>
              <a:t>DB</a:t>
            </a:r>
            <a:r>
              <a:rPr lang="ko-KR" altLang="en-US" b="1" dirty="0"/>
              <a:t>구축 및</a:t>
            </a:r>
            <a:endParaRPr lang="en-US" altLang="ko-KR" b="1" dirty="0"/>
          </a:p>
          <a:p>
            <a:pPr algn="ctr"/>
            <a:r>
              <a:rPr lang="ko-KR" altLang="en-US" b="1" dirty="0"/>
              <a:t>그래프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72E749-2F06-4DEA-A8AF-97F316884E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25246" y="2111007"/>
            <a:ext cx="870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C4E444-3BB2-44AB-9BF5-CB0AC2A38367}"/>
              </a:ext>
            </a:extLst>
          </p:cNvPr>
          <p:cNvCxnSpPr/>
          <p:nvPr/>
        </p:nvCxnSpPr>
        <p:spPr>
          <a:xfrm>
            <a:off x="5962390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15377E-4828-4E49-8A03-2FDD5C45302E}"/>
              </a:ext>
            </a:extLst>
          </p:cNvPr>
          <p:cNvSpPr txBox="1"/>
          <p:nvPr/>
        </p:nvSpPr>
        <p:spPr>
          <a:xfrm>
            <a:off x="848637" y="9965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4 : </a:t>
            </a:r>
            <a:r>
              <a:rPr lang="ko-KR" altLang="en-US" sz="2400" b="1" dirty="0"/>
              <a:t>주방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4DCB-41F2-4CDE-B43F-1A299EDFA271}"/>
              </a:ext>
            </a:extLst>
          </p:cNvPr>
          <p:cNvSpPr txBox="1"/>
          <p:nvPr/>
        </p:nvSpPr>
        <p:spPr>
          <a:xfrm>
            <a:off x="6849648" y="1059120"/>
            <a:ext cx="423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STEP 5 : </a:t>
            </a:r>
            <a:r>
              <a:rPr lang="ko-KR" altLang="en-US" sz="2400" b="1" dirty="0"/>
              <a:t>비밀의 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91CDC8-C88D-4B72-8751-AA649B628AB0}"/>
              </a:ext>
            </a:extLst>
          </p:cNvPr>
          <p:cNvSpPr/>
          <p:nvPr/>
        </p:nvSpPr>
        <p:spPr>
          <a:xfrm>
            <a:off x="8238995" y="1685122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건반 음 입력</a:t>
            </a:r>
          </a:p>
        </p:txBody>
      </p: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4F78419F-6A9E-4443-8A29-7EECDDF9A440}"/>
              </a:ext>
            </a:extLst>
          </p:cNvPr>
          <p:cNvSpPr/>
          <p:nvPr/>
        </p:nvSpPr>
        <p:spPr>
          <a:xfrm>
            <a:off x="8116866" y="2956048"/>
            <a:ext cx="1985375" cy="1490411"/>
          </a:xfrm>
          <a:prstGeom prst="diamon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음이 맞았는가</a:t>
            </a:r>
            <a:r>
              <a:rPr lang="en-US" altLang="ko-KR" sz="2000" b="1" dirty="0"/>
              <a:t>?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E7D546-EB91-414A-8EE9-FACEB7A010A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109554" y="2536892"/>
            <a:ext cx="0" cy="4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32C0A-0FE3-4CD4-9127-4622CC673D68}"/>
              </a:ext>
            </a:extLst>
          </p:cNvPr>
          <p:cNvSpPr/>
          <p:nvPr/>
        </p:nvSpPr>
        <p:spPr>
          <a:xfrm>
            <a:off x="8238994" y="4977203"/>
            <a:ext cx="1741118" cy="8517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 열림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7712C6B-9403-4923-A19B-B0DE0D14C24B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 flipH="1">
            <a:off x="9109553" y="4446459"/>
            <a:ext cx="1" cy="53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D4AABC-6FA9-4A75-8311-2336FA8A2CD2}"/>
              </a:ext>
            </a:extLst>
          </p:cNvPr>
          <p:cNvSpPr txBox="1"/>
          <p:nvPr/>
        </p:nvSpPr>
        <p:spPr>
          <a:xfrm>
            <a:off x="9109553" y="4458984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A31322C-422C-4E25-90BC-93580C80F862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8116865" y="2111008"/>
            <a:ext cx="122129" cy="1590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2E368BE7-14C3-4A5D-B936-7824F4334DD1}"/>
              </a:ext>
            </a:extLst>
          </p:cNvPr>
          <p:cNvCxnSpPr>
            <a:stCxn id="23" idx="1"/>
            <a:endCxn id="19" idx="1"/>
          </p:cNvCxnSpPr>
          <p:nvPr/>
        </p:nvCxnSpPr>
        <p:spPr>
          <a:xfrm rot="10800000" flipH="1">
            <a:off x="761998" y="2111008"/>
            <a:ext cx="122129" cy="1681247"/>
          </a:xfrm>
          <a:prstGeom prst="bentConnector3">
            <a:avLst>
              <a:gd name="adj1" fmla="val -187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BF24473-E64E-45B9-A796-9C6A75D5358D}"/>
              </a:ext>
            </a:extLst>
          </p:cNvPr>
          <p:cNvSpPr txBox="1"/>
          <p:nvPr/>
        </p:nvSpPr>
        <p:spPr>
          <a:xfrm>
            <a:off x="7703507" y="3751079"/>
            <a:ext cx="5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8.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알고리즘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81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6" t="9952" r="10828" b="11650"/>
          <a:stretch/>
        </p:blipFill>
        <p:spPr>
          <a:xfrm>
            <a:off x="1" y="-110"/>
            <a:ext cx="12192000" cy="685811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0578" y="1852702"/>
            <a:ext cx="1039462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b="1" dirty="0"/>
              <a:t>Thank</a:t>
            </a:r>
            <a:r>
              <a:rPr lang="en-US" altLang="ko-KR" sz="11500" b="1" dirty="0">
                <a:solidFill>
                  <a:srgbClr val="FF0000"/>
                </a:solidFill>
              </a:rPr>
              <a:t>s </a:t>
            </a:r>
            <a:r>
              <a:rPr lang="en-US" altLang="ko-KR" sz="11500" b="1" dirty="0"/>
              <a:t>!</a:t>
            </a:r>
            <a:endParaRPr lang="ko-KR" altLang="en-US" sz="115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771" y="5358897"/>
            <a:ext cx="51625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2980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 </a:t>
            </a:r>
            <a:r>
              <a:rPr lang="en-US" altLang="ko-KR" sz="2400" dirty="0"/>
              <a:t>LGU+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IoT@home</a:t>
            </a:r>
            <a:r>
              <a:rPr lang="ko-KR" altLang="en-US" sz="2400" dirty="0"/>
              <a:t>이라는 새로운 스마트 홈 서비스를 구축해 </a:t>
            </a:r>
            <a:r>
              <a:rPr lang="ko-KR" altLang="en-US" sz="2400" dirty="0" err="1"/>
              <a:t>가스락</a:t>
            </a:r>
            <a:r>
              <a:rPr lang="en-US" altLang="ko-KR" sz="2400" dirty="0"/>
              <a:t>, </a:t>
            </a:r>
            <a:r>
              <a:rPr lang="ko-KR" altLang="en-US" sz="2400" dirty="0"/>
              <a:t>열림 감지 시스템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에너지미터</a:t>
            </a:r>
            <a:r>
              <a:rPr lang="en-US" altLang="ko-KR" sz="2400" dirty="0"/>
              <a:t>, </a:t>
            </a:r>
            <a:r>
              <a:rPr lang="ko-KR" altLang="en-US" sz="2400" dirty="0"/>
              <a:t>스위치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도어락</a:t>
            </a:r>
            <a:r>
              <a:rPr lang="ko-KR" altLang="en-US" sz="2400" dirty="0"/>
              <a:t> 등 제공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SKT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아이레보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위닉스</a:t>
            </a:r>
            <a:r>
              <a:rPr lang="en-US" altLang="ko-KR" sz="2400" dirty="0"/>
              <a:t>, </a:t>
            </a:r>
            <a:r>
              <a:rPr lang="ko-KR" altLang="en-US" sz="2400" dirty="0"/>
              <a:t>경동나비엔과 같은 여러 회사와의 협업을 통해 ‘</a:t>
            </a:r>
            <a:r>
              <a:rPr lang="ko-KR" altLang="en-US" sz="2400" dirty="0" err="1"/>
              <a:t>모비우스’라는</a:t>
            </a:r>
            <a:r>
              <a:rPr lang="ko-KR" altLang="en-US" sz="2400" dirty="0"/>
              <a:t> 사업계획</a:t>
            </a: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KT</a:t>
            </a:r>
            <a:r>
              <a:rPr lang="ko-KR" altLang="en-US" sz="2400" dirty="0"/>
              <a:t>는 기가 </a:t>
            </a:r>
            <a:r>
              <a:rPr lang="en-US" altLang="ko-KR" sz="2400" dirty="0" err="1"/>
              <a:t>IoT</a:t>
            </a:r>
            <a:r>
              <a:rPr lang="en-US" altLang="ko-KR" sz="2400" dirty="0"/>
              <a:t> </a:t>
            </a:r>
            <a:r>
              <a:rPr lang="ko-KR" altLang="en-US" sz="2400" dirty="0"/>
              <a:t>플랫폼을 기반으로 </a:t>
            </a:r>
            <a:r>
              <a:rPr lang="ko-KR" altLang="en-US" sz="2400" dirty="0" err="1"/>
              <a:t>홈캠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홈피트니스</a:t>
            </a:r>
            <a:r>
              <a:rPr lang="ko-KR" altLang="en-US" sz="2400" dirty="0"/>
              <a:t> 등 여러 기계와 연동 가능한 서비스 제공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</a:t>
            </a:r>
            <a:r>
              <a:rPr lang="ko-KR" altLang="en-US" sz="2400" dirty="0" err="1">
                <a:latin typeface="Agency FB" panose="020B0503020202020204" pitchFamily="34" charset="0"/>
              </a:rPr>
              <a:t>개발동향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52" y="1642114"/>
            <a:ext cx="9098096" cy="3992169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676400" y="5936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3"/>
              </a:rPr>
              <a:t>https://blog.lgcns.com/731</a:t>
            </a:r>
            <a:endParaRPr lang="ko-KR" altLang="en-US" sz="16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56983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latin typeface="Agency FB" panose="020B0503020202020204" pitchFamily="34" charset="0"/>
              </a:rPr>
              <a:t>Smart 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시장규모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2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56660" y="2116958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56660" y="4724087"/>
            <a:ext cx="9335386" cy="1711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8662" y="1501870"/>
            <a:ext cx="10515600" cy="5663716"/>
          </a:xfrm>
        </p:spPr>
        <p:txBody>
          <a:bodyPr>
            <a:normAutofit/>
          </a:bodyPr>
          <a:lstStyle/>
          <a:p>
            <a:r>
              <a:rPr lang="en-US" altLang="ko-KR" sz="6600" b="1" dirty="0"/>
              <a:t>    </a:t>
            </a:r>
            <a:r>
              <a:rPr lang="en-US" altLang="ko-KR" sz="6600" b="1" dirty="0" err="1"/>
              <a:t>i</a:t>
            </a: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/>
            </a:r>
            <a:br>
              <a:rPr lang="en-US" altLang="ko-KR" sz="6600" b="1" dirty="0"/>
            </a:br>
            <a:r>
              <a:rPr lang="en-US" altLang="ko-KR" sz="6600" b="1" dirty="0"/>
              <a:t>HOME</a:t>
            </a:r>
            <a:endParaRPr lang="ko-KR" altLang="en-US" sz="66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869" y="2807108"/>
            <a:ext cx="3738126" cy="810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나</a:t>
            </a:r>
            <a:r>
              <a:rPr lang="en-US" altLang="ko-KR" sz="2400" dirty="0"/>
              <a:t> + </a:t>
            </a:r>
            <a:r>
              <a:rPr lang="ko-KR" altLang="en-US" sz="2400" dirty="0" err="1"/>
              <a:t>사물인터넷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480709" y="5427693"/>
            <a:ext cx="3738126" cy="81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집 </a:t>
            </a:r>
            <a:r>
              <a:rPr lang="en-US" altLang="ko-KR" sz="2400" dirty="0"/>
              <a:t>– </a:t>
            </a:r>
            <a:r>
              <a:rPr lang="ko-KR" altLang="en-US" sz="2400" dirty="0"/>
              <a:t>삶의 공간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569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err="1"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latin typeface="Agency FB" panose="020B0503020202020204" pitchFamily="34" charset="0"/>
              </a:rPr>
              <a:t>-Home</a:t>
            </a:r>
            <a:r>
              <a:rPr lang="en-US" altLang="ko-KR" sz="3600" dirty="0">
                <a:latin typeface="Agency FB" panose="020B0503020202020204" pitchFamily="34" charset="0"/>
              </a:rPr>
              <a:t> </a:t>
            </a:r>
            <a:r>
              <a:rPr lang="ko-KR" altLang="en-US" sz="2400" dirty="0">
                <a:latin typeface="Agency FB" panose="020B0503020202020204" pitchFamily="34" charset="0"/>
              </a:rPr>
              <a:t>의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프로젝트 소개 및 배경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십자형 9"/>
          <p:cNvSpPr/>
          <p:nvPr/>
        </p:nvSpPr>
        <p:spPr>
          <a:xfrm>
            <a:off x="5647245" y="4002695"/>
            <a:ext cx="573420" cy="575216"/>
          </a:xfrm>
          <a:prstGeom prst="plus">
            <a:avLst>
              <a:gd name="adj" fmla="val 382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1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72272" y="788450"/>
            <a:ext cx="14881603" cy="6001473"/>
            <a:chOff x="584984" y="0"/>
            <a:chExt cx="16009672" cy="6858000"/>
          </a:xfrm>
        </p:grpSpPr>
        <p:grpSp>
          <p:nvGrpSpPr>
            <p:cNvPr id="6" name="그룹 5"/>
            <p:cNvGrpSpPr/>
            <p:nvPr/>
          </p:nvGrpSpPr>
          <p:grpSpPr>
            <a:xfrm>
              <a:off x="584984" y="0"/>
              <a:ext cx="16009672" cy="6858000"/>
              <a:chOff x="1670857" y="439940"/>
              <a:chExt cx="13086695" cy="5605896"/>
            </a:xfrm>
          </p:grpSpPr>
          <p:pic>
            <p:nvPicPr>
              <p:cNvPr id="1026" name="Picture 2" descr="SMART HOME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0857" y="439940"/>
                <a:ext cx="8969433" cy="5605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/>
              <p:cNvSpPr/>
              <p:nvPr/>
            </p:nvSpPr>
            <p:spPr>
              <a:xfrm>
                <a:off x="5644342" y="2277687"/>
                <a:ext cx="964276" cy="465513"/>
              </a:xfrm>
              <a:prstGeom prst="rect">
                <a:avLst/>
              </a:prstGeom>
              <a:solidFill>
                <a:srgbClr val="102A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제목 1"/>
              <p:cNvSpPr txBox="1">
                <a:spLocks/>
              </p:cNvSpPr>
              <p:nvPr/>
            </p:nvSpPr>
            <p:spPr>
              <a:xfrm>
                <a:off x="5613552" y="1316643"/>
                <a:ext cx="9144000" cy="23876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ko-KR" sz="4000" b="1" dirty="0" err="1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i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-HOME</a:t>
                </a:r>
                <a:endParaRPr lang="ko-KR" altLang="en-US" sz="4000" b="1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9" name="타원 8"/>
            <p:cNvSpPr/>
            <p:nvPr/>
          </p:nvSpPr>
          <p:spPr>
            <a:xfrm>
              <a:off x="1376855" y="3415861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72359" y="1944413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387366" y="399392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9869214" y="283778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53959" y="178674"/>
              <a:ext cx="956442" cy="93442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2. </a:t>
            </a:r>
            <a:r>
              <a:rPr lang="en-US" altLang="ko-KR" sz="48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en-US" altLang="ko-KR" sz="2400" dirty="0">
                <a:latin typeface="Agency FB" panose="020B0503020202020204" pitchFamily="34" charset="0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의 목적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279" y="-29037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Control my place by my own way 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9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37473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1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자동문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정원</a:t>
            </a:r>
            <a:b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387891" y="1022884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 열기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블루투스 연결하기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마당로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LED(8)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울타리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LED(12) ON/OFF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안드로이드 앱에서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ON/OFF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상태 표시</a:t>
            </a:r>
          </a:p>
          <a:p>
            <a:endParaRPr lang="ko-KR" altLang="en-US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음성인식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자동문 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Open =&gt; 10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후 자동문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Close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방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개의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 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조명 켜짐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색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밝기는 아날로그 방식으로 조정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7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가지 색깔 구현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물이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채워졌는지의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여부 체크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욕조 물탱크에 일정량의 물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채워짐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=&gt;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수위감지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체크 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if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장애물 감지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적외선 장애물 감지 센서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115992"/>
            <a:chOff x="144361" y="1619328"/>
            <a:chExt cx="5169176" cy="4115992"/>
          </a:xfrm>
        </p:grpSpPr>
        <p:sp>
          <p:nvSpPr>
            <p:cNvPr id="20" name="직사각형 19"/>
            <p:cNvSpPr/>
            <p:nvPr/>
          </p:nvSpPr>
          <p:spPr>
            <a:xfrm>
              <a:off x="688949" y="2106956"/>
              <a:ext cx="4038054" cy="21917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9" y="4267195"/>
              <a:ext cx="1981966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8114" y="4298655"/>
              <a:ext cx="1625422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5411133" y="2057229"/>
            <a:ext cx="4448484" cy="348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872982" y="2643003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/>
          <p:cNvSpPr/>
          <p:nvPr/>
        </p:nvSpPr>
        <p:spPr>
          <a:xfrm>
            <a:off x="7804903" y="3646032"/>
            <a:ext cx="283327" cy="131193"/>
          </a:xfrm>
          <a:prstGeom prst="rect">
            <a:avLst/>
          </a:prstGeom>
          <a:solidFill>
            <a:srgbClr val="3D77A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/>
          <p:cNvSpPr/>
          <p:nvPr/>
        </p:nvSpPr>
        <p:spPr>
          <a:xfrm>
            <a:off x="7224112" y="4150225"/>
            <a:ext cx="127047" cy="1484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380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9798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2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거실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446409" y="0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온습도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센서 실시간 측정 결과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LCD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앱에서 실시간으로 그래프로 출력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습도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70%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일 때 습도 표시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LED ON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446409" y="2963119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여닫이 창문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조도센서 값을 통해 밝아지면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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창문이 열리고 어두워지면 닫힘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7142" y="3281456"/>
              <a:ext cx="1090606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88948" y="3281456"/>
              <a:ext cx="1492541" cy="1017200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67195"/>
              <a:ext cx="5138669" cy="143666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6023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459798" y="334497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3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안방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7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752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26626" y="-2403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3.  </a:t>
            </a:r>
            <a:r>
              <a:rPr lang="en-US" altLang="ko-KR" sz="36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</a:t>
            </a:r>
            <a:r>
              <a:rPr lang="en-US" altLang="ko-K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-Home</a:t>
            </a:r>
            <a:r>
              <a:rPr lang="ko-KR" altLang="en-US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 의 주요기능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81066" y="578922"/>
            <a:ext cx="7640474" cy="2306201"/>
          </a:xfrm>
        </p:spPr>
        <p:txBody>
          <a:bodyPr>
            <a:normAutofit/>
          </a:bodyPr>
          <a:lstStyle/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4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5426190" y="2691172"/>
            <a:ext cx="8602568" cy="5926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미니피아노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앱을 활용하여 출입문 시스템 가동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주파수에 맞는 음을 입력하여 진입하는 보안 시스템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431762" y="752354"/>
            <a:ext cx="8602568" cy="4825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화염센서가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불을 인식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=&gt;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피에조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부저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초 발동 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8" y="1545019"/>
            <a:ext cx="5330556" cy="4259463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44361" y="1619328"/>
            <a:ext cx="5169176" cy="4084532"/>
            <a:chOff x="144361" y="1619328"/>
            <a:chExt cx="5169176" cy="4084532"/>
          </a:xfrm>
        </p:grpSpPr>
        <p:sp>
          <p:nvSpPr>
            <p:cNvPr id="18" name="직사각형 17"/>
            <p:cNvSpPr/>
            <p:nvPr/>
          </p:nvSpPr>
          <p:spPr>
            <a:xfrm>
              <a:off x="641151" y="2111993"/>
              <a:ext cx="964674" cy="76552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66843" y="3276865"/>
              <a:ext cx="1521271" cy="1021791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5825" y="2105480"/>
              <a:ext cx="3151923" cy="11713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4618" y="4298654"/>
              <a:ext cx="5138669" cy="1405206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5096" y="1619328"/>
              <a:ext cx="5148441" cy="48762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727003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4361" y="2106956"/>
              <a:ext cx="576285" cy="219169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1151" y="2830530"/>
              <a:ext cx="964674" cy="440388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830137" y="3464045"/>
            <a:ext cx="7640474" cy="230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5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위치 </a:t>
            </a:r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비밀의 방</a:t>
            </a:r>
            <a:endParaRPr lang="ko-KR" alt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7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1057</Words>
  <Application>Microsoft Office PowerPoint</Application>
  <PresentationFormat>와이드스크린</PresentationFormat>
  <Paragraphs>409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Agency FB</vt:lpstr>
      <vt:lpstr>Arial</vt:lpstr>
      <vt:lpstr>Wingdings</vt:lpstr>
      <vt:lpstr>Office 테마</vt:lpstr>
      <vt:lpstr>i-HOME</vt:lpstr>
      <vt:lpstr>PowerPoint 프레젠테이션</vt:lpstr>
      <vt:lpstr>Smart Home 의 개발동향</vt:lpstr>
      <vt:lpstr>Smart Home 의 시장규모</vt:lpstr>
      <vt:lpstr>    i   HOME</vt:lpstr>
      <vt:lpstr>Control my place by my own way </vt:lpstr>
      <vt:lpstr>    1 위치 : 자동문, 정원 </vt:lpstr>
      <vt:lpstr>   2 위치 : 거실</vt:lpstr>
      <vt:lpstr>   4 위치 : 주방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i-HOME</dc:title>
  <dc:creator>admin</dc:creator>
  <cp:lastModifiedBy>하 민성</cp:lastModifiedBy>
  <cp:revision>81</cp:revision>
  <dcterms:created xsi:type="dcterms:W3CDTF">2019-10-17T10:24:26Z</dcterms:created>
  <dcterms:modified xsi:type="dcterms:W3CDTF">2019-11-04T06:03:19Z</dcterms:modified>
</cp:coreProperties>
</file>