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74" r:id="rId3"/>
    <p:sldId id="261" r:id="rId4"/>
    <p:sldId id="263" r:id="rId5"/>
    <p:sldId id="258" r:id="rId6"/>
    <p:sldId id="259" r:id="rId7"/>
    <p:sldId id="260" r:id="rId8"/>
    <p:sldId id="297" r:id="rId9"/>
    <p:sldId id="298" r:id="rId10"/>
    <p:sldId id="299" r:id="rId11"/>
    <p:sldId id="30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9" r:id="rId23"/>
    <p:sldId id="285" r:id="rId24"/>
    <p:sldId id="286" r:id="rId25"/>
    <p:sldId id="287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2510" autoAdjust="0"/>
  </p:normalViewPr>
  <p:slideViewPr>
    <p:cSldViewPr snapToGrid="0">
      <p:cViewPr varScale="1">
        <p:scale>
          <a:sx n="85" d="100"/>
          <a:sy n="85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1B45-4D36-4D53-AC21-440C5D9028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0.png"/><Relationship Id="rId18" Type="http://schemas.openxmlformats.org/officeDocument/2006/relationships/image" Target="../media/image45.jpeg"/><Relationship Id="rId3" Type="http://schemas.openxmlformats.org/officeDocument/2006/relationships/image" Target="../media/image33.jpeg"/><Relationship Id="rId21" Type="http://schemas.openxmlformats.org/officeDocument/2006/relationships/image" Target="../media/image48.jpeg"/><Relationship Id="rId7" Type="http://schemas.openxmlformats.org/officeDocument/2006/relationships/image" Target="../media/image36.jpeg"/><Relationship Id="rId12" Type="http://schemas.openxmlformats.org/officeDocument/2006/relationships/image" Target="../media/image39.jpeg"/><Relationship Id="rId17" Type="http://schemas.openxmlformats.org/officeDocument/2006/relationships/image" Target="../media/image44.jpeg"/><Relationship Id="rId2" Type="http://schemas.openxmlformats.org/officeDocument/2006/relationships/image" Target="../media/image32.png"/><Relationship Id="rId16" Type="http://schemas.openxmlformats.org/officeDocument/2006/relationships/image" Target="../media/image43.jpeg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5" Type="http://schemas.openxmlformats.org/officeDocument/2006/relationships/image" Target="../media/image42.jpeg"/><Relationship Id="rId23" Type="http://schemas.openxmlformats.org/officeDocument/2006/relationships/image" Target="../media/image50.png"/><Relationship Id="rId10" Type="http://schemas.openxmlformats.org/officeDocument/2006/relationships/image" Target="../media/image38.jpeg"/><Relationship Id="rId19" Type="http://schemas.openxmlformats.org/officeDocument/2006/relationships/image" Target="../media/image46.jpeg"/><Relationship Id="rId4" Type="http://schemas.openxmlformats.org/officeDocument/2006/relationships/image" Target="../media/image34.jpeg"/><Relationship Id="rId9" Type="http://schemas.openxmlformats.org/officeDocument/2006/relationships/image" Target="../media/image13.jpeg"/><Relationship Id="rId14" Type="http://schemas.openxmlformats.org/officeDocument/2006/relationships/image" Target="../media/image41.jpeg"/><Relationship Id="rId22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2344" y="16687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4954" y="3741105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77" b="62260" l="29808" r="692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49502"/>
          <a:stretch/>
        </p:blipFill>
        <p:spPr bwMode="auto">
          <a:xfrm>
            <a:off x="5169013" y="735524"/>
            <a:ext cx="1853975" cy="13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34" t="39239" r="41275" b="47008"/>
          <a:stretch/>
        </p:blipFill>
        <p:spPr bwMode="auto">
          <a:xfrm>
            <a:off x="13423942" y="2734519"/>
            <a:ext cx="86810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9438996" y="6072313"/>
            <a:ext cx="275300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1" dirty="0"/>
              <a:t>모형 사이즈 </a:t>
            </a:r>
            <a:r>
              <a:rPr lang="en-US" altLang="ko-KR" sz="1200" b="1" dirty="0"/>
              <a:t>: </a:t>
            </a:r>
          </a:p>
          <a:p>
            <a:pPr algn="r"/>
            <a:r>
              <a:rPr lang="ko-KR" altLang="en-US" sz="1200" b="1" dirty="0"/>
              <a:t>가로 </a:t>
            </a:r>
            <a:r>
              <a:rPr lang="en-US" altLang="ko-KR" sz="1200" b="1" dirty="0"/>
              <a:t>30cm * </a:t>
            </a:r>
            <a:r>
              <a:rPr lang="ko-KR" altLang="en-US" sz="1200" b="1" dirty="0"/>
              <a:t>세로 </a:t>
            </a:r>
            <a:r>
              <a:rPr lang="en-US" altLang="ko-KR" sz="1200" b="1" dirty="0"/>
              <a:t>30cm *</a:t>
            </a:r>
            <a:r>
              <a:rPr lang="ko-KR" altLang="en-US" sz="1200" b="1" dirty="0"/>
              <a:t>높이 </a:t>
            </a:r>
            <a:r>
              <a:rPr lang="en-US" altLang="ko-KR" sz="1200" b="1" dirty="0"/>
              <a:t>10cm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설계도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60414" y="94569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48946" y="3796641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925282" y="837229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504345" y="242543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62735" y="86344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651433" y="483198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611318" y="539357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490978" y="595516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290410" y="644655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5949444" y="484201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5869217" y="534343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5768934" y="582479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528253" y="6336244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520516" y="5167792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금고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9146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93244" y="1207911"/>
            <a:ext cx="6683023" cy="400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520" y="95117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9" y="6219515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7" y="6326067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70" y="5788590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6" y="579746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39" y="5347229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9" y="5405440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90" y="495922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4" y="4941870"/>
            <a:ext cx="250062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73867" y="1298222"/>
            <a:ext cx="6321777" cy="381147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906898" y="5359907"/>
            <a:ext cx="9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울타리</a:t>
            </a:r>
            <a:endParaRPr lang="ko-KR" altLang="en-US" b="1" dirty="0"/>
          </a:p>
        </p:txBody>
      </p:sp>
      <p:pic>
        <p:nvPicPr>
          <p:cNvPr id="10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1" y="1298222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00" y="230683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7" y="344936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2" y="480113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7" y="99020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2" y="100004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88" y="1298221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2375479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3494114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483163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3" y="5118535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88" y="511552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4-1.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</a:t>
            </a:r>
            <a:r>
              <a:rPr lang="ko-KR" altLang="en-US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부품 배치도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직사각형 35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30" name="Picture 6" descr="Image result for 자동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21" y="4202239"/>
            <a:ext cx="719914" cy="5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Image result for 장애물 감지 센서">
            <a:extLst>
              <a:ext uri="{FF2B5EF4-FFF2-40B4-BE49-F238E27FC236}">
                <a16:creationId xmlns:a16="http://schemas.microsoft.com/office/drawing/2014/main" id="{C4F40EE7-F61F-4BA1-B209-65F9C5AE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72" y="3754004"/>
            <a:ext cx="593153" cy="5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58" y="4337945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원호 41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6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8" y="4266407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원호 47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직사각형 50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3" name="Picture 14" descr="Image result for 화염감지 센서">
            <a:extLst>
              <a:ext uri="{FF2B5EF4-FFF2-40B4-BE49-F238E27FC236}">
                <a16:creationId xmlns:a16="http://schemas.microsoft.com/office/drawing/2014/main" id="{4D568ACE-7129-41B9-A92B-2A27744E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47" y="4299207"/>
            <a:ext cx="380885" cy="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2" y="4310351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09" y="4422148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3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22" y="1618171"/>
            <a:ext cx="373524" cy="3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2" descr="Image result for 아두이노 워터 펌프">
            <a:extLst>
              <a:ext uri="{FF2B5EF4-FFF2-40B4-BE49-F238E27FC236}">
                <a16:creationId xmlns:a16="http://schemas.microsoft.com/office/drawing/2014/main" id="{23C5CD24-48C6-4C22-8DD4-D6D2964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65" y="1772238"/>
            <a:ext cx="379394" cy="3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Image result for 수위 감지 센서">
            <a:extLst>
              <a:ext uri="{FF2B5EF4-FFF2-40B4-BE49-F238E27FC236}">
                <a16:creationId xmlns:a16="http://schemas.microsoft.com/office/drawing/2014/main" id="{B2DC585C-EBC4-4183-B57C-D30D4DFE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68" y="1964184"/>
            <a:ext cx="264668" cy="2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pic>
        <p:nvPicPr>
          <p:cNvPr id="73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33" y="1641468"/>
            <a:ext cx="870713" cy="2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98" y="1635612"/>
            <a:ext cx="439522" cy="3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원호 75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직사각형 7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pic>
        <p:nvPicPr>
          <p:cNvPr id="81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1647243"/>
            <a:ext cx="312751" cy="3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95" y="1607382"/>
            <a:ext cx="395760" cy="3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Image result for 조도센서">
            <a:extLst>
              <a:ext uri="{FF2B5EF4-FFF2-40B4-BE49-F238E27FC236}">
                <a16:creationId xmlns:a16="http://schemas.microsoft.com/office/drawing/2014/main" id="{7B7D4139-7F8E-46E4-884E-4EC59B72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81" y="1592711"/>
            <a:ext cx="451308" cy="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72" y="3767591"/>
            <a:ext cx="395760" cy="3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52" y="3254173"/>
            <a:ext cx="395760" cy="3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87496" y="3828082"/>
            <a:ext cx="488788" cy="27891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6943" y="2071867"/>
            <a:ext cx="488788" cy="27891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00934" y="3301506"/>
            <a:ext cx="488788" cy="278913"/>
          </a:xfrm>
          <a:prstGeom prst="rect">
            <a:avLst/>
          </a:prstGeom>
        </p:spPr>
      </p:pic>
      <p:sp>
        <p:nvSpPr>
          <p:cNvPr id="89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92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94" name="꺾인 연결선 93"/>
          <p:cNvCxnSpPr>
            <a:stCxn id="18" idx="0"/>
            <a:endCxn id="19" idx="1"/>
          </p:cNvCxnSpPr>
          <p:nvPr/>
        </p:nvCxnSpPr>
        <p:spPr>
          <a:xfrm rot="16200000" flipV="1">
            <a:off x="1895225" y="3882601"/>
            <a:ext cx="2155948" cy="798663"/>
          </a:xfrm>
          <a:prstGeom prst="bentConnector4">
            <a:avLst>
              <a:gd name="adj1" fmla="val 5803"/>
              <a:gd name="adj2" fmla="val 84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/>
          <p:cNvSpPr txBox="1">
            <a:spLocks/>
          </p:cNvSpPr>
          <p:nvPr/>
        </p:nvSpPr>
        <p:spPr>
          <a:xfrm>
            <a:off x="7432834" y="86382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3734128" y="837752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75557" y="2147762"/>
            <a:ext cx="275503" cy="528047"/>
          </a:xfrm>
          <a:prstGeom prst="rect">
            <a:avLst/>
          </a:prstGeom>
        </p:spPr>
      </p:pic>
      <p:sp>
        <p:nvSpPr>
          <p:cNvPr id="105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0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110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2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금고</a:t>
            </a:r>
            <a:endParaRPr lang="en-US" altLang="ko-KR" sz="1100" dirty="0"/>
          </a:p>
        </p:txBody>
      </p:sp>
      <p:sp>
        <p:nvSpPr>
          <p:cNvPr id="115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11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117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8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97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초기화면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눌렀을 때</a:t>
            </a:r>
            <a:endParaRPr lang="ko-KR" altLang="en-US" sz="60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센서 상태 확인</a:t>
            </a:r>
            <a:endParaRPr lang="ko-KR" altLang="en-US" sz="6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온습도</a:t>
            </a:r>
            <a:r>
              <a:rPr lang="ko-KR" altLang="en-US" sz="3200" b="1" dirty="0">
                <a:latin typeface="Agency FB" panose="020B0503020202020204" pitchFamily="34" charset="0"/>
              </a:rPr>
              <a:t> 센서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화염감지</a:t>
            </a:r>
            <a:r>
              <a:rPr lang="ko-KR" altLang="en-US" sz="3200" b="1" dirty="0">
                <a:latin typeface="Agency FB" panose="020B0503020202020204" pitchFamily="34" charset="0"/>
              </a:rPr>
              <a:t>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수면 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수위감지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여닫이 창문 </a:t>
            </a:r>
            <a:r>
              <a:rPr lang="ko-KR" altLang="en-US" sz="3200" b="1" dirty="0">
                <a:latin typeface="Agency FB" panose="020B0503020202020204" pitchFamily="34" charset="0"/>
              </a:rPr>
              <a:t>개</a:t>
            </a:r>
            <a:r>
              <a:rPr lang="ko-KR" altLang="en-US" sz="3200" b="1" dirty="0" smtClean="0">
                <a:latin typeface="Agency FB" panose="020B0503020202020204" pitchFamily="34" charset="0"/>
              </a:rPr>
              <a:t>폐 </a:t>
            </a:r>
            <a:r>
              <a:rPr lang="ko-KR" altLang="en-US" sz="3200" b="1" dirty="0">
                <a:latin typeface="Agency FB" panose="020B0503020202020204" pitchFamily="34" charset="0"/>
              </a:rPr>
              <a:t>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각 방 </a:t>
            </a:r>
            <a:r>
              <a:rPr lang="ko-KR" altLang="en-US" sz="3200" b="1" dirty="0" err="1">
                <a:latin typeface="Agency FB" panose="020B0503020202020204" pitchFamily="34" charset="0"/>
              </a:rPr>
              <a:t>무드등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062200"/>
            <a:ext cx="10515600" cy="5431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소개 및 배경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목적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주요 기능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설계도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안드로이드 화면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시스템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개발환경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목차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False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True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8644" y="888578"/>
            <a:ext cx="9611386" cy="5800053"/>
            <a:chOff x="989909" y="193644"/>
            <a:chExt cx="10942475" cy="660330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8E00D7E-4F0C-445E-A071-CF9BE98255F8}"/>
                </a:ext>
              </a:extLst>
            </p:cNvPr>
            <p:cNvSpPr/>
            <p:nvPr/>
          </p:nvSpPr>
          <p:spPr>
            <a:xfrm>
              <a:off x="7953685" y="2060880"/>
              <a:ext cx="2874443" cy="16619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BA990DB-EF1E-40F8-98D6-C8A228CC1FC7}"/>
                </a:ext>
              </a:extLst>
            </p:cNvPr>
            <p:cNvSpPr/>
            <p:nvPr/>
          </p:nvSpPr>
          <p:spPr>
            <a:xfrm>
              <a:off x="7858487" y="2005732"/>
              <a:ext cx="3015436" cy="1587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3B2044C-20D0-4237-BAF9-C89A913EB9A8}"/>
                </a:ext>
              </a:extLst>
            </p:cNvPr>
            <p:cNvSpPr/>
            <p:nvPr/>
          </p:nvSpPr>
          <p:spPr>
            <a:xfrm>
              <a:off x="7999480" y="2168190"/>
              <a:ext cx="2828648" cy="138071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1F77207-006B-409D-8B77-E420D8BBE5BF}"/>
                </a:ext>
              </a:extLst>
            </p:cNvPr>
            <p:cNvSpPr/>
            <p:nvPr/>
          </p:nvSpPr>
          <p:spPr>
            <a:xfrm>
              <a:off x="7999480" y="2005732"/>
              <a:ext cx="2874443" cy="16913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0AFEC6-9A70-4A6D-AF3A-732FD44CE747}"/>
                </a:ext>
              </a:extLst>
            </p:cNvPr>
            <p:cNvSpPr/>
            <p:nvPr/>
          </p:nvSpPr>
          <p:spPr>
            <a:xfrm>
              <a:off x="5972407" y="1818640"/>
              <a:ext cx="5035330" cy="2063801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2473FA0-FF61-49C2-B4C0-A9DBA2230C6D}"/>
                </a:ext>
              </a:extLst>
            </p:cNvPr>
            <p:cNvSpPr/>
            <p:nvPr/>
          </p:nvSpPr>
          <p:spPr>
            <a:xfrm>
              <a:off x="1190246" y="193644"/>
              <a:ext cx="1812540" cy="309137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C19E2FD-6B89-4C32-9029-09E1BC6B867B}"/>
                </a:ext>
              </a:extLst>
            </p:cNvPr>
            <p:cNvSpPr/>
            <p:nvPr/>
          </p:nvSpPr>
          <p:spPr>
            <a:xfrm>
              <a:off x="4011265" y="1991658"/>
              <a:ext cx="1580572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7A32D-8041-4B5D-B8E8-43AD673F60A9}"/>
                </a:ext>
              </a:extLst>
            </p:cNvPr>
            <p:cNvSpPr/>
            <p:nvPr/>
          </p:nvSpPr>
          <p:spPr>
            <a:xfrm>
              <a:off x="3997580" y="4309856"/>
              <a:ext cx="3763749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E5F17C4-1990-4AAA-8DC3-F26A7F285B3A}"/>
                </a:ext>
              </a:extLst>
            </p:cNvPr>
            <p:cNvSpPr/>
            <p:nvPr/>
          </p:nvSpPr>
          <p:spPr>
            <a:xfrm>
              <a:off x="1796488" y="3452149"/>
              <a:ext cx="1367758" cy="328495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22428-D068-4EC3-A62B-82845CF9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915" y="4808843"/>
              <a:ext cx="1207603" cy="920593"/>
            </a:xfrm>
            <a:prstGeom prst="rect">
              <a:avLst/>
            </a:prstGeom>
          </p:spPr>
        </p:pic>
        <p:pic>
          <p:nvPicPr>
            <p:cNvPr id="1028" name="Picture 4" descr="Image result for LED">
              <a:extLst>
                <a:ext uri="{FF2B5EF4-FFF2-40B4-BE49-F238E27FC236}">
                  <a16:creationId xmlns:a16="http://schemas.microsoft.com/office/drawing/2014/main" id="{E6B798C1-2DDD-4AF3-8CF3-7B6B26F0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972" y="688021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 phone">
              <a:extLst>
                <a:ext uri="{FF2B5EF4-FFF2-40B4-BE49-F238E27FC236}">
                  <a16:creationId xmlns:a16="http://schemas.microsoft.com/office/drawing/2014/main" id="{8424B6E9-DACA-4A58-8E6D-4958A1219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48" y="2184880"/>
              <a:ext cx="1094066" cy="13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3색 LED">
              <a:extLst>
                <a:ext uri="{FF2B5EF4-FFF2-40B4-BE49-F238E27FC236}">
                  <a16:creationId xmlns:a16="http://schemas.microsoft.com/office/drawing/2014/main" id="{1D2D06D5-CBB2-4F8F-8221-0CA52608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15" y="288300"/>
              <a:ext cx="474482" cy="4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조도센서">
              <a:extLst>
                <a:ext uri="{FF2B5EF4-FFF2-40B4-BE49-F238E27FC236}">
                  <a16:creationId xmlns:a16="http://schemas.microsoft.com/office/drawing/2014/main" id="{7B7D4139-7F8E-46E4-884E-4EC59B72A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4067380"/>
              <a:ext cx="796710" cy="79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화염감지 센서">
              <a:extLst>
                <a:ext uri="{FF2B5EF4-FFF2-40B4-BE49-F238E27FC236}">
                  <a16:creationId xmlns:a16="http://schemas.microsoft.com/office/drawing/2014/main" id="{4D568ACE-7129-41B9-A92B-2A27744E1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4" y="5339855"/>
              <a:ext cx="852956" cy="82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수위 감지 센서">
              <a:extLst>
                <a:ext uri="{FF2B5EF4-FFF2-40B4-BE49-F238E27FC236}">
                  <a16:creationId xmlns:a16="http://schemas.microsoft.com/office/drawing/2014/main" id="{B2DC585C-EBC4-4183-B57C-D30D4DFE5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6120599"/>
              <a:ext cx="780078" cy="53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장애물 감지 센서">
              <a:extLst>
                <a:ext uri="{FF2B5EF4-FFF2-40B4-BE49-F238E27FC236}">
                  <a16:creationId xmlns:a16="http://schemas.microsoft.com/office/drawing/2014/main" id="{C4F40EE7-F61F-4BA1-B209-65F9C5AE3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351" y="4798152"/>
              <a:ext cx="675299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온습도 센서">
              <a:extLst>
                <a:ext uri="{FF2B5EF4-FFF2-40B4-BE49-F238E27FC236}">
                  <a16:creationId xmlns:a16="http://schemas.microsoft.com/office/drawing/2014/main" id="{CE56E6E9-26BF-4A8A-B8C5-14537BA0D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3" y="3475705"/>
              <a:ext cx="721034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아두이노 lcd">
              <a:extLst>
                <a:ext uri="{FF2B5EF4-FFF2-40B4-BE49-F238E27FC236}">
                  <a16:creationId xmlns:a16="http://schemas.microsoft.com/office/drawing/2014/main" id="{3ABE9B8D-B027-4172-A78B-FA9EA9DB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872" y="1939231"/>
              <a:ext cx="495571" cy="42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라즈베리파이">
              <a:extLst>
                <a:ext uri="{FF2B5EF4-FFF2-40B4-BE49-F238E27FC236}">
                  <a16:creationId xmlns:a16="http://schemas.microsoft.com/office/drawing/2014/main" id="{35139704-5789-4E2E-85EA-E8EEFE94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091" y="2265220"/>
              <a:ext cx="1641396" cy="129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AFB52-5595-4A16-B321-C70AA38D6C3D}"/>
                </a:ext>
              </a:extLst>
            </p:cNvPr>
            <p:cNvCxnSpPr>
              <a:stCxn id="1044" idx="3"/>
              <a:endCxn id="1040" idx="3"/>
            </p:cNvCxnSpPr>
            <p:nvPr/>
          </p:nvCxnSpPr>
          <p:spPr>
            <a:xfrm>
              <a:off x="2892807" y="3769982"/>
              <a:ext cx="12700" cy="2616646"/>
            </a:xfrm>
            <a:prstGeom prst="bentConnector3">
              <a:avLst>
                <a:gd name="adj1" fmla="val 54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F2F5E1-004A-4EF8-BE77-18905EBA1F43}"/>
                </a:ext>
              </a:extLst>
            </p:cNvPr>
            <p:cNvCxnSpPr>
              <a:stCxn id="1036" idx="3"/>
              <a:endCxn id="1038" idx="3"/>
            </p:cNvCxnSpPr>
            <p:nvPr/>
          </p:nvCxnSpPr>
          <p:spPr>
            <a:xfrm>
              <a:off x="2909439" y="4465735"/>
              <a:ext cx="15621" cy="1284472"/>
            </a:xfrm>
            <a:prstGeom prst="bentConnector3">
              <a:avLst>
                <a:gd name="adj1" fmla="val 4295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ED02D9C-8FD4-4B4A-B929-3B8FD3ABC08E}"/>
                </a:ext>
              </a:extLst>
            </p:cNvPr>
            <p:cNvCxnSpPr>
              <a:stCxn id="1042" idx="3"/>
              <a:endCxn id="1044" idx="3"/>
            </p:cNvCxnSpPr>
            <p:nvPr/>
          </p:nvCxnSpPr>
          <p:spPr>
            <a:xfrm flipV="1">
              <a:off x="2883650" y="3769982"/>
              <a:ext cx="9157" cy="1322447"/>
            </a:xfrm>
            <a:prstGeom prst="bentConnector3">
              <a:avLst>
                <a:gd name="adj1" fmla="val 74783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0A91AAE-C8FE-4F60-BDE0-05678B30A41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576835" y="5078305"/>
              <a:ext cx="1497882" cy="651131"/>
            </a:xfrm>
            <a:prstGeom prst="bentConnector4">
              <a:avLst>
                <a:gd name="adj1" fmla="val 15601"/>
                <a:gd name="adj2" fmla="val 192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3B44E3-3913-4F5D-A225-D43BE682C7D1}"/>
                </a:ext>
              </a:extLst>
            </p:cNvPr>
            <p:cNvSpPr txBox="1"/>
            <p:nvPr/>
          </p:nvSpPr>
          <p:spPr>
            <a:xfrm>
              <a:off x="1828666" y="3697076"/>
              <a:ext cx="540204" cy="49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온습도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138F1D-5F61-41C8-8E97-76CB746A1242}"/>
                </a:ext>
              </a:extLst>
            </p:cNvPr>
            <p:cNvSpPr txBox="1"/>
            <p:nvPr/>
          </p:nvSpPr>
          <p:spPr>
            <a:xfrm>
              <a:off x="1817974" y="4369596"/>
              <a:ext cx="550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조도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7A6B3-38DD-40BC-8AEC-E05D5A4C51D7}"/>
                </a:ext>
              </a:extLst>
            </p:cNvPr>
            <p:cNvSpPr txBox="1"/>
            <p:nvPr/>
          </p:nvSpPr>
          <p:spPr>
            <a:xfrm>
              <a:off x="1820587" y="4901626"/>
              <a:ext cx="5508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적외선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D88D1B-1432-4BCF-82E8-BB0EBE3D969A}"/>
                </a:ext>
              </a:extLst>
            </p:cNvPr>
            <p:cNvSpPr txBox="1"/>
            <p:nvPr/>
          </p:nvSpPr>
          <p:spPr>
            <a:xfrm>
              <a:off x="1828667" y="5552299"/>
              <a:ext cx="550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불꽃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2B978A-CA85-4AB6-AA7A-A17B30986A66}"/>
                </a:ext>
              </a:extLst>
            </p:cNvPr>
            <p:cNvSpPr txBox="1"/>
            <p:nvPr/>
          </p:nvSpPr>
          <p:spPr>
            <a:xfrm>
              <a:off x="1841290" y="6017741"/>
              <a:ext cx="550896" cy="2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수위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4A444D-19FF-4021-A345-8F79E34AB442}"/>
                </a:ext>
              </a:extLst>
            </p:cNvPr>
            <p:cNvSpPr txBox="1"/>
            <p:nvPr/>
          </p:nvSpPr>
          <p:spPr>
            <a:xfrm>
              <a:off x="4116617" y="5958103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데이터센싱</a:t>
              </a:r>
              <a:endParaRPr lang="ko-KR" altLang="en-US" sz="1100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24E94390-89EA-4FA6-9F37-D09D89B463A3}"/>
                </a:ext>
              </a:extLst>
            </p:cNvPr>
            <p:cNvCxnSpPr>
              <a:cxnSpLocks/>
              <a:stCxn id="4" idx="0"/>
              <a:endCxn id="1074" idx="0"/>
            </p:cNvCxnSpPr>
            <p:nvPr/>
          </p:nvCxnSpPr>
          <p:spPr>
            <a:xfrm rot="16200000" flipH="1">
              <a:off x="5792739" y="4090821"/>
              <a:ext cx="199088" cy="1635133"/>
            </a:xfrm>
            <a:prstGeom prst="bentConnector3">
              <a:avLst>
                <a:gd name="adj1" fmla="val -114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A7AF6-C85A-4D0F-918F-0372C4902F2F}"/>
                </a:ext>
              </a:extLst>
            </p:cNvPr>
            <p:cNvSpPr txBox="1"/>
            <p:nvPr/>
          </p:nvSpPr>
          <p:spPr>
            <a:xfrm>
              <a:off x="7154709" y="6254168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송신부</a:t>
              </a:r>
              <a:endParaRPr lang="ko-KR" altLang="en-US" sz="1600" b="1" dirty="0"/>
            </a:p>
          </p:txBody>
        </p:sp>
        <p:pic>
          <p:nvPicPr>
            <p:cNvPr id="1070" name="Picture 46" descr="Image result for 음성인식">
              <a:extLst>
                <a:ext uri="{FF2B5EF4-FFF2-40B4-BE49-F238E27FC236}">
                  <a16:creationId xmlns:a16="http://schemas.microsoft.com/office/drawing/2014/main" id="{253BAC8D-7052-4C28-A342-64F37A6FB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53" y="2372318"/>
              <a:ext cx="517363" cy="51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2" descr="Image result for 아두이노 워터 펌프">
              <a:extLst>
                <a:ext uri="{FF2B5EF4-FFF2-40B4-BE49-F238E27FC236}">
                  <a16:creationId xmlns:a16="http://schemas.microsoft.com/office/drawing/2014/main" id="{23C5CD24-48C6-4C22-8DD4-D6D2964FB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077" y="2336951"/>
              <a:ext cx="658086" cy="5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4" descr="Image result for 피에조 부저">
              <a:extLst>
                <a:ext uri="{FF2B5EF4-FFF2-40B4-BE49-F238E27FC236}">
                  <a16:creationId xmlns:a16="http://schemas.microsoft.com/office/drawing/2014/main" id="{853B4873-32B8-45F8-A002-927B875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319" y="2819891"/>
              <a:ext cx="393747" cy="39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7B6D2E1-DD0F-4BC8-B7A5-F290C4F3EE5C}"/>
                </a:ext>
              </a:extLst>
            </p:cNvPr>
            <p:cNvCxnSpPr>
              <a:cxnSpLocks/>
              <a:stCxn id="1074" idx="3"/>
              <a:endCxn id="108" idx="2"/>
            </p:cNvCxnSpPr>
            <p:nvPr/>
          </p:nvCxnSpPr>
          <p:spPr>
            <a:xfrm flipH="1" flipV="1">
              <a:off x="4796281" y="3855211"/>
              <a:ext cx="2340289" cy="1579440"/>
            </a:xfrm>
            <a:prstGeom prst="bentConnector4">
              <a:avLst>
                <a:gd name="adj1" fmla="val -9768"/>
                <a:gd name="adj2" fmla="val 63509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29DE7-5251-419F-AB6A-21CA252D7466}"/>
                </a:ext>
              </a:extLst>
            </p:cNvPr>
            <p:cNvSpPr txBox="1"/>
            <p:nvPr/>
          </p:nvSpPr>
          <p:spPr>
            <a:xfrm>
              <a:off x="6264990" y="5802761"/>
              <a:ext cx="88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HC-06</a:t>
              </a:r>
              <a:endParaRPr lang="ko-KR" altLang="en-US" sz="1200" b="1" dirty="0"/>
            </a:p>
          </p:txBody>
        </p:sp>
        <p:pic>
          <p:nvPicPr>
            <p:cNvPr id="1074" name="Picture 50" descr="Image result for HC06">
              <a:extLst>
                <a:ext uri="{FF2B5EF4-FFF2-40B4-BE49-F238E27FC236}">
                  <a16:creationId xmlns:a16="http://schemas.microsoft.com/office/drawing/2014/main" id="{4D89FF36-C53E-4BD5-BF29-8DEB1805A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30" y="5007931"/>
              <a:ext cx="853440" cy="85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590617-4F75-4841-85ED-BEB67E72AC61}"/>
                </a:ext>
              </a:extLst>
            </p:cNvPr>
            <p:cNvSpPr txBox="1"/>
            <p:nvPr/>
          </p:nvSpPr>
          <p:spPr>
            <a:xfrm>
              <a:off x="4113026" y="3593601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Android Phone</a:t>
              </a:r>
              <a:endParaRPr lang="ko-KR" altLang="en-US" sz="1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DF8FE7-75EE-48C9-883F-BEBB49D9AA31}"/>
                </a:ext>
              </a:extLst>
            </p:cNvPr>
            <p:cNvSpPr txBox="1"/>
            <p:nvPr/>
          </p:nvSpPr>
          <p:spPr>
            <a:xfrm>
              <a:off x="4888219" y="1617659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수신부</a:t>
              </a:r>
              <a:endParaRPr lang="ko-KR" altLang="en-US" sz="1600" b="1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229ADA0B-8AA4-4895-8102-DBFEDB5CD1C2}"/>
                </a:ext>
              </a:extLst>
            </p:cNvPr>
            <p:cNvCxnSpPr>
              <a:stCxn id="1032" idx="1"/>
              <a:endCxn id="1070" idx="3"/>
            </p:cNvCxnSpPr>
            <p:nvPr/>
          </p:nvCxnSpPr>
          <p:spPr>
            <a:xfrm rot="10800000">
              <a:off x="3835516" y="2631001"/>
              <a:ext cx="413732" cy="2296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6" name="Picture 52" descr="Image result for 서보모터">
              <a:extLst>
                <a:ext uri="{FF2B5EF4-FFF2-40B4-BE49-F238E27FC236}">
                  <a16:creationId xmlns:a16="http://schemas.microsoft.com/office/drawing/2014/main" id="{DA6FAF53-B36B-4445-AE11-333C345AF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24" y="1246488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8EAD03-8E32-40FB-95AD-481F1C79EB07}"/>
                </a:ext>
              </a:extLst>
            </p:cNvPr>
            <p:cNvSpPr txBox="1"/>
            <p:nvPr/>
          </p:nvSpPr>
          <p:spPr>
            <a:xfrm>
              <a:off x="2031273" y="384701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무드등</a:t>
              </a:r>
              <a:endParaRPr lang="ko-KR" alt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FF0A6D-7551-4837-8873-00732F72E1C4}"/>
                </a:ext>
              </a:extLst>
            </p:cNvPr>
            <p:cNvSpPr txBox="1"/>
            <p:nvPr/>
          </p:nvSpPr>
          <p:spPr>
            <a:xfrm>
              <a:off x="2022497" y="882002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LED</a:t>
              </a:r>
              <a:r>
                <a:rPr lang="ko-KR" altLang="en-US" sz="1100" dirty="0"/>
                <a:t> 조명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580CEC-97E3-4547-B3F5-67A2CAFD340F}"/>
                </a:ext>
              </a:extLst>
            </p:cNvPr>
            <p:cNvSpPr txBox="1"/>
            <p:nvPr/>
          </p:nvSpPr>
          <p:spPr>
            <a:xfrm>
              <a:off x="2018604" y="1424608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서보</a:t>
              </a:r>
              <a:r>
                <a:rPr lang="ko-KR" altLang="en-US" sz="1100" dirty="0"/>
                <a:t> 모터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099707-2BC3-4886-A01F-5645E63E7C18}"/>
                </a:ext>
              </a:extLst>
            </p:cNvPr>
            <p:cNvSpPr txBox="1"/>
            <p:nvPr/>
          </p:nvSpPr>
          <p:spPr>
            <a:xfrm>
              <a:off x="2006880" y="1991159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 LCD</a:t>
              </a:r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23CDFC-6BAF-42A3-B22F-DC64395529C8}"/>
                </a:ext>
              </a:extLst>
            </p:cNvPr>
            <p:cNvSpPr txBox="1"/>
            <p:nvPr/>
          </p:nvSpPr>
          <p:spPr>
            <a:xfrm>
              <a:off x="2006880" y="2500195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워터 펌프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E66FBEE-0AE3-4189-8A85-C5415B87F312}"/>
                </a:ext>
              </a:extLst>
            </p:cNvPr>
            <p:cNvSpPr txBox="1"/>
            <p:nvPr/>
          </p:nvSpPr>
          <p:spPr>
            <a:xfrm>
              <a:off x="1994378" y="2959211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피에조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부저</a:t>
              </a:r>
              <a:endParaRPr lang="ko-KR" altLang="en-US" sz="11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1A631-0314-4ABA-BF43-FD858B5B7B4C}"/>
                </a:ext>
              </a:extLst>
            </p:cNvPr>
            <p:cNvSpPr txBox="1"/>
            <p:nvPr/>
          </p:nvSpPr>
          <p:spPr>
            <a:xfrm>
              <a:off x="3997579" y="2891167"/>
              <a:ext cx="143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제어</a:t>
              </a: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47F0A670-6BB9-4E8D-9F34-2407E0096E68}"/>
                </a:ext>
              </a:extLst>
            </p:cNvPr>
            <p:cNvCxnSpPr>
              <a:stCxn id="1070" idx="1"/>
              <a:endCxn id="140" idx="3"/>
            </p:cNvCxnSpPr>
            <p:nvPr/>
          </p:nvCxnSpPr>
          <p:spPr>
            <a:xfrm rot="10800000">
              <a:off x="3015289" y="2631000"/>
              <a:ext cx="3028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40245E1-7FB7-4766-BBAF-5137C2F094F1}"/>
                </a:ext>
              </a:extLst>
            </p:cNvPr>
            <p:cNvCxnSpPr>
              <a:stCxn id="1070" idx="1"/>
              <a:endCxn id="103" idx="3"/>
            </p:cNvCxnSpPr>
            <p:nvPr/>
          </p:nvCxnSpPr>
          <p:spPr>
            <a:xfrm rot="10800000">
              <a:off x="3033307" y="515506"/>
              <a:ext cx="284847" cy="2115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3937D64E-5304-4D64-AFE6-5405ABD4FFF2}"/>
                </a:ext>
              </a:extLst>
            </p:cNvPr>
            <p:cNvCxnSpPr>
              <a:stCxn id="1070" idx="1"/>
              <a:endCxn id="136" idx="3"/>
            </p:cNvCxnSpPr>
            <p:nvPr/>
          </p:nvCxnSpPr>
          <p:spPr>
            <a:xfrm rot="10800000">
              <a:off x="3024531" y="1012808"/>
              <a:ext cx="293623" cy="16181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8" name="Picture 54" descr="Image result for 스마트 홈">
              <a:extLst>
                <a:ext uri="{FF2B5EF4-FFF2-40B4-BE49-F238E27FC236}">
                  <a16:creationId xmlns:a16="http://schemas.microsoft.com/office/drawing/2014/main" id="{AB9D6A58-7619-4C06-9E0F-3BD56A67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048" y="3983747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Image result for 욕조">
              <a:extLst>
                <a:ext uri="{FF2B5EF4-FFF2-40B4-BE49-F238E27FC236}">
                  <a16:creationId xmlns:a16="http://schemas.microsoft.com/office/drawing/2014/main" id="{2B0BA0CA-9E6A-4968-88FD-1118CC73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47" y="6129684"/>
              <a:ext cx="387350" cy="38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 descr="Image result for 불">
              <a:extLst>
                <a:ext uri="{FF2B5EF4-FFF2-40B4-BE49-F238E27FC236}">
                  <a16:creationId xmlns:a16="http://schemas.microsoft.com/office/drawing/2014/main" id="{1A500E3A-D230-4A1F-802F-CD833E6B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54" y="5424410"/>
              <a:ext cx="293336" cy="3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Image result for 박스">
              <a:extLst>
                <a:ext uri="{FF2B5EF4-FFF2-40B4-BE49-F238E27FC236}">
                  <a16:creationId xmlns:a16="http://schemas.microsoft.com/office/drawing/2014/main" id="{1ECB0241-FC31-4EF6-9B59-FE0CAD79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159" y="4735672"/>
              <a:ext cx="500760" cy="5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37F79B49-1775-4F89-AA5B-1C148556BFC4}"/>
                </a:ext>
              </a:extLst>
            </p:cNvPr>
            <p:cNvCxnSpPr>
              <a:cxnSpLocks/>
              <a:stCxn id="1078" idx="3"/>
              <a:endCxn id="66" idx="0"/>
            </p:cNvCxnSpPr>
            <p:nvPr/>
          </p:nvCxnSpPr>
          <p:spPr>
            <a:xfrm>
              <a:off x="1608837" y="4239626"/>
              <a:ext cx="484585" cy="1299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3C24A24-B5C7-40D6-8B2E-56108E83EDAB}"/>
                </a:ext>
              </a:extLst>
            </p:cNvPr>
            <p:cNvSpPr txBox="1"/>
            <p:nvPr/>
          </p:nvSpPr>
          <p:spPr>
            <a:xfrm>
              <a:off x="1101194" y="3813116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온도센싱</a:t>
              </a:r>
              <a:endParaRPr lang="ko-KR" altLang="en-US" sz="10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7416F1-7CAD-4DA5-88BC-591BA3F02893}"/>
                </a:ext>
              </a:extLst>
            </p:cNvPr>
            <p:cNvSpPr txBox="1"/>
            <p:nvPr/>
          </p:nvSpPr>
          <p:spPr>
            <a:xfrm>
              <a:off x="1085259" y="448652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조도센싱</a:t>
              </a:r>
              <a:endParaRPr lang="ko-KR" altLang="en-US" sz="1000" dirty="0"/>
            </a:p>
          </p:txBody>
        </p:sp>
        <p:cxnSp>
          <p:nvCxnSpPr>
            <p:cNvPr id="1053" name="연결선: 꺾임 1052">
              <a:extLst>
                <a:ext uri="{FF2B5EF4-FFF2-40B4-BE49-F238E27FC236}">
                  <a16:creationId xmlns:a16="http://schemas.microsoft.com/office/drawing/2014/main" id="{105BA52D-791A-4C98-A6F9-BC5B1BFE23EC}"/>
                </a:ext>
              </a:extLst>
            </p:cNvPr>
            <p:cNvCxnSpPr>
              <a:cxnSpLocks/>
              <a:stCxn id="1086" idx="3"/>
              <a:endCxn id="67" idx="1"/>
            </p:cNvCxnSpPr>
            <p:nvPr/>
          </p:nvCxnSpPr>
          <p:spPr>
            <a:xfrm>
              <a:off x="1632919" y="4986052"/>
              <a:ext cx="187668" cy="1233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055FC2-2121-4179-B411-8E55915C93FF}"/>
                </a:ext>
              </a:extLst>
            </p:cNvPr>
            <p:cNvSpPr txBox="1"/>
            <p:nvPr/>
          </p:nvSpPr>
          <p:spPr>
            <a:xfrm>
              <a:off x="989909" y="515803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적외선센싱</a:t>
              </a:r>
              <a:endParaRPr lang="ko-KR" altLang="en-US" sz="1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4E0FFE-11F7-4525-96B3-4429251C1055}"/>
                </a:ext>
              </a:extLst>
            </p:cNvPr>
            <p:cNvSpPr txBox="1"/>
            <p:nvPr/>
          </p:nvSpPr>
          <p:spPr>
            <a:xfrm>
              <a:off x="1042743" y="582287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불꽃센싱</a:t>
              </a:r>
              <a:endParaRPr lang="ko-KR" altLang="en-US" sz="1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7DDFB26-3804-4C63-BE5F-05D8C94583B0}"/>
                </a:ext>
              </a:extLst>
            </p:cNvPr>
            <p:cNvSpPr txBox="1"/>
            <p:nvPr/>
          </p:nvSpPr>
          <p:spPr>
            <a:xfrm>
              <a:off x="1066906" y="6516631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수위센싱</a:t>
              </a:r>
              <a:endParaRPr lang="ko-KR" altLang="en-US" sz="1000" dirty="0"/>
            </a:p>
          </p:txBody>
        </p: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8F3DA42-A1D1-45F1-9823-BB60640C48D1}"/>
                </a:ext>
              </a:extLst>
            </p:cNvPr>
            <p:cNvCxnSpPr>
              <a:cxnSpLocks/>
              <a:stCxn id="1084" idx="3"/>
              <a:endCxn id="68" idx="2"/>
            </p:cNvCxnSpPr>
            <p:nvPr/>
          </p:nvCxnSpPr>
          <p:spPr>
            <a:xfrm>
              <a:off x="1535690" y="5620528"/>
              <a:ext cx="568425" cy="185687"/>
            </a:xfrm>
            <a:prstGeom prst="bentConnector4">
              <a:avLst>
                <a:gd name="adj1" fmla="val 25771"/>
                <a:gd name="adj2" fmla="val 2231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64E887AC-89A3-4337-A2E7-518CCC169832}"/>
                </a:ext>
              </a:extLst>
            </p:cNvPr>
            <p:cNvCxnSpPr>
              <a:stCxn id="1082" idx="3"/>
              <a:endCxn id="1040" idx="1"/>
            </p:cNvCxnSpPr>
            <p:nvPr/>
          </p:nvCxnSpPr>
          <p:spPr>
            <a:xfrm>
              <a:off x="1588097" y="6323359"/>
              <a:ext cx="524632" cy="63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54" descr="Image result for 스마트 홈">
              <a:extLst>
                <a:ext uri="{FF2B5EF4-FFF2-40B4-BE49-F238E27FC236}">
                  <a16:creationId xmlns:a16="http://schemas.microsoft.com/office/drawing/2014/main" id="{7C03AFD5-BFFB-43FB-8FF9-8CFC2DD55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924" y="3293029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0053AEA2-6C68-4729-A755-90BFF7C377A0}"/>
                </a:ext>
              </a:extLst>
            </p:cNvPr>
            <p:cNvCxnSpPr>
              <a:cxnSpLocks/>
              <a:stCxn id="198" idx="3"/>
              <a:endCxn id="43" idx="0"/>
            </p:cNvCxnSpPr>
            <p:nvPr/>
          </p:nvCxnSpPr>
          <p:spPr>
            <a:xfrm>
              <a:off x="1616713" y="3548908"/>
              <a:ext cx="482055" cy="148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연결선: 꺾임 1062">
              <a:extLst>
                <a:ext uri="{FF2B5EF4-FFF2-40B4-BE49-F238E27FC236}">
                  <a16:creationId xmlns:a16="http://schemas.microsoft.com/office/drawing/2014/main" id="{001F1C8C-8968-4512-BCA5-6031EF064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0874" y="1568024"/>
              <a:ext cx="1222236" cy="1305214"/>
            </a:xfrm>
            <a:prstGeom prst="bentConnector3">
              <a:avLst>
                <a:gd name="adj1" fmla="val 1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연결선: 꺾임 1068">
              <a:extLst>
                <a:ext uri="{FF2B5EF4-FFF2-40B4-BE49-F238E27FC236}">
                  <a16:creationId xmlns:a16="http://schemas.microsoft.com/office/drawing/2014/main" id="{F4193921-6053-4477-9069-B35C2AD43DF7}"/>
                </a:ext>
              </a:extLst>
            </p:cNvPr>
            <p:cNvCxnSpPr>
              <a:endCxn id="198" idx="1"/>
            </p:cNvCxnSpPr>
            <p:nvPr/>
          </p:nvCxnSpPr>
          <p:spPr>
            <a:xfrm rot="5400000">
              <a:off x="565272" y="2808605"/>
              <a:ext cx="1394956" cy="85651"/>
            </a:xfrm>
            <a:prstGeom prst="bentConnector4">
              <a:avLst>
                <a:gd name="adj1" fmla="val 1000"/>
                <a:gd name="adj2" fmla="val 36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연결선: 꺾임 1074">
              <a:extLst>
                <a:ext uri="{FF2B5EF4-FFF2-40B4-BE49-F238E27FC236}">
                  <a16:creationId xmlns:a16="http://schemas.microsoft.com/office/drawing/2014/main" id="{4CF06E3F-6AA3-45E6-8FA1-D6EE51C40D90}"/>
                </a:ext>
              </a:extLst>
            </p:cNvPr>
            <p:cNvCxnSpPr>
              <a:endCxn id="1082" idx="1"/>
            </p:cNvCxnSpPr>
            <p:nvPr/>
          </p:nvCxnSpPr>
          <p:spPr>
            <a:xfrm rot="5400000">
              <a:off x="-603943" y="4413840"/>
              <a:ext cx="3714210" cy="104829"/>
            </a:xfrm>
            <a:prstGeom prst="bentConnector4">
              <a:avLst>
                <a:gd name="adj1" fmla="val -287"/>
                <a:gd name="adj2" fmla="val 7155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연결선: 꺾임 1082">
              <a:extLst>
                <a:ext uri="{FF2B5EF4-FFF2-40B4-BE49-F238E27FC236}">
                  <a16:creationId xmlns:a16="http://schemas.microsoft.com/office/drawing/2014/main" id="{EB7CDC54-1D7D-4DC8-9AE6-FEA21F52F03E}"/>
                </a:ext>
              </a:extLst>
            </p:cNvPr>
            <p:cNvCxnSpPr>
              <a:stCxn id="1028" idx="1"/>
              <a:endCxn id="198" idx="1"/>
            </p:cNvCxnSpPr>
            <p:nvPr/>
          </p:nvCxnSpPr>
          <p:spPr>
            <a:xfrm rot="10800000" flipV="1">
              <a:off x="1219924" y="1033616"/>
              <a:ext cx="65048" cy="2515291"/>
            </a:xfrm>
            <a:prstGeom prst="bentConnector3">
              <a:avLst>
                <a:gd name="adj1" fmla="val 8784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연결선: 꺾임 1086">
              <a:extLst>
                <a:ext uri="{FF2B5EF4-FFF2-40B4-BE49-F238E27FC236}">
                  <a16:creationId xmlns:a16="http://schemas.microsoft.com/office/drawing/2014/main" id="{3868C40C-CEFE-4D3F-9E2E-6A7D82456D09}"/>
                </a:ext>
              </a:extLst>
            </p:cNvPr>
            <p:cNvCxnSpPr>
              <a:stCxn id="1078" idx="1"/>
              <a:endCxn id="1076" idx="1"/>
            </p:cNvCxnSpPr>
            <p:nvPr/>
          </p:nvCxnSpPr>
          <p:spPr>
            <a:xfrm rot="10800000" flipH="1">
              <a:off x="1212048" y="1592084"/>
              <a:ext cx="36276" cy="2647542"/>
            </a:xfrm>
            <a:prstGeom prst="bentConnector3">
              <a:avLst>
                <a:gd name="adj1" fmla="val -3430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ED0F239A-0B6C-43FA-AC28-8BC05CCB95CC}"/>
                </a:ext>
              </a:extLst>
            </p:cNvPr>
            <p:cNvCxnSpPr>
              <a:stCxn id="1084" idx="1"/>
              <a:endCxn id="93" idx="1"/>
            </p:cNvCxnSpPr>
            <p:nvPr/>
          </p:nvCxnSpPr>
          <p:spPr>
            <a:xfrm rot="10800000" flipH="1">
              <a:off x="1242353" y="3016766"/>
              <a:ext cx="175965" cy="2603763"/>
            </a:xfrm>
            <a:prstGeom prst="bentConnector3">
              <a:avLst>
                <a:gd name="adj1" fmla="val -195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266B423-26A5-4252-A00E-1DFC094C47D9}"/>
                </a:ext>
              </a:extLst>
            </p:cNvPr>
            <p:cNvCxnSpPr>
              <a:stCxn id="1086" idx="1"/>
              <a:endCxn id="93" idx="1"/>
            </p:cNvCxnSpPr>
            <p:nvPr/>
          </p:nvCxnSpPr>
          <p:spPr>
            <a:xfrm rot="10800000" flipH="1">
              <a:off x="1132159" y="3016766"/>
              <a:ext cx="286160" cy="1969287"/>
            </a:xfrm>
            <a:prstGeom prst="bentConnector3">
              <a:avLst>
                <a:gd name="adj1" fmla="val -79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8C699918-D1EF-4C7B-87AC-7A6DA70A3EEA}"/>
                </a:ext>
              </a:extLst>
            </p:cNvPr>
            <p:cNvCxnSpPr>
              <a:stCxn id="1032" idx="0"/>
              <a:endCxn id="136" idx="3"/>
            </p:cNvCxnSpPr>
            <p:nvPr/>
          </p:nvCxnSpPr>
          <p:spPr>
            <a:xfrm rot="16200000" flipV="1">
              <a:off x="3324370" y="712968"/>
              <a:ext cx="1172073" cy="177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A2DD61B-C50A-4EEC-A78A-CB7C6006BF2B}"/>
                </a:ext>
              </a:extLst>
            </p:cNvPr>
            <p:cNvCxnSpPr>
              <a:stCxn id="1032" idx="0"/>
              <a:endCxn id="103" idx="3"/>
            </p:cNvCxnSpPr>
            <p:nvPr/>
          </p:nvCxnSpPr>
          <p:spPr>
            <a:xfrm rot="16200000" flipV="1">
              <a:off x="3080107" y="468705"/>
              <a:ext cx="1669374" cy="1762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930C4FC0-EC0F-47C1-B1D2-582A3BB8C4FA}"/>
                </a:ext>
              </a:extLst>
            </p:cNvPr>
            <p:cNvCxnSpPr>
              <a:cxnSpLocks/>
              <a:stCxn id="4" idx="0"/>
              <a:endCxn id="1060" idx="2"/>
            </p:cNvCxnSpPr>
            <p:nvPr/>
          </p:nvCxnSpPr>
          <p:spPr>
            <a:xfrm rot="5400000" flipH="1" flipV="1">
              <a:off x="5431767" y="3202821"/>
              <a:ext cx="1248972" cy="1963072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2914C3F-D739-44C9-A2E4-18DC0E35A456}"/>
                </a:ext>
              </a:extLst>
            </p:cNvPr>
            <p:cNvSpPr txBox="1"/>
            <p:nvPr/>
          </p:nvSpPr>
          <p:spPr>
            <a:xfrm>
              <a:off x="4992082" y="3922086"/>
              <a:ext cx="2077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시리얼 통신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센서 데이터 전송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E03BCCCA-5113-4B9B-8978-1155A66F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086631" y="2336951"/>
              <a:ext cx="2787292" cy="1228725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BCE47E5-4FCC-4C7A-94F5-80054AEB9D5F}"/>
                </a:ext>
              </a:extLst>
            </p:cNvPr>
            <p:cNvSpPr txBox="1"/>
            <p:nvPr/>
          </p:nvSpPr>
          <p:spPr>
            <a:xfrm>
              <a:off x="6142337" y="1809618"/>
              <a:ext cx="17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Raspberry PI(Server)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BACAC09-CF60-4720-99F6-24E0B4425E76}"/>
                </a:ext>
              </a:extLst>
            </p:cNvPr>
            <p:cNvSpPr txBox="1"/>
            <p:nvPr/>
          </p:nvSpPr>
          <p:spPr>
            <a:xfrm>
              <a:off x="8204491" y="2183579"/>
              <a:ext cx="1716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중개자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72D4A3E-6503-4F80-BC76-EE639F9FE888}"/>
                </a:ext>
              </a:extLst>
            </p:cNvPr>
            <p:cNvSpPr txBox="1"/>
            <p:nvPr/>
          </p:nvSpPr>
          <p:spPr>
            <a:xfrm>
              <a:off x="6217091" y="1444314"/>
              <a:ext cx="2114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서버 </a:t>
              </a:r>
              <a:r>
                <a:rPr lang="en-US" altLang="ko-KR" sz="1600" b="1" dirty="0"/>
                <a:t>(</a:t>
              </a:r>
              <a:r>
                <a:rPr lang="ko-KR" altLang="en-US" sz="1600" b="1" dirty="0" err="1"/>
                <a:t>수신부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50F5740-6246-413E-A2B6-CE14EBFD88BE}"/>
                </a:ext>
              </a:extLst>
            </p:cNvPr>
            <p:cNvSpPr txBox="1"/>
            <p:nvPr/>
          </p:nvSpPr>
          <p:spPr>
            <a:xfrm>
              <a:off x="9699616" y="2187640"/>
              <a:ext cx="223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센서데이터 </a:t>
              </a:r>
              <a:r>
                <a:rPr lang="en-US" altLang="ko-KR" sz="1200" b="1" dirty="0"/>
                <a:t>DB</a:t>
              </a:r>
              <a:r>
                <a:rPr lang="ko-KR" altLang="en-US" sz="1200" b="1" dirty="0"/>
                <a:t>화</a:t>
              </a:r>
            </a:p>
          </p:txBody>
        </p:sp>
        <p:cxnSp>
          <p:nvCxnSpPr>
            <p:cNvPr id="257" name="연결선: 꺾임 256">
              <a:extLst>
                <a:ext uri="{FF2B5EF4-FFF2-40B4-BE49-F238E27FC236}">
                  <a16:creationId xmlns:a16="http://schemas.microsoft.com/office/drawing/2014/main" id="{CD03CD36-4465-428E-9995-5DE0B0BEF257}"/>
                </a:ext>
              </a:extLst>
            </p:cNvPr>
            <p:cNvCxnSpPr>
              <a:cxnSpLocks/>
              <a:stCxn id="247" idx="2"/>
              <a:endCxn id="294" idx="0"/>
            </p:cNvCxnSpPr>
            <p:nvPr/>
          </p:nvCxnSpPr>
          <p:spPr>
            <a:xfrm rot="16200000" flipH="1">
              <a:off x="9280088" y="3765864"/>
              <a:ext cx="1039996" cy="6396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909DA9B1-BD22-48E7-BE04-88B67E65234A}"/>
                </a:ext>
              </a:extLst>
            </p:cNvPr>
            <p:cNvSpPr/>
            <p:nvPr/>
          </p:nvSpPr>
          <p:spPr>
            <a:xfrm>
              <a:off x="8611948" y="4605672"/>
              <a:ext cx="3015896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8" name="Picture 64" descr="Related image">
              <a:extLst>
                <a:ext uri="{FF2B5EF4-FFF2-40B4-BE49-F238E27FC236}">
                  <a16:creationId xmlns:a16="http://schemas.microsoft.com/office/drawing/2014/main" id="{46C5E297-7811-4E2A-BD8E-590C8DCC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29" y="4798152"/>
              <a:ext cx="2095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D346F31-EFAA-4963-AD75-734903A307E2}"/>
                </a:ext>
              </a:extLst>
            </p:cNvPr>
            <p:cNvSpPr txBox="1"/>
            <p:nvPr/>
          </p:nvSpPr>
          <p:spPr>
            <a:xfrm>
              <a:off x="8849127" y="5574312"/>
              <a:ext cx="2541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저장된 센서 데이터를</a:t>
              </a:r>
              <a:endParaRPr lang="en-US" altLang="ko-KR" sz="1200" b="1" dirty="0"/>
            </a:p>
            <a:p>
              <a:r>
                <a:rPr lang="ko-KR" altLang="en-US" sz="1200" b="1" dirty="0"/>
                <a:t>그래프로 출력</a:t>
              </a:r>
              <a:endParaRPr lang="en-US" altLang="ko-KR" sz="1200" b="1" dirty="0"/>
            </a:p>
            <a:p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온습도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불꽃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조도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cxnSp>
          <p:nvCxnSpPr>
            <p:cNvPr id="279" name="연결선: 꺾임 278">
              <a:extLst>
                <a:ext uri="{FF2B5EF4-FFF2-40B4-BE49-F238E27FC236}">
                  <a16:creationId xmlns:a16="http://schemas.microsoft.com/office/drawing/2014/main" id="{D9C41F88-6B39-4FA4-AD9C-8B0871B03535}"/>
                </a:ext>
              </a:extLst>
            </p:cNvPr>
            <p:cNvCxnSpPr>
              <a:cxnSpLocks/>
              <a:stCxn id="1070" idx="0"/>
              <a:endCxn id="137" idx="2"/>
            </p:cNvCxnSpPr>
            <p:nvPr/>
          </p:nvCxnSpPr>
          <p:spPr>
            <a:xfrm rot="16200000" flipV="1">
              <a:off x="2706772" y="1502254"/>
              <a:ext cx="686100" cy="1054027"/>
            </a:xfrm>
            <a:prstGeom prst="bentConnector3">
              <a:avLst>
                <a:gd name="adj1" fmla="val 751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6.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시스템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7.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개발환경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8460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9086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869203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9965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10591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578" y="1852702"/>
            <a:ext cx="1039462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b="1" dirty="0"/>
              <a:t>Thank</a:t>
            </a:r>
            <a:r>
              <a:rPr lang="en-US" altLang="ko-KR" sz="11500" b="1" dirty="0">
                <a:solidFill>
                  <a:srgbClr val="FF0000"/>
                </a:solidFill>
              </a:rPr>
              <a:t>s </a:t>
            </a:r>
            <a:r>
              <a:rPr lang="en-US" altLang="ko-KR" sz="11500" b="1" dirty="0"/>
              <a:t>!</a:t>
            </a:r>
            <a:endParaRPr lang="ko-KR" altLang="en-US" sz="1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8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</a:t>
            </a:r>
            <a:r>
              <a:rPr lang="ko-KR" altLang="en-US" sz="2400" dirty="0" err="1">
                <a:latin typeface="Agency FB" panose="020B0503020202020204" pitchFamily="34" charset="0"/>
              </a:rPr>
              <a:t>개발동향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시장규모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2116958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4724087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1501870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2807108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80709" y="5427693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69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err="1"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latin typeface="Agency FB" panose="020B0503020202020204" pitchFamily="34" charset="0"/>
              </a:rPr>
              <a:t>-Home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647245" y="4002695"/>
            <a:ext cx="573420" cy="575216"/>
          </a:xfrm>
          <a:prstGeom prst="plus">
            <a:avLst>
              <a:gd name="adj" fmla="val 38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72272" y="788450"/>
            <a:ext cx="14881603" cy="6001473"/>
            <a:chOff x="584984" y="0"/>
            <a:chExt cx="16009672" cy="6858000"/>
          </a:xfrm>
        </p:grpSpPr>
        <p:grpSp>
          <p:nvGrpSpPr>
            <p:cNvPr id="6" name="그룹 5"/>
            <p:cNvGrpSpPr/>
            <p:nvPr/>
          </p:nvGrpSpPr>
          <p:grpSpPr>
            <a:xfrm>
              <a:off x="584984" y="0"/>
              <a:ext cx="16009672" cy="6858000"/>
              <a:chOff x="1670857" y="439940"/>
              <a:chExt cx="13086695" cy="5605896"/>
            </a:xfrm>
          </p:grpSpPr>
          <p:pic>
            <p:nvPicPr>
              <p:cNvPr id="1026" name="Picture 2" descr="SMART HOME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857" y="439940"/>
                <a:ext cx="8969433" cy="5605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644342" y="2277687"/>
                <a:ext cx="964276" cy="465513"/>
              </a:xfrm>
              <a:prstGeom prst="rect">
                <a:avLst/>
              </a:prstGeom>
              <a:solidFill>
                <a:srgbClr val="102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제목 1"/>
              <p:cNvSpPr txBox="1">
                <a:spLocks/>
              </p:cNvSpPr>
              <p:nvPr/>
            </p:nvSpPr>
            <p:spPr>
              <a:xfrm>
                <a:off x="5613552" y="1316643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40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-HOME</a:t>
                </a:r>
                <a:endParaRPr lang="ko-KR" altLang="en-US" sz="4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1376855" y="3415861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2359" y="1944413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87366" y="399392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69214" y="283778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53959" y="178674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82228" y="4751139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ko-K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en-US" altLang="ko-KR" sz="2400" dirty="0">
                <a:latin typeface="Agency FB" panose="020B0503020202020204" pitchFamily="34" charset="0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의 목적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279" y="-29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Control my place by my own way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37473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자동문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정원</a:t>
            </a:r>
            <a:b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87891" y="1022884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 열기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블루투스 연결하기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마당로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LED(8)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울타리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LED(12) ON/OFF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ON/OFF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표시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자동문 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=&gt; 10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후 자동문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 켜짐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밝기는 아날로그 방식으로 조정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색깔 구현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채워졌는지의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여부 체크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욕조 물탱크에 일정량의 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수위감지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체크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장애물 감지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적외선 장애물 감지 센서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115992"/>
            <a:chOff x="144361" y="1619328"/>
            <a:chExt cx="5169176" cy="4115992"/>
          </a:xfrm>
        </p:grpSpPr>
        <p:sp>
          <p:nvSpPr>
            <p:cNvPr id="20" name="직사각형 19"/>
            <p:cNvSpPr/>
            <p:nvPr/>
          </p:nvSpPr>
          <p:spPr>
            <a:xfrm>
              <a:off x="688949" y="2106956"/>
              <a:ext cx="4038054" cy="21917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9" y="4267195"/>
              <a:ext cx="1981966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8114" y="4298655"/>
              <a:ext cx="1625422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11133" y="2057229"/>
            <a:ext cx="4448484" cy="34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2982" y="264300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804903" y="3646032"/>
            <a:ext cx="283327" cy="131193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224112" y="415022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9798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거실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446409" y="0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실시간 측정 결과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앱에서 실시간으로 그래프로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 습도 표시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446409" y="2963119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여닫이 창문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 값을 통해 밝아지면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창문이 열리고 어두워지면 닫힘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7142" y="3281456"/>
              <a:ext cx="1090606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8948" y="3281456"/>
              <a:ext cx="1492541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67195"/>
              <a:ext cx="5138669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459798" y="334497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8106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426190" y="2691172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미니피아노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앱을 활용하여 출입문 시스템 가동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주파수에 맞는 음을 입력하여 진입하는 보안 시스템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31762" y="752354"/>
            <a:ext cx="8602568" cy="482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화염센서가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불을 인식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=&gt;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피에조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부저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발동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843" y="3276865"/>
              <a:ext cx="1521271" cy="102179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5825" y="2105480"/>
              <a:ext cx="3151923" cy="11713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98654"/>
              <a:ext cx="5138669" cy="140520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1151" y="2830530"/>
              <a:ext cx="964674" cy="44038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830137" y="346404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5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비밀의 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1059</Words>
  <Application>Microsoft Office PowerPoint</Application>
  <PresentationFormat>와이드스크린</PresentationFormat>
  <Paragraphs>411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Agency FB</vt:lpstr>
      <vt:lpstr>Arial</vt:lpstr>
      <vt:lpstr>Wingdings</vt:lpstr>
      <vt:lpstr>Office 테마</vt:lpstr>
      <vt:lpstr>i-HOME</vt:lpstr>
      <vt:lpstr>PowerPoint 프레젠테이션</vt:lpstr>
      <vt:lpstr>Smart Home 의 개발동향</vt:lpstr>
      <vt:lpstr>Smart Home 의 시장규모</vt:lpstr>
      <vt:lpstr>    i   HOME</vt:lpstr>
      <vt:lpstr>Control my place by my own way </vt:lpstr>
      <vt:lpstr>    1 위치 : 자동문, 정원 </vt:lpstr>
      <vt:lpstr>   2 위치 : 거실</vt:lpstr>
      <vt:lpstr>   4 위치 : 주방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68</cp:revision>
  <dcterms:created xsi:type="dcterms:W3CDTF">2019-10-17T10:24:26Z</dcterms:created>
  <dcterms:modified xsi:type="dcterms:W3CDTF">2019-10-28T01:55:54Z</dcterms:modified>
</cp:coreProperties>
</file>