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4" r:id="rId3"/>
    <p:sldId id="261" r:id="rId4"/>
    <p:sldId id="263" r:id="rId5"/>
    <p:sldId id="258" r:id="rId6"/>
    <p:sldId id="259" r:id="rId7"/>
    <p:sldId id="260" r:id="rId8"/>
    <p:sldId id="270" r:id="rId9"/>
    <p:sldId id="264" r:id="rId10"/>
    <p:sldId id="268" r:id="rId11"/>
    <p:sldId id="257" r:id="rId12"/>
    <p:sldId id="265" r:id="rId13"/>
    <p:sldId id="267" r:id="rId14"/>
    <p:sldId id="266" r:id="rId15"/>
    <p:sldId id="271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9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FBE5D6"/>
    <a:srgbClr val="3D77AB"/>
    <a:srgbClr val="102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1185" autoAdjust="0"/>
  </p:normalViewPr>
  <p:slideViewPr>
    <p:cSldViewPr snapToGrid="0">
      <p:cViewPr>
        <p:scale>
          <a:sx n="66" d="100"/>
          <a:sy n="66" d="100"/>
        </p:scale>
        <p:origin x="1099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379DE-2003-44C1-AB25-DA4108DE4C07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DF8A6-704C-4C55-A46A-B5BB1A6F9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8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DF8A6-704C-4C55-A46A-B5BB1A6F988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19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9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3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8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9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6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1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7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6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0944-1146-470C-8533-2006FE8C9013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5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8.png"/><Relationship Id="rId18" Type="http://schemas.openxmlformats.org/officeDocument/2006/relationships/image" Target="../media/image33.jpeg"/><Relationship Id="rId3" Type="http://schemas.openxmlformats.org/officeDocument/2006/relationships/image" Target="../media/image18.jpeg"/><Relationship Id="rId21" Type="http://schemas.openxmlformats.org/officeDocument/2006/relationships/image" Target="../media/image36.jpeg"/><Relationship Id="rId7" Type="http://schemas.openxmlformats.org/officeDocument/2006/relationships/image" Target="../media/image22.jpeg"/><Relationship Id="rId12" Type="http://schemas.openxmlformats.org/officeDocument/2006/relationships/image" Target="../media/image27.jpeg"/><Relationship Id="rId17" Type="http://schemas.openxmlformats.org/officeDocument/2006/relationships/image" Target="../media/image32.jpeg"/><Relationship Id="rId2" Type="http://schemas.openxmlformats.org/officeDocument/2006/relationships/image" Target="../media/image17.png"/><Relationship Id="rId16" Type="http://schemas.openxmlformats.org/officeDocument/2006/relationships/image" Target="../media/image31.jpeg"/><Relationship Id="rId20" Type="http://schemas.openxmlformats.org/officeDocument/2006/relationships/image" Target="../media/image3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jpeg"/><Relationship Id="rId15" Type="http://schemas.openxmlformats.org/officeDocument/2006/relationships/image" Target="../media/image30.jpeg"/><Relationship Id="rId23" Type="http://schemas.openxmlformats.org/officeDocument/2006/relationships/image" Target="../media/image38.png"/><Relationship Id="rId10" Type="http://schemas.openxmlformats.org/officeDocument/2006/relationships/image" Target="../media/image25.jpeg"/><Relationship Id="rId19" Type="http://schemas.openxmlformats.org/officeDocument/2006/relationships/image" Target="../media/image34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Relationship Id="rId14" Type="http://schemas.openxmlformats.org/officeDocument/2006/relationships/image" Target="../media/image29.jpeg"/><Relationship Id="rId22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gcns.com/73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71574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13800" b="1" dirty="0" err="1">
                <a:latin typeface="Agency FB" panose="020B0503020202020204" pitchFamily="34" charset="0"/>
              </a:rPr>
              <a:t>i</a:t>
            </a:r>
            <a:r>
              <a:rPr lang="en-US" altLang="ko-KR" sz="13800" b="1" dirty="0">
                <a:latin typeface="Agency FB" panose="020B0503020202020204" pitchFamily="34" charset="0"/>
              </a:rPr>
              <a:t>-HOME</a:t>
            </a:r>
            <a:endParaRPr lang="ko-KR" altLang="en-US" sz="13800" b="1" dirty="0">
              <a:latin typeface="Agency FB" panose="020B0503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56610" y="5788098"/>
            <a:ext cx="4114801" cy="1655762"/>
          </a:xfrm>
        </p:spPr>
        <p:txBody>
          <a:bodyPr>
            <a:normAutofit/>
          </a:bodyPr>
          <a:lstStyle/>
          <a:p>
            <a:pPr algn="dist"/>
            <a:r>
              <a:rPr lang="en-US" altLang="ko-KR" sz="3200" dirty="0">
                <a:latin typeface="Agency FB" panose="020B0503020202020204" pitchFamily="34" charset="0"/>
              </a:rPr>
              <a:t>Smart Love House</a:t>
            </a:r>
            <a:endParaRPr lang="ko-KR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2050" name="Picture 2" descr="SMART HOME ICON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16" t="21043" r="28792" b="37096"/>
          <a:stretch/>
        </p:blipFill>
        <p:spPr bwMode="auto">
          <a:xfrm>
            <a:off x="5023473" y="1095153"/>
            <a:ext cx="2100339" cy="211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01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8" t="10018" r="11134" b="13244"/>
          <a:stretch/>
        </p:blipFill>
        <p:spPr>
          <a:xfrm rot="16200000">
            <a:off x="3275526" y="33710"/>
            <a:ext cx="5479194" cy="7675595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96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1</a:t>
            </a:r>
            <a:r>
              <a:rPr lang="en-US" altLang="ko-KR" sz="3600" baseline="30000" dirty="0">
                <a:solidFill>
                  <a:srgbClr val="FF0000"/>
                </a:solidFill>
              </a:rPr>
              <a:t>st</a:t>
            </a:r>
            <a:r>
              <a:rPr lang="en-US" altLang="ko-KR" sz="3600" dirty="0"/>
              <a:t> </a:t>
            </a:r>
            <a:r>
              <a:rPr lang="ko-KR" altLang="en-US" sz="3600" dirty="0"/>
              <a:t>회의 내용 정리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45813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/>
              <a:t>2019.10.17 (</a:t>
            </a:r>
            <a:r>
              <a:rPr lang="ko-KR" altLang="en-US" sz="1800" dirty="0"/>
              <a:t>목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2563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6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2</a:t>
            </a:r>
            <a:r>
              <a:rPr lang="en-US" altLang="ko-KR" sz="3600" baseline="30000" dirty="0">
                <a:solidFill>
                  <a:srgbClr val="FF0000"/>
                </a:solidFill>
              </a:rPr>
              <a:t>nd</a:t>
            </a:r>
            <a:r>
              <a:rPr lang="en-US" altLang="ko-KR" sz="3600" dirty="0"/>
              <a:t> </a:t>
            </a:r>
            <a:r>
              <a:rPr lang="ko-KR" altLang="en-US" sz="3600" dirty="0"/>
              <a:t>회의 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3960" y="1570704"/>
            <a:ext cx="30401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/>
              <a:t>'I-Home'</a:t>
            </a:r>
            <a:r>
              <a:rPr lang="ko-KR" altLang="en-US" sz="1200" b="1" dirty="0"/>
              <a:t>에 적용할 기능</a:t>
            </a:r>
          </a:p>
          <a:p>
            <a:r>
              <a:rPr lang="ko-KR" altLang="en-US" sz="1100" dirty="0"/>
              <a:t>조명 </a:t>
            </a:r>
            <a:r>
              <a:rPr lang="en-US" altLang="ko-KR" sz="1100" dirty="0"/>
              <a:t>(</a:t>
            </a:r>
            <a:r>
              <a:rPr lang="ko-KR" altLang="en-US" sz="1100" dirty="0"/>
              <a:t>집 마당 정원 가로등</a:t>
            </a:r>
            <a:r>
              <a:rPr lang="en-US" altLang="ko-KR" sz="1100" dirty="0"/>
              <a:t>, </a:t>
            </a:r>
            <a:r>
              <a:rPr lang="ko-KR" altLang="en-US" sz="1100" dirty="0"/>
              <a:t>집 내부 조명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LED</a:t>
            </a:r>
          </a:p>
          <a:p>
            <a:r>
              <a:rPr lang="ko-KR" altLang="en-US" sz="1100" dirty="0"/>
              <a:t>자동문</a:t>
            </a:r>
          </a:p>
          <a:p>
            <a:r>
              <a:rPr lang="ko-KR" altLang="en-US" sz="1100" dirty="0"/>
              <a:t>음성인식</a:t>
            </a:r>
          </a:p>
          <a:p>
            <a:r>
              <a:rPr lang="ko-KR" altLang="en-US" sz="1100" dirty="0"/>
              <a:t>장애물 인식 기능</a:t>
            </a:r>
          </a:p>
          <a:p>
            <a:r>
              <a:rPr lang="ko-KR" altLang="en-US" sz="1100" dirty="0"/>
              <a:t>도난방지 시스템</a:t>
            </a:r>
          </a:p>
          <a:p>
            <a:r>
              <a:rPr lang="ko-KR" altLang="en-US" sz="1100" dirty="0" err="1"/>
              <a:t>온습도</a:t>
            </a:r>
            <a:r>
              <a:rPr lang="ko-KR" altLang="en-US" sz="1100" dirty="0"/>
              <a:t> 모니터링</a:t>
            </a:r>
          </a:p>
          <a:p>
            <a:r>
              <a:rPr lang="en-US" altLang="ko-KR" sz="1100" dirty="0"/>
              <a:t>Smart TV (LCD, </a:t>
            </a:r>
            <a:r>
              <a:rPr lang="ko-KR" altLang="en-US" sz="1100" dirty="0"/>
              <a:t>문구 넣어주기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미니 피아노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도어락</a:t>
            </a:r>
            <a:r>
              <a:rPr lang="ko-KR" altLang="en-US" sz="1100" dirty="0"/>
              <a:t> 기능</a:t>
            </a:r>
            <a:r>
              <a:rPr lang="en-US" altLang="ko-KR" sz="1100" dirty="0"/>
              <a:t>)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45813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/>
              <a:t>2019.10.18 (</a:t>
            </a:r>
            <a:r>
              <a:rPr lang="ko-KR" altLang="en-US" sz="1800" dirty="0"/>
              <a:t>금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45686" y="1570704"/>
            <a:ext cx="26013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300" b="1" dirty="0" err="1"/>
              <a:t>사용가능한</a:t>
            </a:r>
            <a:r>
              <a:rPr lang="ko-KR" altLang="en-US" sz="1300" b="1" dirty="0"/>
              <a:t> 부품</a:t>
            </a:r>
          </a:p>
          <a:p>
            <a:r>
              <a:rPr lang="ko-KR" altLang="en-US" sz="1100" dirty="0" err="1"/>
              <a:t>온습도</a:t>
            </a:r>
            <a:r>
              <a:rPr lang="ko-KR" altLang="en-US" sz="1100" dirty="0"/>
              <a:t> 센서</a:t>
            </a:r>
            <a:r>
              <a:rPr lang="en-US" altLang="ko-KR" sz="1100" dirty="0"/>
              <a:t>(DHT11)</a:t>
            </a:r>
          </a:p>
          <a:p>
            <a:r>
              <a:rPr lang="en-US" altLang="ko-KR" sz="1100" dirty="0"/>
              <a:t>LED</a:t>
            </a:r>
          </a:p>
          <a:p>
            <a:r>
              <a:rPr lang="en-US" altLang="ko-KR" sz="1100" dirty="0"/>
              <a:t>7-Segment</a:t>
            </a:r>
          </a:p>
          <a:p>
            <a:r>
              <a:rPr lang="ko-KR" altLang="en-US" sz="1100" dirty="0"/>
              <a:t>화염 센서</a:t>
            </a:r>
            <a:r>
              <a:rPr lang="en-US" altLang="ko-KR" sz="1100" dirty="0"/>
              <a:t>(Frame Sensor)</a:t>
            </a:r>
          </a:p>
          <a:p>
            <a:r>
              <a:rPr lang="ko-KR" altLang="en-US" sz="1100" dirty="0"/>
              <a:t>조도 센서</a:t>
            </a:r>
            <a:r>
              <a:rPr lang="en-US" altLang="ko-KR" sz="1100" dirty="0"/>
              <a:t>(CDS)</a:t>
            </a:r>
          </a:p>
          <a:p>
            <a:r>
              <a:rPr lang="en-US" altLang="ko-KR" sz="1100" dirty="0"/>
              <a:t>Servo Motor</a:t>
            </a:r>
          </a:p>
          <a:p>
            <a:r>
              <a:rPr lang="ko-KR" altLang="en-US" sz="1100" dirty="0"/>
              <a:t>스마트 폰</a:t>
            </a:r>
          </a:p>
          <a:p>
            <a:r>
              <a:rPr lang="ko-KR" altLang="en-US" sz="1100" dirty="0"/>
              <a:t>적외선 수신 센서</a:t>
            </a:r>
          </a:p>
          <a:p>
            <a:r>
              <a:rPr lang="ko-KR" altLang="en-US" sz="1100" dirty="0"/>
              <a:t>리모컨</a:t>
            </a:r>
          </a:p>
          <a:p>
            <a:r>
              <a:rPr lang="ko-KR" altLang="en-US" sz="1100" dirty="0" err="1"/>
              <a:t>아두이노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우노</a:t>
            </a:r>
            <a:r>
              <a:rPr lang="ko-KR" altLang="en-US" sz="1100" dirty="0"/>
              <a:t> 키트</a:t>
            </a:r>
          </a:p>
          <a:p>
            <a:r>
              <a:rPr lang="en-US" altLang="ko-KR" sz="1100" dirty="0" err="1"/>
              <a:t>Webcab</a:t>
            </a:r>
            <a:endParaRPr lang="en-US" altLang="ko-KR" sz="1100" dirty="0"/>
          </a:p>
          <a:p>
            <a:r>
              <a:rPr lang="ko-KR" altLang="en-US" sz="1100" dirty="0" err="1"/>
              <a:t>라즈베리파이</a:t>
            </a:r>
            <a:r>
              <a:rPr lang="ko-KR" altLang="en-US" sz="1100" dirty="0"/>
              <a:t> </a:t>
            </a:r>
            <a:r>
              <a:rPr lang="en-US" altLang="ko-KR" sz="1100" dirty="0"/>
              <a:t>2 </a:t>
            </a:r>
            <a:r>
              <a:rPr lang="ko-KR" altLang="en-US" sz="1100" dirty="0"/>
              <a:t>키트</a:t>
            </a:r>
          </a:p>
          <a:p>
            <a:r>
              <a:rPr lang="en-US" altLang="ko-KR" sz="1100" dirty="0"/>
              <a:t>LCD</a:t>
            </a:r>
          </a:p>
          <a:p>
            <a:r>
              <a:rPr lang="ko-KR" altLang="en-US" sz="1100" dirty="0" err="1"/>
              <a:t>빵판</a:t>
            </a:r>
            <a:endParaRPr lang="ko-KR" altLang="en-US" sz="1100" dirty="0"/>
          </a:p>
          <a:p>
            <a:r>
              <a:rPr lang="en-US" altLang="ko-KR" sz="1100" dirty="0"/>
              <a:t>L298 </a:t>
            </a:r>
            <a:r>
              <a:rPr lang="ko-KR" altLang="en-US" sz="1100" dirty="0"/>
              <a:t>모터드라이버</a:t>
            </a:r>
          </a:p>
          <a:p>
            <a:r>
              <a:rPr lang="ko-KR" altLang="en-US" sz="1100" dirty="0"/>
              <a:t>볼 캐스터</a:t>
            </a:r>
            <a:endParaRPr lang="en-US" altLang="ko-KR" sz="11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797511" y="1570704"/>
            <a:ext cx="29980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b="1" dirty="0"/>
              <a:t>필요한 부품</a:t>
            </a:r>
          </a:p>
          <a:p>
            <a:r>
              <a:rPr lang="ko-KR" altLang="en-US" sz="1100" dirty="0"/>
              <a:t>미니 </a:t>
            </a:r>
            <a:r>
              <a:rPr lang="ko-KR" altLang="en-US" sz="1100" dirty="0" err="1"/>
              <a:t>빵판</a:t>
            </a:r>
            <a:r>
              <a:rPr lang="en-US" altLang="ko-KR" sz="1100" dirty="0"/>
              <a:t>(Mini Breadboard)</a:t>
            </a:r>
          </a:p>
          <a:p>
            <a:r>
              <a:rPr lang="ko-KR" altLang="en-US" sz="1100" dirty="0" err="1"/>
              <a:t>점퍼선</a:t>
            </a:r>
            <a:r>
              <a:rPr lang="ko-KR" altLang="en-US" sz="1100" dirty="0"/>
              <a:t> 묶음</a:t>
            </a:r>
          </a:p>
          <a:p>
            <a:r>
              <a:rPr lang="ko-KR" altLang="en-US" sz="1100" dirty="0"/>
              <a:t>케이블 타이</a:t>
            </a:r>
          </a:p>
          <a:p>
            <a:r>
              <a:rPr lang="ko-KR" altLang="en-US" sz="1100" dirty="0"/>
              <a:t>절연 테이프</a:t>
            </a:r>
          </a:p>
          <a:p>
            <a:r>
              <a:rPr lang="ko-KR" altLang="en-US" sz="1100" dirty="0" err="1"/>
              <a:t>우드락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벽돌</a:t>
            </a:r>
            <a:r>
              <a:rPr lang="en-US" altLang="ko-KR" sz="1100" dirty="0"/>
              <a:t>, </a:t>
            </a:r>
            <a:r>
              <a:rPr lang="ko-KR" altLang="en-US" sz="1100" dirty="0"/>
              <a:t>나무 모형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아크릴 판</a:t>
            </a:r>
            <a:r>
              <a:rPr lang="en-US" altLang="ko-KR" sz="1100" dirty="0"/>
              <a:t>(</a:t>
            </a:r>
            <a:r>
              <a:rPr lang="ko-KR" altLang="en-US" sz="1100" dirty="0"/>
              <a:t>투명</a:t>
            </a:r>
            <a:r>
              <a:rPr lang="en-US" altLang="ko-KR" sz="1100" dirty="0"/>
              <a:t>, </a:t>
            </a:r>
            <a:r>
              <a:rPr lang="ko-KR" altLang="en-US" sz="1100" dirty="0"/>
              <a:t>두께 </a:t>
            </a:r>
            <a:r>
              <a:rPr lang="en-US" altLang="ko-KR" sz="1100" dirty="0"/>
              <a:t>: 3T)</a:t>
            </a:r>
          </a:p>
          <a:p>
            <a:r>
              <a:rPr lang="ko-KR" altLang="en-US" sz="1100" dirty="0"/>
              <a:t>사각 스위치 </a:t>
            </a:r>
            <a:r>
              <a:rPr lang="en-US" altLang="ko-KR" sz="1100" dirty="0"/>
              <a:t>4</a:t>
            </a:r>
            <a:r>
              <a:rPr lang="ko-KR" altLang="en-US" sz="1100" dirty="0"/>
              <a:t>개</a:t>
            </a:r>
          </a:p>
          <a:p>
            <a:r>
              <a:rPr lang="ko-KR" altLang="en-US" sz="1100" dirty="0"/>
              <a:t>배터리 홀더 </a:t>
            </a:r>
            <a:r>
              <a:rPr lang="en-US" altLang="ko-KR" sz="1100" dirty="0"/>
              <a:t>3</a:t>
            </a:r>
            <a:r>
              <a:rPr lang="ko-KR" altLang="en-US" sz="1100" dirty="0"/>
              <a:t>개 </a:t>
            </a:r>
            <a:r>
              <a:rPr lang="en-US" altLang="ko-KR" sz="1100" dirty="0"/>
              <a:t>(</a:t>
            </a:r>
            <a:r>
              <a:rPr lang="ko-KR" altLang="en-US" sz="1100" dirty="0"/>
              <a:t>추가됨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242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0" b="11455"/>
          <a:stretch/>
        </p:blipFill>
        <p:spPr>
          <a:xfrm>
            <a:off x="5400094" y="1293700"/>
            <a:ext cx="4086806" cy="556429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9" b="7056"/>
          <a:stretch/>
        </p:blipFill>
        <p:spPr>
          <a:xfrm>
            <a:off x="1703907" y="1325562"/>
            <a:ext cx="3696187" cy="5532437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838200" y="396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>
                <a:solidFill>
                  <a:srgbClr val="FF0000"/>
                </a:solidFill>
              </a:rPr>
              <a:t>2</a:t>
            </a:r>
            <a:r>
              <a:rPr lang="en-US" altLang="ko-KR" sz="3600" baseline="30000">
                <a:solidFill>
                  <a:srgbClr val="FF0000"/>
                </a:solidFill>
              </a:rPr>
              <a:t>nd</a:t>
            </a:r>
            <a:r>
              <a:rPr lang="en-US" altLang="ko-KR" sz="3600"/>
              <a:t> </a:t>
            </a:r>
            <a:r>
              <a:rPr lang="ko-KR" altLang="en-US" sz="3600"/>
              <a:t>회의 내용 정리</a:t>
            </a:r>
            <a:endParaRPr lang="ko-KR" altLang="en-US" sz="36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45813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/>
              <a:t>2019.10.18 (</a:t>
            </a:r>
            <a:r>
              <a:rPr lang="ko-KR" altLang="en-US" sz="1800" dirty="0"/>
              <a:t>금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9183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53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리서치 자료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06" y="1089061"/>
            <a:ext cx="5681531" cy="57689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" r="11380"/>
          <a:stretch/>
        </p:blipFill>
        <p:spPr>
          <a:xfrm>
            <a:off x="5779320" y="1089061"/>
            <a:ext cx="5574480" cy="576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2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13" y="1783604"/>
            <a:ext cx="3948825" cy="429887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7674"/>
            <a:ext cx="5712533" cy="4309296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553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리서치 자료</a:t>
            </a:r>
          </a:p>
        </p:txBody>
      </p:sp>
    </p:spTree>
    <p:extLst>
      <p:ext uri="{BB962C8B-B14F-4D97-AF65-F5344CB8AC3E}">
        <p14:creationId xmlns:p14="http://schemas.microsoft.com/office/powerpoint/2010/main" val="219840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83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B419583-7F89-4B7D-8920-19EE78447489}"/>
              </a:ext>
            </a:extLst>
          </p:cNvPr>
          <p:cNvSpPr txBox="1">
            <a:spLocks/>
          </p:cNvSpPr>
          <p:nvPr/>
        </p:nvSpPr>
        <p:spPr>
          <a:xfrm>
            <a:off x="838200" y="260442"/>
            <a:ext cx="10515600" cy="726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안드로이드 화면 구성도</a:t>
            </a:r>
            <a:r>
              <a:rPr lang="en-US" altLang="ko-KR" sz="4000" dirty="0"/>
              <a:t>(</a:t>
            </a:r>
            <a:r>
              <a:rPr lang="ko-KR" altLang="en-US" sz="4000" dirty="0"/>
              <a:t>초기화면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184F9A-76DE-4D6D-B9F4-D9EBD0498866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72AAEA-FE00-4839-A74B-4BEA802E606F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15B8A-59C6-407A-ACD4-2DA23CED4F90}"/>
              </a:ext>
            </a:extLst>
          </p:cNvPr>
          <p:cNvSpPr txBox="1"/>
          <p:nvPr/>
        </p:nvSpPr>
        <p:spPr>
          <a:xfrm>
            <a:off x="3151260" y="1284750"/>
            <a:ext cx="49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3123C9-ECE9-4865-BA75-B0252EF7F8EC}"/>
              </a:ext>
            </a:extLst>
          </p:cNvPr>
          <p:cNvSpPr/>
          <p:nvPr/>
        </p:nvSpPr>
        <p:spPr>
          <a:xfrm>
            <a:off x="3151259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연결하기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7D6992-7C29-4D12-8997-9F6303E0931E}"/>
              </a:ext>
            </a:extLst>
          </p:cNvPr>
          <p:cNvSpPr/>
          <p:nvPr/>
        </p:nvSpPr>
        <p:spPr>
          <a:xfrm>
            <a:off x="6106671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</a:t>
            </a:r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연결끊기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C895C5-9083-45CF-A9CD-E94682113BFE}"/>
              </a:ext>
            </a:extLst>
          </p:cNvPr>
          <p:cNvSpPr/>
          <p:nvPr/>
        </p:nvSpPr>
        <p:spPr>
          <a:xfrm>
            <a:off x="4234030" y="3430032"/>
            <a:ext cx="3745281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음성인식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켜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/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꺼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2CF59-F5D3-4233-8A6A-820F0C16820C}"/>
              </a:ext>
            </a:extLst>
          </p:cNvPr>
          <p:cNvSpPr txBox="1"/>
          <p:nvPr/>
        </p:nvSpPr>
        <p:spPr>
          <a:xfrm>
            <a:off x="3151258" y="4446318"/>
            <a:ext cx="321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현재 상태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0A2C70-2A01-4CBF-94EF-B12C657AD8A3}"/>
              </a:ext>
            </a:extLst>
          </p:cNvPr>
          <p:cNvSpPr txBox="1"/>
          <p:nvPr/>
        </p:nvSpPr>
        <p:spPr>
          <a:xfrm>
            <a:off x="3140206" y="4930190"/>
            <a:ext cx="321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현재 상태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027C27-1F16-4786-93BB-2C2C6F2AB3A4}"/>
              </a:ext>
            </a:extLst>
          </p:cNvPr>
          <p:cNvSpPr/>
          <p:nvPr/>
        </p:nvSpPr>
        <p:spPr>
          <a:xfrm>
            <a:off x="6443431" y="4516858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D111AA-ED2F-4165-8876-EC76C370CDFE}"/>
              </a:ext>
            </a:extLst>
          </p:cNvPr>
          <p:cNvSpPr/>
          <p:nvPr/>
        </p:nvSpPr>
        <p:spPr>
          <a:xfrm>
            <a:off x="7182436" y="4516858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E9B4B-07F6-482E-AB6D-430FCA0C3A46}"/>
              </a:ext>
            </a:extLst>
          </p:cNvPr>
          <p:cNvSpPr/>
          <p:nvPr/>
        </p:nvSpPr>
        <p:spPr>
          <a:xfrm>
            <a:off x="6443431" y="4981525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389E1B-203A-4A25-B5CF-56FBDC7EB334}"/>
              </a:ext>
            </a:extLst>
          </p:cNvPr>
          <p:cNvSpPr/>
          <p:nvPr/>
        </p:nvSpPr>
        <p:spPr>
          <a:xfrm>
            <a:off x="7182436" y="4978603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F7FC3D-5C6F-4A6C-836A-12E880E3C7D7}"/>
              </a:ext>
            </a:extLst>
          </p:cNvPr>
          <p:cNvSpPr txBox="1"/>
          <p:nvPr/>
        </p:nvSpPr>
        <p:spPr>
          <a:xfrm>
            <a:off x="3140206" y="5414063"/>
            <a:ext cx="336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 조절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3DBC720-CBB3-45DC-A4A1-4AE69259BA1C}"/>
              </a:ext>
            </a:extLst>
          </p:cNvPr>
          <p:cNvCxnSpPr/>
          <p:nvPr/>
        </p:nvCxnSpPr>
        <p:spPr>
          <a:xfrm>
            <a:off x="6443431" y="5623647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48">
            <a:extLst>
              <a:ext uri="{FF2B5EF4-FFF2-40B4-BE49-F238E27FC236}">
                <a16:creationId xmlns:a16="http://schemas.microsoft.com/office/drawing/2014/main" id="{36D01C33-E70E-4EC7-A1F0-996009B14A97}"/>
              </a:ext>
            </a:extLst>
          </p:cNvPr>
          <p:cNvSpPr/>
          <p:nvPr/>
        </p:nvSpPr>
        <p:spPr>
          <a:xfrm>
            <a:off x="6443431" y="5461687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BDF9D-37E3-49AF-970C-6A3D1CD7E05A}"/>
              </a:ext>
            </a:extLst>
          </p:cNvPr>
          <p:cNvSpPr txBox="1"/>
          <p:nvPr/>
        </p:nvSpPr>
        <p:spPr>
          <a:xfrm>
            <a:off x="3151257" y="5853312"/>
            <a:ext cx="33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 조절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980994F-77AC-4EEE-AA0F-A26BD62C56F3}"/>
              </a:ext>
            </a:extLst>
          </p:cNvPr>
          <p:cNvCxnSpPr/>
          <p:nvPr/>
        </p:nvCxnSpPr>
        <p:spPr>
          <a:xfrm>
            <a:off x="6443431" y="6060188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48">
            <a:extLst>
              <a:ext uri="{FF2B5EF4-FFF2-40B4-BE49-F238E27FC236}">
                <a16:creationId xmlns:a16="http://schemas.microsoft.com/office/drawing/2014/main" id="{21BEF5C7-0AEA-4D80-8B9C-E8F752C7CFF0}"/>
              </a:ext>
            </a:extLst>
          </p:cNvPr>
          <p:cNvSpPr/>
          <p:nvPr/>
        </p:nvSpPr>
        <p:spPr>
          <a:xfrm>
            <a:off x="6443431" y="5898228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39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1763F-15D9-4E6D-BC4C-849134DBD756}"/>
              </a:ext>
            </a:extLst>
          </p:cNvPr>
          <p:cNvSpPr txBox="1">
            <a:spLocks/>
          </p:cNvSpPr>
          <p:nvPr/>
        </p:nvSpPr>
        <p:spPr>
          <a:xfrm>
            <a:off x="838200" y="260442"/>
            <a:ext cx="10515600" cy="726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안드로이드 화면 구성도</a:t>
            </a:r>
            <a:r>
              <a:rPr lang="en-US" altLang="ko-KR" sz="4000" dirty="0"/>
              <a:t>(</a:t>
            </a:r>
            <a:r>
              <a:rPr lang="ko-KR" altLang="en-US" sz="4000" dirty="0"/>
              <a:t>≡눌렀을 때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4DCE51-F4FA-4144-B685-6F2B049C1CD4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B3F18D-432B-4F64-81BA-2BF7799BCCA9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024E4E-3C43-4435-BE9C-016C56F03E59}"/>
              </a:ext>
            </a:extLst>
          </p:cNvPr>
          <p:cNvSpPr txBox="1"/>
          <p:nvPr/>
        </p:nvSpPr>
        <p:spPr>
          <a:xfrm>
            <a:off x="3151260" y="1284750"/>
            <a:ext cx="49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</a:t>
            </a:r>
          </a:p>
          <a:p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FC8D7D-165E-4F1F-B91C-ACA95BF8669F}"/>
              </a:ext>
            </a:extLst>
          </p:cNvPr>
          <p:cNvSpPr/>
          <p:nvPr/>
        </p:nvSpPr>
        <p:spPr>
          <a:xfrm>
            <a:off x="3151259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연결하기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558557-42DD-4889-BED2-F108FC2F00DD}"/>
              </a:ext>
            </a:extLst>
          </p:cNvPr>
          <p:cNvSpPr/>
          <p:nvPr/>
        </p:nvSpPr>
        <p:spPr>
          <a:xfrm>
            <a:off x="6106671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</a:t>
            </a:r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연결끊기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D86C7C-2313-4422-8675-1ED662618FE5}"/>
              </a:ext>
            </a:extLst>
          </p:cNvPr>
          <p:cNvSpPr/>
          <p:nvPr/>
        </p:nvSpPr>
        <p:spPr>
          <a:xfrm>
            <a:off x="4223358" y="3497086"/>
            <a:ext cx="3745281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음성인식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켜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/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꺼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1781FF-4704-4129-82BD-910A9B73AF1B}"/>
              </a:ext>
            </a:extLst>
          </p:cNvPr>
          <p:cNvSpPr txBox="1"/>
          <p:nvPr/>
        </p:nvSpPr>
        <p:spPr>
          <a:xfrm>
            <a:off x="3151258" y="4446318"/>
            <a:ext cx="252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CED61F-6802-40DE-8A23-F77E476815FA}"/>
              </a:ext>
            </a:extLst>
          </p:cNvPr>
          <p:cNvSpPr txBox="1"/>
          <p:nvPr/>
        </p:nvSpPr>
        <p:spPr>
          <a:xfrm>
            <a:off x="3151259" y="5382403"/>
            <a:ext cx="25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465A2E-2F77-416D-BCC3-0B8E10AC0D44}"/>
              </a:ext>
            </a:extLst>
          </p:cNvPr>
          <p:cNvSpPr/>
          <p:nvPr/>
        </p:nvSpPr>
        <p:spPr>
          <a:xfrm>
            <a:off x="5778706" y="4541573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226FCE-48B3-4727-A108-3BA54B08A7BF}"/>
              </a:ext>
            </a:extLst>
          </p:cNvPr>
          <p:cNvSpPr/>
          <p:nvPr/>
        </p:nvSpPr>
        <p:spPr>
          <a:xfrm>
            <a:off x="6517711" y="4541573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E03DCD-30CB-48BF-A9C9-81CA26ED87CA}"/>
              </a:ext>
            </a:extLst>
          </p:cNvPr>
          <p:cNvSpPr/>
          <p:nvPr/>
        </p:nvSpPr>
        <p:spPr>
          <a:xfrm>
            <a:off x="5778706" y="5409110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2CE77F-A7FC-4C56-9B31-140313FFB56E}"/>
              </a:ext>
            </a:extLst>
          </p:cNvPr>
          <p:cNvSpPr/>
          <p:nvPr/>
        </p:nvSpPr>
        <p:spPr>
          <a:xfrm>
            <a:off x="6517711" y="5384057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85CAEC-662C-4F01-B178-8C5B309FFEF9}"/>
              </a:ext>
            </a:extLst>
          </p:cNvPr>
          <p:cNvSpPr txBox="1"/>
          <p:nvPr/>
        </p:nvSpPr>
        <p:spPr>
          <a:xfrm>
            <a:off x="3151259" y="4928184"/>
            <a:ext cx="25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8FAF03F-E1A4-4172-83E2-8D947CEF71C0}"/>
              </a:ext>
            </a:extLst>
          </p:cNvPr>
          <p:cNvCxnSpPr/>
          <p:nvPr/>
        </p:nvCxnSpPr>
        <p:spPr>
          <a:xfrm>
            <a:off x="5778706" y="5147664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8">
            <a:extLst>
              <a:ext uri="{FF2B5EF4-FFF2-40B4-BE49-F238E27FC236}">
                <a16:creationId xmlns:a16="http://schemas.microsoft.com/office/drawing/2014/main" id="{D574F5E9-178A-4A7D-9E67-8A4F13960CA2}"/>
              </a:ext>
            </a:extLst>
          </p:cNvPr>
          <p:cNvSpPr/>
          <p:nvPr/>
        </p:nvSpPr>
        <p:spPr>
          <a:xfrm>
            <a:off x="5778706" y="4985704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40A88F-E3B0-4A26-88F9-0657A0E1B731}"/>
              </a:ext>
            </a:extLst>
          </p:cNvPr>
          <p:cNvSpPr txBox="1"/>
          <p:nvPr/>
        </p:nvSpPr>
        <p:spPr>
          <a:xfrm>
            <a:off x="3151258" y="5853312"/>
            <a:ext cx="25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0C5C9A0-6754-4184-8784-04448770B7FA}"/>
              </a:ext>
            </a:extLst>
          </p:cNvPr>
          <p:cNvCxnSpPr/>
          <p:nvPr/>
        </p:nvCxnSpPr>
        <p:spPr>
          <a:xfrm>
            <a:off x="5778706" y="6036965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8">
            <a:extLst>
              <a:ext uri="{FF2B5EF4-FFF2-40B4-BE49-F238E27FC236}">
                <a16:creationId xmlns:a16="http://schemas.microsoft.com/office/drawing/2014/main" id="{295B3D53-CED2-4482-BC68-C5CC1F8A37CF}"/>
              </a:ext>
            </a:extLst>
          </p:cNvPr>
          <p:cNvSpPr/>
          <p:nvPr/>
        </p:nvSpPr>
        <p:spPr>
          <a:xfrm>
            <a:off x="5778706" y="5875005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1D7809-E68B-49BD-B3D9-619C56513B4E}"/>
              </a:ext>
            </a:extLst>
          </p:cNvPr>
          <p:cNvSpPr/>
          <p:nvPr/>
        </p:nvSpPr>
        <p:spPr>
          <a:xfrm>
            <a:off x="3006976" y="1207362"/>
            <a:ext cx="3099695" cy="52414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F2C089-D92B-4812-AECA-90E8CF142AF0}"/>
              </a:ext>
            </a:extLst>
          </p:cNvPr>
          <p:cNvSpPr/>
          <p:nvPr/>
        </p:nvSpPr>
        <p:spPr>
          <a:xfrm>
            <a:off x="3006974" y="1207356"/>
            <a:ext cx="3089026" cy="8452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11AD78D-D448-48C7-A3EA-FA6D0B4B9074}"/>
              </a:ext>
            </a:extLst>
          </p:cNvPr>
          <p:cNvSpPr/>
          <p:nvPr/>
        </p:nvSpPr>
        <p:spPr>
          <a:xfrm>
            <a:off x="3166376" y="2263263"/>
            <a:ext cx="1078327" cy="67264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4F3FA5-F02E-41D7-B0DE-67136D234721}"/>
              </a:ext>
            </a:extLst>
          </p:cNvPr>
          <p:cNvSpPr txBox="1"/>
          <p:nvPr/>
        </p:nvSpPr>
        <p:spPr>
          <a:xfrm>
            <a:off x="4255717" y="2421715"/>
            <a:ext cx="1780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센서 상태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D1A1AD8-B337-42DC-B199-048CFF9D89A9}"/>
              </a:ext>
            </a:extLst>
          </p:cNvPr>
          <p:cNvSpPr/>
          <p:nvPr/>
        </p:nvSpPr>
        <p:spPr>
          <a:xfrm>
            <a:off x="3071105" y="2253162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3E6F6F-D34B-4D34-B015-ED5B929827FC}"/>
              </a:ext>
            </a:extLst>
          </p:cNvPr>
          <p:cNvSpPr txBox="1"/>
          <p:nvPr/>
        </p:nvSpPr>
        <p:spPr>
          <a:xfrm>
            <a:off x="3084240" y="1319908"/>
            <a:ext cx="689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</a:t>
            </a:r>
          </a:p>
          <a:p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A26E333-057E-416F-BBAE-C14D13FDD81A}"/>
              </a:ext>
            </a:extLst>
          </p:cNvPr>
          <p:cNvSpPr/>
          <p:nvPr/>
        </p:nvSpPr>
        <p:spPr>
          <a:xfrm>
            <a:off x="3071105" y="3048240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6F0E9BE-68BE-460F-9530-2587AF566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84" y="3122567"/>
            <a:ext cx="1063133" cy="57033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51C30E7-9479-4CFA-AD14-254B3BF69680}"/>
              </a:ext>
            </a:extLst>
          </p:cNvPr>
          <p:cNvSpPr txBox="1"/>
          <p:nvPr/>
        </p:nvSpPr>
        <p:spPr>
          <a:xfrm>
            <a:off x="4255717" y="3209386"/>
            <a:ext cx="1843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여닫이 창문 상태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6233800-ABA4-4742-A6BE-D40085F9B823}"/>
              </a:ext>
            </a:extLst>
          </p:cNvPr>
          <p:cNvSpPr/>
          <p:nvPr/>
        </p:nvSpPr>
        <p:spPr>
          <a:xfrm>
            <a:off x="3071105" y="3850528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C688810A-1CDC-47E5-A830-1B335F694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531" y="3899277"/>
            <a:ext cx="1077172" cy="51463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4CB1C27-1908-490B-8C95-4C60896F0E8C}"/>
              </a:ext>
            </a:extLst>
          </p:cNvPr>
          <p:cNvSpPr txBox="1"/>
          <p:nvPr/>
        </p:nvSpPr>
        <p:spPr>
          <a:xfrm>
            <a:off x="4233490" y="3974563"/>
            <a:ext cx="19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각 방 </a:t>
            </a:r>
            <a:r>
              <a:rPr lang="ko-KR" altLang="en-US" sz="1600" b="1" dirty="0" err="1"/>
              <a:t>무드등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상태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BCBC238-74ED-4046-B9CC-72124E67AA2F}"/>
              </a:ext>
            </a:extLst>
          </p:cNvPr>
          <p:cNvSpPr/>
          <p:nvPr/>
        </p:nvSpPr>
        <p:spPr>
          <a:xfrm>
            <a:off x="3071105" y="4616465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392EC42-3983-4ED6-8499-6CCB7AB48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376" y="4763102"/>
            <a:ext cx="1077173" cy="39049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8983F43-1777-4F17-BE92-A4EE31CF1065}"/>
              </a:ext>
            </a:extLst>
          </p:cNvPr>
          <p:cNvSpPr txBox="1"/>
          <p:nvPr/>
        </p:nvSpPr>
        <p:spPr>
          <a:xfrm>
            <a:off x="4273267" y="4764450"/>
            <a:ext cx="19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비밀의 방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0799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C591-9EE3-4A1E-8F29-27659D660AEA}"/>
              </a:ext>
            </a:extLst>
          </p:cNvPr>
          <p:cNvSpPr txBox="1">
            <a:spLocks/>
          </p:cNvSpPr>
          <p:nvPr/>
        </p:nvSpPr>
        <p:spPr>
          <a:xfrm>
            <a:off x="838200" y="260442"/>
            <a:ext cx="10515600" cy="726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안드로이드 화면 구성도</a:t>
            </a:r>
            <a:r>
              <a:rPr lang="en-US" altLang="ko-KR" sz="4000" dirty="0"/>
              <a:t>(</a:t>
            </a:r>
            <a:r>
              <a:rPr lang="ko-KR" altLang="en-US" sz="4000" dirty="0"/>
              <a:t>센서 상태 확인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5CA329-0649-4FFF-915E-9B75EB5134AD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CED6F2-0506-4132-AEC4-A3FE84562E2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76EDB-A303-428D-88AA-3AA0A60350E4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25E52-F7C1-406D-873A-9547F7516530}"/>
              </a:ext>
            </a:extLst>
          </p:cNvPr>
          <p:cNvSpPr txBox="1"/>
          <p:nvPr/>
        </p:nvSpPr>
        <p:spPr>
          <a:xfrm>
            <a:off x="3006974" y="3648496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온습도</a:t>
            </a:r>
            <a:r>
              <a:rPr lang="ko-KR" altLang="en-US" sz="2400" dirty="0"/>
              <a:t> 센서 작동여부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9F4BCA-A110-4A87-A677-5C0A8845F024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A5F846-96A6-4543-A34A-07E2DE4DE805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5C101-EBDF-4A1D-84CA-9A0591DD99AE}"/>
              </a:ext>
            </a:extLst>
          </p:cNvPr>
          <p:cNvSpPr txBox="1"/>
          <p:nvPr/>
        </p:nvSpPr>
        <p:spPr>
          <a:xfrm>
            <a:off x="3006976" y="2695294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화염감지 센서 작동여부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AAACCF-137D-4474-A158-C7F618D5A9D4}"/>
              </a:ext>
            </a:extLst>
          </p:cNvPr>
          <p:cNvSpPr txBox="1"/>
          <p:nvPr/>
        </p:nvSpPr>
        <p:spPr>
          <a:xfrm>
            <a:off x="3006975" y="3185623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수면감지 센서 작동여부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8DC09D-80BC-48D6-B75A-874D067B214C}"/>
              </a:ext>
            </a:extLst>
          </p:cNvPr>
          <p:cNvSpPr/>
          <p:nvPr/>
        </p:nvSpPr>
        <p:spPr>
          <a:xfrm>
            <a:off x="6456931" y="2741461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53F6EA-A26B-4888-8B76-C2552210BB25}"/>
              </a:ext>
            </a:extLst>
          </p:cNvPr>
          <p:cNvSpPr/>
          <p:nvPr/>
        </p:nvSpPr>
        <p:spPr>
          <a:xfrm>
            <a:off x="7195936" y="2741461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8C92F0-B6DB-48C2-9415-B683B26E1B58}"/>
              </a:ext>
            </a:extLst>
          </p:cNvPr>
          <p:cNvSpPr/>
          <p:nvPr/>
        </p:nvSpPr>
        <p:spPr>
          <a:xfrm>
            <a:off x="6456931" y="3230076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977FB8-864F-4B5B-8626-8ECCC707EE0A}"/>
              </a:ext>
            </a:extLst>
          </p:cNvPr>
          <p:cNvSpPr/>
          <p:nvPr/>
        </p:nvSpPr>
        <p:spPr>
          <a:xfrm>
            <a:off x="7195936" y="3230076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B4F167-2985-42F2-B72E-D4747E4617EF}"/>
              </a:ext>
            </a:extLst>
          </p:cNvPr>
          <p:cNvSpPr/>
          <p:nvPr/>
        </p:nvSpPr>
        <p:spPr>
          <a:xfrm>
            <a:off x="6456931" y="3691741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93023D-D9BA-4782-ADB9-DE3FD64BE284}"/>
              </a:ext>
            </a:extLst>
          </p:cNvPr>
          <p:cNvSpPr/>
          <p:nvPr/>
        </p:nvSpPr>
        <p:spPr>
          <a:xfrm>
            <a:off x="7195936" y="3691741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C78185-D2BD-4275-9A78-EE12E933E33F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081D6-22E8-4284-94BF-B5BF21867378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6415-2327-4E8D-A936-26FE9082E360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93DA-8D97-4EC7-824B-CE0C0E99C47E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07A7B-73D2-4AC4-A062-31809FF4676E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C7E2E040-28C2-490C-B4D3-41F47687F1BE}"/>
              </a:ext>
            </a:extLst>
          </p:cNvPr>
          <p:cNvSpPr txBox="1">
            <a:spLocks/>
          </p:cNvSpPr>
          <p:nvPr/>
        </p:nvSpPr>
        <p:spPr>
          <a:xfrm>
            <a:off x="838200" y="260442"/>
            <a:ext cx="10515600" cy="726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/>
              <a:t>온습도</a:t>
            </a:r>
            <a:r>
              <a:rPr lang="ko-KR" altLang="en-US" sz="4000" dirty="0"/>
              <a:t> 센서 </a:t>
            </a:r>
            <a:r>
              <a:rPr lang="en-US" altLang="ko-KR" sz="4000" dirty="0"/>
              <a:t>(</a:t>
            </a:r>
            <a:r>
              <a:rPr lang="ko-KR" altLang="en-US" sz="4000" dirty="0"/>
              <a:t>센서 상태 그래프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A4FE4-0D8B-41F0-B127-825D53800911}"/>
              </a:ext>
            </a:extLst>
          </p:cNvPr>
          <p:cNvSpPr/>
          <p:nvPr/>
        </p:nvSpPr>
        <p:spPr>
          <a:xfrm>
            <a:off x="4688523" y="268670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온습도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B309-78C5-4D35-9E50-5B4DC68A2CD9}"/>
              </a:ext>
            </a:extLst>
          </p:cNvPr>
          <p:cNvSpPr/>
          <p:nvPr/>
        </p:nvSpPr>
        <p:spPr>
          <a:xfrm>
            <a:off x="4688522" y="3208573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화염감지 센서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E7FD9B-4F26-40DB-B37A-5286083369E8}"/>
              </a:ext>
            </a:extLst>
          </p:cNvPr>
          <p:cNvSpPr/>
          <p:nvPr/>
        </p:nvSpPr>
        <p:spPr>
          <a:xfrm>
            <a:off x="4688522" y="3742324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수면감지 센서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3EFC1-8DF4-4253-A9A9-B5ED6D299C14}"/>
              </a:ext>
            </a:extLst>
          </p:cNvPr>
          <p:cNvSpPr/>
          <p:nvPr/>
        </p:nvSpPr>
        <p:spPr>
          <a:xfrm>
            <a:off x="4372559" y="4462186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4AF0E7-F18A-46E4-A334-16C72C6AA0BE}"/>
              </a:ext>
            </a:extLst>
          </p:cNvPr>
          <p:cNvSpPr txBox="1"/>
          <p:nvPr/>
        </p:nvSpPr>
        <p:spPr>
          <a:xfrm>
            <a:off x="3509214" y="4017865"/>
            <a:ext cx="98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온도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℃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1616CA9-6AE4-40C2-B93E-902D3496587D}"/>
              </a:ext>
            </a:extLst>
          </p:cNvPr>
          <p:cNvCxnSpPr/>
          <p:nvPr/>
        </p:nvCxnSpPr>
        <p:spPr>
          <a:xfrm flipV="1">
            <a:off x="4389352" y="4878736"/>
            <a:ext cx="1177858" cy="390846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A53DDA4-2188-4248-857C-4CABAF7A4A6F}"/>
              </a:ext>
            </a:extLst>
          </p:cNvPr>
          <p:cNvSpPr txBox="1"/>
          <p:nvPr/>
        </p:nvSpPr>
        <p:spPr>
          <a:xfrm>
            <a:off x="7636689" y="4078470"/>
            <a:ext cx="106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습도</a:t>
            </a:r>
            <a:r>
              <a:rPr lang="en-US" altLang="ko-KR" dirty="0">
                <a:solidFill>
                  <a:sysClr val="windowText" lastClr="000000"/>
                </a:solidFill>
              </a:rPr>
              <a:t>(%)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2AA2876-E71D-43CB-AF2C-2C0DDA51D79C}"/>
              </a:ext>
            </a:extLst>
          </p:cNvPr>
          <p:cNvCxnSpPr/>
          <p:nvPr/>
        </p:nvCxnSpPr>
        <p:spPr>
          <a:xfrm>
            <a:off x="5567210" y="4878736"/>
            <a:ext cx="933146" cy="299859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DC96AE3-CEBE-4850-B69C-75EA1CD2ACDA}"/>
              </a:ext>
            </a:extLst>
          </p:cNvPr>
          <p:cNvCxnSpPr/>
          <p:nvPr/>
        </p:nvCxnSpPr>
        <p:spPr>
          <a:xfrm flipV="1">
            <a:off x="6500356" y="4878736"/>
            <a:ext cx="930714" cy="315857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143BB7-4BAF-4C4A-A227-CD4D278EAFA1}"/>
              </a:ext>
            </a:extLst>
          </p:cNvPr>
          <p:cNvCxnSpPr/>
          <p:nvPr/>
        </p:nvCxnSpPr>
        <p:spPr>
          <a:xfrm>
            <a:off x="7416709" y="4890848"/>
            <a:ext cx="611686" cy="183311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461E97E-740B-4D0E-B526-9DFBB9FFC535}"/>
              </a:ext>
            </a:extLst>
          </p:cNvPr>
          <p:cNvCxnSpPr/>
          <p:nvPr/>
        </p:nvCxnSpPr>
        <p:spPr>
          <a:xfrm flipV="1">
            <a:off x="4368411" y="5477857"/>
            <a:ext cx="3643191" cy="107582"/>
          </a:xfrm>
          <a:prstGeom prst="line">
            <a:avLst/>
          </a:prstGeom>
          <a:ln w="73025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1D8117-5D5A-497C-9EF9-76ADEAAAB9DD}"/>
              </a:ext>
            </a:extLst>
          </p:cNvPr>
          <p:cNvSpPr txBox="1"/>
          <p:nvPr/>
        </p:nvSpPr>
        <p:spPr>
          <a:xfrm>
            <a:off x="5424256" y="6076978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온습도</a:t>
            </a:r>
            <a:r>
              <a:rPr lang="ko-KR" altLang="en-US" dirty="0"/>
              <a:t> 센서</a:t>
            </a:r>
          </a:p>
        </p:txBody>
      </p:sp>
    </p:spTree>
    <p:extLst>
      <p:ext uri="{BB962C8B-B14F-4D97-AF65-F5344CB8AC3E}">
        <p14:creationId xmlns:p14="http://schemas.microsoft.com/office/powerpoint/2010/main" val="22983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8AD36-594C-4770-BD62-9273DF8B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5B6BB-3749-4419-B9D4-9B39B613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프로젝트 목적 </a:t>
            </a:r>
            <a:r>
              <a:rPr lang="en-US" altLang="ko-KR" dirty="0"/>
              <a:t>(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프로젝트 배경 </a:t>
            </a:r>
            <a:r>
              <a:rPr lang="en-US" altLang="ko-KR" dirty="0"/>
              <a:t>(</a:t>
            </a:r>
            <a:r>
              <a:rPr lang="ko-KR" altLang="en-US" dirty="0"/>
              <a:t>시장 현황 및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</a:t>
            </a:r>
          </a:p>
          <a:p>
            <a:pPr marL="0" indent="0">
              <a:buNone/>
            </a:pPr>
            <a:r>
              <a:rPr lang="en-US" altLang="ko-KR" dirty="0"/>
              <a:t>4.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636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C78185-D2BD-4275-9A78-EE12E933E33F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081D6-22E8-4284-94BF-B5BF21867378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6415-2327-4E8D-A936-26FE9082E360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93DA-8D97-4EC7-824B-CE0C0E99C47E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07A7B-73D2-4AC4-A062-31809FF4676E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C7E2E040-28C2-490C-B4D3-41F47687F1BE}"/>
              </a:ext>
            </a:extLst>
          </p:cNvPr>
          <p:cNvSpPr txBox="1">
            <a:spLocks/>
          </p:cNvSpPr>
          <p:nvPr/>
        </p:nvSpPr>
        <p:spPr>
          <a:xfrm>
            <a:off x="838200" y="260442"/>
            <a:ext cx="10515600" cy="726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화염감지 센서 </a:t>
            </a:r>
            <a:r>
              <a:rPr lang="en-US" altLang="ko-KR" sz="4000" dirty="0"/>
              <a:t>(</a:t>
            </a:r>
            <a:r>
              <a:rPr lang="ko-KR" altLang="en-US" sz="4000" dirty="0"/>
              <a:t>센서 상태 그래프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A4FE4-0D8B-41F0-B127-825D53800911}"/>
              </a:ext>
            </a:extLst>
          </p:cNvPr>
          <p:cNvSpPr/>
          <p:nvPr/>
        </p:nvSpPr>
        <p:spPr>
          <a:xfrm>
            <a:off x="4688523" y="268670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온습도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B309-78C5-4D35-9E50-5B4DC68A2CD9}"/>
              </a:ext>
            </a:extLst>
          </p:cNvPr>
          <p:cNvSpPr/>
          <p:nvPr/>
        </p:nvSpPr>
        <p:spPr>
          <a:xfrm>
            <a:off x="4688522" y="3208573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화염감지 센서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E7FD9B-4F26-40DB-B37A-5286083369E8}"/>
              </a:ext>
            </a:extLst>
          </p:cNvPr>
          <p:cNvSpPr/>
          <p:nvPr/>
        </p:nvSpPr>
        <p:spPr>
          <a:xfrm>
            <a:off x="4688522" y="3742324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수면감지 센서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3EFC1-8DF4-4253-A9A9-B5ED6D299C14}"/>
              </a:ext>
            </a:extLst>
          </p:cNvPr>
          <p:cNvSpPr/>
          <p:nvPr/>
        </p:nvSpPr>
        <p:spPr>
          <a:xfrm>
            <a:off x="4372559" y="4462186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FC4855-9AF9-4834-B3FA-0E61BBEE502A}"/>
              </a:ext>
            </a:extLst>
          </p:cNvPr>
          <p:cNvSpPr txBox="1"/>
          <p:nvPr/>
        </p:nvSpPr>
        <p:spPr>
          <a:xfrm>
            <a:off x="7834048" y="6079443"/>
            <a:ext cx="9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시간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D8117-5D5A-497C-9EF9-76ADEAAAB9DD}"/>
              </a:ext>
            </a:extLst>
          </p:cNvPr>
          <p:cNvSpPr txBox="1"/>
          <p:nvPr/>
        </p:nvSpPr>
        <p:spPr>
          <a:xfrm>
            <a:off x="5424256" y="607697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화염 감지 센서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2AF112CE-28D1-448C-AFDB-1DDE1F3DA53A}"/>
              </a:ext>
            </a:extLst>
          </p:cNvPr>
          <p:cNvSpPr/>
          <p:nvPr/>
        </p:nvSpPr>
        <p:spPr>
          <a:xfrm>
            <a:off x="4367814" y="4579796"/>
            <a:ext cx="3630967" cy="1272418"/>
          </a:xfrm>
          <a:custGeom>
            <a:avLst/>
            <a:gdLst>
              <a:gd name="connsiteX0" fmla="*/ 0 w 3630967"/>
              <a:gd name="connsiteY0" fmla="*/ 391699 h 1272418"/>
              <a:gd name="connsiteX1" fmla="*/ 1091953 w 3630967"/>
              <a:gd name="connsiteY1" fmla="*/ 1004258 h 1272418"/>
              <a:gd name="connsiteX2" fmla="*/ 1358283 w 3630967"/>
              <a:gd name="connsiteY2" fmla="*/ 471598 h 1272418"/>
              <a:gd name="connsiteX3" fmla="*/ 1571347 w 3630967"/>
              <a:gd name="connsiteY3" fmla="*/ 1039769 h 1272418"/>
              <a:gd name="connsiteX4" fmla="*/ 1837677 w 3630967"/>
              <a:gd name="connsiteY4" fmla="*/ 1082 h 1272418"/>
              <a:gd name="connsiteX5" fmla="*/ 2104007 w 3630967"/>
              <a:gd name="connsiteY5" fmla="*/ 1270588 h 1272418"/>
              <a:gd name="connsiteX6" fmla="*/ 2157273 w 3630967"/>
              <a:gd name="connsiteY6" fmla="*/ 302922 h 1272418"/>
              <a:gd name="connsiteX7" fmla="*/ 2743200 w 3630967"/>
              <a:gd name="connsiteY7" fmla="*/ 1181812 h 1272418"/>
              <a:gd name="connsiteX8" fmla="*/ 2920753 w 3630967"/>
              <a:gd name="connsiteY8" fmla="*/ 320678 h 1272418"/>
              <a:gd name="connsiteX9" fmla="*/ 3409025 w 3630967"/>
              <a:gd name="connsiteY9" fmla="*/ 1022014 h 1272418"/>
              <a:gd name="connsiteX10" fmla="*/ 3630967 w 3630967"/>
              <a:gd name="connsiteY10" fmla="*/ 640274 h 127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0967" h="1272418">
                <a:moveTo>
                  <a:pt x="0" y="391699"/>
                </a:moveTo>
                <a:cubicBezTo>
                  <a:pt x="432786" y="691320"/>
                  <a:pt x="865573" y="990942"/>
                  <a:pt x="1091953" y="1004258"/>
                </a:cubicBezTo>
                <a:cubicBezTo>
                  <a:pt x="1318334" y="1017575"/>
                  <a:pt x="1278384" y="465680"/>
                  <a:pt x="1358283" y="471598"/>
                </a:cubicBezTo>
                <a:cubicBezTo>
                  <a:pt x="1438182" y="477516"/>
                  <a:pt x="1491448" y="1118188"/>
                  <a:pt x="1571347" y="1039769"/>
                </a:cubicBezTo>
                <a:cubicBezTo>
                  <a:pt x="1651246" y="961350"/>
                  <a:pt x="1748900" y="-37388"/>
                  <a:pt x="1837677" y="1082"/>
                </a:cubicBezTo>
                <a:cubicBezTo>
                  <a:pt x="1926454" y="39552"/>
                  <a:pt x="2050741" y="1220281"/>
                  <a:pt x="2104007" y="1270588"/>
                </a:cubicBezTo>
                <a:cubicBezTo>
                  <a:pt x="2157273" y="1320895"/>
                  <a:pt x="2050741" y="317718"/>
                  <a:pt x="2157273" y="302922"/>
                </a:cubicBezTo>
                <a:cubicBezTo>
                  <a:pt x="2263805" y="288126"/>
                  <a:pt x="2615953" y="1178853"/>
                  <a:pt x="2743200" y="1181812"/>
                </a:cubicBezTo>
                <a:cubicBezTo>
                  <a:pt x="2870447" y="1184771"/>
                  <a:pt x="2809782" y="347311"/>
                  <a:pt x="2920753" y="320678"/>
                </a:cubicBezTo>
                <a:cubicBezTo>
                  <a:pt x="3031724" y="294045"/>
                  <a:pt x="3290656" y="968748"/>
                  <a:pt x="3409025" y="1022014"/>
                </a:cubicBezTo>
                <a:cubicBezTo>
                  <a:pt x="3527394" y="1075280"/>
                  <a:pt x="3582140" y="766041"/>
                  <a:pt x="3630967" y="640274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40C25-3DAA-49DF-AE28-E71277FA20AB}"/>
              </a:ext>
            </a:extLst>
          </p:cNvPr>
          <p:cNvSpPr txBox="1"/>
          <p:nvPr/>
        </p:nvSpPr>
        <p:spPr>
          <a:xfrm>
            <a:off x="4174771" y="6063660"/>
            <a:ext cx="3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88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C78185-D2BD-4275-9A78-EE12E933E33F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081D6-22E8-4284-94BF-B5BF21867378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6415-2327-4E8D-A936-26FE9082E360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93DA-8D97-4EC7-824B-CE0C0E99C47E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07A7B-73D2-4AC4-A062-31809FF4676E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C7E2E040-28C2-490C-B4D3-41F47687F1BE}"/>
              </a:ext>
            </a:extLst>
          </p:cNvPr>
          <p:cNvSpPr txBox="1">
            <a:spLocks/>
          </p:cNvSpPr>
          <p:nvPr/>
        </p:nvSpPr>
        <p:spPr>
          <a:xfrm>
            <a:off x="838200" y="260442"/>
            <a:ext cx="10515600" cy="726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수면 감지 센서 </a:t>
            </a:r>
            <a:r>
              <a:rPr lang="en-US" altLang="ko-KR" sz="4000" dirty="0"/>
              <a:t>(</a:t>
            </a:r>
            <a:r>
              <a:rPr lang="ko-KR" altLang="en-US" sz="4000" dirty="0"/>
              <a:t>센서 상태 그래프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A4FE4-0D8B-41F0-B127-825D53800911}"/>
              </a:ext>
            </a:extLst>
          </p:cNvPr>
          <p:cNvSpPr/>
          <p:nvPr/>
        </p:nvSpPr>
        <p:spPr>
          <a:xfrm>
            <a:off x="4688523" y="268670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온습도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B309-78C5-4D35-9E50-5B4DC68A2CD9}"/>
              </a:ext>
            </a:extLst>
          </p:cNvPr>
          <p:cNvSpPr/>
          <p:nvPr/>
        </p:nvSpPr>
        <p:spPr>
          <a:xfrm>
            <a:off x="4688522" y="3208573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화염감지 센서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E7FD9B-4F26-40DB-B37A-5286083369E8}"/>
              </a:ext>
            </a:extLst>
          </p:cNvPr>
          <p:cNvSpPr/>
          <p:nvPr/>
        </p:nvSpPr>
        <p:spPr>
          <a:xfrm>
            <a:off x="4688522" y="3742324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수면감지 센서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3EFC1-8DF4-4253-A9A9-B5ED6D299C14}"/>
              </a:ext>
            </a:extLst>
          </p:cNvPr>
          <p:cNvSpPr/>
          <p:nvPr/>
        </p:nvSpPr>
        <p:spPr>
          <a:xfrm>
            <a:off x="4385569" y="4474379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247B2D-FBAB-4577-85D8-3ACCA0509034}"/>
              </a:ext>
            </a:extLst>
          </p:cNvPr>
          <p:cNvSpPr txBox="1"/>
          <p:nvPr/>
        </p:nvSpPr>
        <p:spPr>
          <a:xfrm>
            <a:off x="7834048" y="6079443"/>
            <a:ext cx="9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시간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703FEF-C4EA-4541-9C27-8D94755E898A}"/>
              </a:ext>
            </a:extLst>
          </p:cNvPr>
          <p:cNvSpPr txBox="1"/>
          <p:nvPr/>
        </p:nvSpPr>
        <p:spPr>
          <a:xfrm>
            <a:off x="4174771" y="6063660"/>
            <a:ext cx="3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26B99F-BAAA-4DA9-A27E-7ECB32621981}"/>
              </a:ext>
            </a:extLst>
          </p:cNvPr>
          <p:cNvSpPr txBox="1"/>
          <p:nvPr/>
        </p:nvSpPr>
        <p:spPr>
          <a:xfrm>
            <a:off x="5424256" y="6076978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수면 감지 센서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802AE4D-A88B-474A-85EE-9EFBDB3602E9}"/>
              </a:ext>
            </a:extLst>
          </p:cNvPr>
          <p:cNvSpPr/>
          <p:nvPr/>
        </p:nvSpPr>
        <p:spPr>
          <a:xfrm>
            <a:off x="4385569" y="4716842"/>
            <a:ext cx="3639043" cy="1071399"/>
          </a:xfrm>
          <a:custGeom>
            <a:avLst/>
            <a:gdLst>
              <a:gd name="connsiteX0" fmla="*/ 0 w 3621703"/>
              <a:gd name="connsiteY0" fmla="*/ 1032472 h 1032472"/>
              <a:gd name="connsiteX1" fmla="*/ 648070 w 3621703"/>
              <a:gd name="connsiteY1" fmla="*/ 561955 h 1032472"/>
              <a:gd name="connsiteX2" fmla="*/ 1065320 w 3621703"/>
              <a:gd name="connsiteY2" fmla="*/ 721753 h 1032472"/>
              <a:gd name="connsiteX3" fmla="*/ 1633491 w 3621703"/>
              <a:gd name="connsiteY3" fmla="*/ 384402 h 1032472"/>
              <a:gd name="connsiteX4" fmla="*/ 2334827 w 3621703"/>
              <a:gd name="connsiteY4" fmla="*/ 82561 h 1032472"/>
              <a:gd name="connsiteX5" fmla="*/ 2725445 w 3621703"/>
              <a:gd name="connsiteY5" fmla="*/ 553078 h 1032472"/>
              <a:gd name="connsiteX6" fmla="*/ 3551068 w 3621703"/>
              <a:gd name="connsiteY6" fmla="*/ 38173 h 1032472"/>
              <a:gd name="connsiteX7" fmla="*/ 3551068 w 3621703"/>
              <a:gd name="connsiteY7" fmla="*/ 73683 h 103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21703" h="1032472">
                <a:moveTo>
                  <a:pt x="0" y="1032472"/>
                </a:moveTo>
                <a:cubicBezTo>
                  <a:pt x="235258" y="823106"/>
                  <a:pt x="470517" y="613741"/>
                  <a:pt x="648070" y="561955"/>
                </a:cubicBezTo>
                <a:cubicBezTo>
                  <a:pt x="825623" y="510169"/>
                  <a:pt x="901083" y="751345"/>
                  <a:pt x="1065320" y="721753"/>
                </a:cubicBezTo>
                <a:cubicBezTo>
                  <a:pt x="1229557" y="692161"/>
                  <a:pt x="1421907" y="490934"/>
                  <a:pt x="1633491" y="384402"/>
                </a:cubicBezTo>
                <a:cubicBezTo>
                  <a:pt x="1845075" y="277870"/>
                  <a:pt x="2152835" y="54448"/>
                  <a:pt x="2334827" y="82561"/>
                </a:cubicBezTo>
                <a:cubicBezTo>
                  <a:pt x="2516819" y="110674"/>
                  <a:pt x="2522738" y="560476"/>
                  <a:pt x="2725445" y="553078"/>
                </a:cubicBezTo>
                <a:cubicBezTo>
                  <a:pt x="2928152" y="545680"/>
                  <a:pt x="3413464" y="118072"/>
                  <a:pt x="3551068" y="38173"/>
                </a:cubicBezTo>
                <a:cubicBezTo>
                  <a:pt x="3688672" y="-41726"/>
                  <a:pt x="3589538" y="20417"/>
                  <a:pt x="3551068" y="73683"/>
                </a:cubicBezTo>
              </a:path>
            </a:pathLst>
          </a:custGeom>
          <a:ln>
            <a:solidFill>
              <a:srgbClr val="3F0BF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111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441ACAC-7EAB-4E97-897E-BFE5EC23E5BA}"/>
              </a:ext>
            </a:extLst>
          </p:cNvPr>
          <p:cNvSpPr txBox="1">
            <a:spLocks/>
          </p:cNvSpPr>
          <p:nvPr/>
        </p:nvSpPr>
        <p:spPr>
          <a:xfrm>
            <a:off x="838200" y="260442"/>
            <a:ext cx="10515600" cy="7261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안드로이드 화면 구성도</a:t>
            </a:r>
            <a:r>
              <a:rPr lang="en-US" altLang="ko-KR" sz="4000" dirty="0"/>
              <a:t>(</a:t>
            </a:r>
            <a:r>
              <a:rPr lang="ko-KR" altLang="en-US" sz="4000" dirty="0"/>
              <a:t>여닫이 창문 개폐상태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0888A5-99FE-488B-AA78-7B29BA6E8102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C5F18-1E13-44A9-AD64-B266B12B9AE9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A6BB3-F142-4EB4-A037-D5EEDDDB1A2F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여닫이 창문 상태 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수면</a:t>
            </a:r>
            <a:r>
              <a:rPr lang="en-US" altLang="ko-KR" sz="2800" dirty="0">
                <a:solidFill>
                  <a:schemeClr val="bg1"/>
                </a:solidFill>
              </a:rPr>
              <a:t>/</a:t>
            </a:r>
            <a:r>
              <a:rPr lang="ko-KR" altLang="en-US" sz="2800" dirty="0">
                <a:solidFill>
                  <a:schemeClr val="bg1"/>
                </a:solidFill>
              </a:rPr>
              <a:t>비수면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B80E7-C9C8-4DF4-A636-53AE12DCACF9}"/>
              </a:ext>
            </a:extLst>
          </p:cNvPr>
          <p:cNvSpPr txBox="1"/>
          <p:nvPr/>
        </p:nvSpPr>
        <p:spPr>
          <a:xfrm>
            <a:off x="3160622" y="2389550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여닫이 창문 현재상태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8B6EF-C209-4288-813E-B6CE4E5CD08B}"/>
              </a:ext>
            </a:extLst>
          </p:cNvPr>
          <p:cNvSpPr txBox="1"/>
          <p:nvPr/>
        </p:nvSpPr>
        <p:spPr>
          <a:xfrm>
            <a:off x="3160622" y="2882949"/>
            <a:ext cx="384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조도 센서 그래프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9832AA-A314-4BD1-AAED-6A1DDC0D7617}"/>
              </a:ext>
            </a:extLst>
          </p:cNvPr>
          <p:cNvSpPr/>
          <p:nvPr/>
        </p:nvSpPr>
        <p:spPr>
          <a:xfrm>
            <a:off x="7005384" y="2389550"/>
            <a:ext cx="818370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E4697F-AFA9-4D12-9CC3-D02018128EC0}"/>
              </a:ext>
            </a:extLst>
          </p:cNvPr>
          <p:cNvSpPr/>
          <p:nvPr/>
        </p:nvSpPr>
        <p:spPr>
          <a:xfrm>
            <a:off x="7893864" y="2389550"/>
            <a:ext cx="818370" cy="3664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Close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48FA1A-DF0B-469A-8167-3720AFC00EF9}"/>
              </a:ext>
            </a:extLst>
          </p:cNvPr>
          <p:cNvSpPr/>
          <p:nvPr/>
        </p:nvSpPr>
        <p:spPr>
          <a:xfrm>
            <a:off x="4348989" y="3558919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AF00E9-1B13-4402-8472-52A88F6A9AD4}"/>
              </a:ext>
            </a:extLst>
          </p:cNvPr>
          <p:cNvSpPr txBox="1"/>
          <p:nvPr/>
        </p:nvSpPr>
        <p:spPr>
          <a:xfrm>
            <a:off x="7840984" y="5160956"/>
            <a:ext cx="9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시간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83AF38-D99E-4969-9929-80BD5C78273A}"/>
              </a:ext>
            </a:extLst>
          </p:cNvPr>
          <p:cNvSpPr txBox="1"/>
          <p:nvPr/>
        </p:nvSpPr>
        <p:spPr>
          <a:xfrm>
            <a:off x="4138191" y="5148200"/>
            <a:ext cx="3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6F110-4061-47CA-9B71-63B0EDEF4EA3}"/>
              </a:ext>
            </a:extLst>
          </p:cNvPr>
          <p:cNvSpPr txBox="1"/>
          <p:nvPr/>
        </p:nvSpPr>
        <p:spPr>
          <a:xfrm>
            <a:off x="5387676" y="5161518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조도센서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95FDC826-90FC-4EC0-83A2-24DB91CF6D43}"/>
              </a:ext>
            </a:extLst>
          </p:cNvPr>
          <p:cNvSpPr/>
          <p:nvPr/>
        </p:nvSpPr>
        <p:spPr>
          <a:xfrm>
            <a:off x="4348989" y="3801382"/>
            <a:ext cx="3639043" cy="1071399"/>
          </a:xfrm>
          <a:custGeom>
            <a:avLst/>
            <a:gdLst>
              <a:gd name="connsiteX0" fmla="*/ 0 w 3621703"/>
              <a:gd name="connsiteY0" fmla="*/ 1032472 h 1032472"/>
              <a:gd name="connsiteX1" fmla="*/ 648070 w 3621703"/>
              <a:gd name="connsiteY1" fmla="*/ 561955 h 1032472"/>
              <a:gd name="connsiteX2" fmla="*/ 1065320 w 3621703"/>
              <a:gd name="connsiteY2" fmla="*/ 721753 h 1032472"/>
              <a:gd name="connsiteX3" fmla="*/ 1633491 w 3621703"/>
              <a:gd name="connsiteY3" fmla="*/ 384402 h 1032472"/>
              <a:gd name="connsiteX4" fmla="*/ 2334827 w 3621703"/>
              <a:gd name="connsiteY4" fmla="*/ 82561 h 1032472"/>
              <a:gd name="connsiteX5" fmla="*/ 2725445 w 3621703"/>
              <a:gd name="connsiteY5" fmla="*/ 553078 h 1032472"/>
              <a:gd name="connsiteX6" fmla="*/ 3551068 w 3621703"/>
              <a:gd name="connsiteY6" fmla="*/ 38173 h 1032472"/>
              <a:gd name="connsiteX7" fmla="*/ 3551068 w 3621703"/>
              <a:gd name="connsiteY7" fmla="*/ 73683 h 103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21703" h="1032472">
                <a:moveTo>
                  <a:pt x="0" y="1032472"/>
                </a:moveTo>
                <a:cubicBezTo>
                  <a:pt x="235258" y="823106"/>
                  <a:pt x="470517" y="613741"/>
                  <a:pt x="648070" y="561955"/>
                </a:cubicBezTo>
                <a:cubicBezTo>
                  <a:pt x="825623" y="510169"/>
                  <a:pt x="901083" y="751345"/>
                  <a:pt x="1065320" y="721753"/>
                </a:cubicBezTo>
                <a:cubicBezTo>
                  <a:pt x="1229557" y="692161"/>
                  <a:pt x="1421907" y="490934"/>
                  <a:pt x="1633491" y="384402"/>
                </a:cubicBezTo>
                <a:cubicBezTo>
                  <a:pt x="1845075" y="277870"/>
                  <a:pt x="2152835" y="54448"/>
                  <a:pt x="2334827" y="82561"/>
                </a:cubicBezTo>
                <a:cubicBezTo>
                  <a:pt x="2516819" y="110674"/>
                  <a:pt x="2522738" y="560476"/>
                  <a:pt x="2725445" y="553078"/>
                </a:cubicBezTo>
                <a:cubicBezTo>
                  <a:pt x="2928152" y="545680"/>
                  <a:pt x="3413464" y="118072"/>
                  <a:pt x="3551068" y="38173"/>
                </a:cubicBezTo>
                <a:cubicBezTo>
                  <a:pt x="3688672" y="-41726"/>
                  <a:pt x="3589538" y="20417"/>
                  <a:pt x="3551068" y="73683"/>
                </a:cubicBezTo>
              </a:path>
            </a:pathLst>
          </a:custGeom>
          <a:ln>
            <a:solidFill>
              <a:srgbClr val="3F0BF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67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1DB8E-37B7-4993-8D90-6C1FDD1EC9BA}"/>
              </a:ext>
            </a:extLst>
          </p:cNvPr>
          <p:cNvSpPr txBox="1">
            <a:spLocks/>
          </p:cNvSpPr>
          <p:nvPr/>
        </p:nvSpPr>
        <p:spPr>
          <a:xfrm>
            <a:off x="838200" y="260442"/>
            <a:ext cx="10515600" cy="726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안드로이드 화면 구성도</a:t>
            </a:r>
            <a:r>
              <a:rPr lang="en-US" altLang="ko-KR" sz="4000" dirty="0"/>
              <a:t>(</a:t>
            </a:r>
            <a:r>
              <a:rPr lang="ko-KR" altLang="en-US" sz="4000" dirty="0"/>
              <a:t>각 방 </a:t>
            </a:r>
            <a:r>
              <a:rPr lang="ko-KR" altLang="en-US" sz="4000" dirty="0" err="1"/>
              <a:t>무드등</a:t>
            </a:r>
            <a:r>
              <a:rPr lang="ko-KR" altLang="en-US" sz="4000" dirty="0"/>
              <a:t> 상태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50699F-52EC-4EB4-8821-8EE7ACAFA7DE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594E1E-09A4-4315-8161-0C3B5BF6B469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689EA-6F8D-4272-AF69-4D501412C201}"/>
              </a:ext>
            </a:extLst>
          </p:cNvPr>
          <p:cNvSpPr txBox="1"/>
          <p:nvPr/>
        </p:nvSpPr>
        <p:spPr>
          <a:xfrm>
            <a:off x="3076979" y="2294152"/>
            <a:ext cx="336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화장실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E04AD5-AD4F-4757-8C67-02E1A344301B}"/>
              </a:ext>
            </a:extLst>
          </p:cNvPr>
          <p:cNvSpPr txBox="1"/>
          <p:nvPr/>
        </p:nvSpPr>
        <p:spPr>
          <a:xfrm>
            <a:off x="3088030" y="2733401"/>
            <a:ext cx="33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주방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06067D-90EE-4B86-8872-625C3F278A82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각 방 </a:t>
            </a:r>
            <a:r>
              <a:rPr lang="ko-KR" altLang="en-US" sz="2800" dirty="0" err="1">
                <a:solidFill>
                  <a:schemeClr val="bg1"/>
                </a:solidFill>
              </a:rPr>
              <a:t>무드등</a:t>
            </a:r>
            <a:r>
              <a:rPr lang="ko-KR" altLang="en-US" sz="2800" dirty="0">
                <a:solidFill>
                  <a:schemeClr val="bg1"/>
                </a:solidFill>
              </a:rPr>
              <a:t> 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A9D31-9649-4088-A114-E7509A2CEB7E}"/>
              </a:ext>
            </a:extLst>
          </p:cNvPr>
          <p:cNvSpPr txBox="1"/>
          <p:nvPr/>
        </p:nvSpPr>
        <p:spPr>
          <a:xfrm>
            <a:off x="3088030" y="3150750"/>
            <a:ext cx="33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안방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EEC5E9-CDFA-4E91-938C-9A919B6711BA}"/>
              </a:ext>
            </a:extLst>
          </p:cNvPr>
          <p:cNvSpPr txBox="1"/>
          <p:nvPr/>
        </p:nvSpPr>
        <p:spPr>
          <a:xfrm>
            <a:off x="3088029" y="3589999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비밀의 방</a:t>
            </a:r>
            <a:r>
              <a:rPr lang="en-US" altLang="ko-KR" sz="2400" dirty="0"/>
              <a:t> LED </a:t>
            </a:r>
            <a:r>
              <a:rPr lang="ko-KR" altLang="en-US" sz="2400" dirty="0"/>
              <a:t>상태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BB3985-AD20-4EEF-B5BD-EFFAE95C9207}"/>
              </a:ext>
            </a:extLst>
          </p:cNvPr>
          <p:cNvSpPr/>
          <p:nvPr/>
        </p:nvSpPr>
        <p:spPr>
          <a:xfrm>
            <a:off x="6248346" y="2401734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4355E1-360E-42A7-9421-A6A816D0F23C}"/>
              </a:ext>
            </a:extLst>
          </p:cNvPr>
          <p:cNvSpPr/>
          <p:nvPr/>
        </p:nvSpPr>
        <p:spPr>
          <a:xfrm>
            <a:off x="6987351" y="2402694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A58BAE-FB6F-4E8F-B549-4957BC47AB22}"/>
              </a:ext>
            </a:extLst>
          </p:cNvPr>
          <p:cNvSpPr/>
          <p:nvPr/>
        </p:nvSpPr>
        <p:spPr>
          <a:xfrm>
            <a:off x="6237295" y="2830033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56ABB1-E000-4A5B-A82F-8069B273AD88}"/>
              </a:ext>
            </a:extLst>
          </p:cNvPr>
          <p:cNvSpPr/>
          <p:nvPr/>
        </p:nvSpPr>
        <p:spPr>
          <a:xfrm>
            <a:off x="6976300" y="2830993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11F947-27B9-4C6E-A911-E9FDD67CF379}"/>
              </a:ext>
            </a:extLst>
          </p:cNvPr>
          <p:cNvSpPr/>
          <p:nvPr/>
        </p:nvSpPr>
        <p:spPr>
          <a:xfrm>
            <a:off x="6248346" y="3256274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A5F142-B796-4620-9415-6745EC907669}"/>
              </a:ext>
            </a:extLst>
          </p:cNvPr>
          <p:cNvSpPr/>
          <p:nvPr/>
        </p:nvSpPr>
        <p:spPr>
          <a:xfrm>
            <a:off x="6987351" y="3257234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E869BF-8C7E-478B-90A0-4F13D4D05FE3}"/>
              </a:ext>
            </a:extLst>
          </p:cNvPr>
          <p:cNvSpPr/>
          <p:nvPr/>
        </p:nvSpPr>
        <p:spPr>
          <a:xfrm>
            <a:off x="6237295" y="3704906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AD684A-4B09-4051-81AE-CDBC6EED436F}"/>
              </a:ext>
            </a:extLst>
          </p:cNvPr>
          <p:cNvSpPr/>
          <p:nvPr/>
        </p:nvSpPr>
        <p:spPr>
          <a:xfrm>
            <a:off x="6976300" y="3705866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34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C2A6A-467D-498F-90AD-EB0B07A0BDB8}"/>
              </a:ext>
            </a:extLst>
          </p:cNvPr>
          <p:cNvSpPr txBox="1">
            <a:spLocks/>
          </p:cNvSpPr>
          <p:nvPr/>
        </p:nvSpPr>
        <p:spPr>
          <a:xfrm>
            <a:off x="838200" y="260442"/>
            <a:ext cx="10515600" cy="726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안드로이드 화면 구성도</a:t>
            </a:r>
            <a:r>
              <a:rPr lang="en-US" altLang="ko-KR" sz="4000" dirty="0"/>
              <a:t>(</a:t>
            </a:r>
            <a:r>
              <a:rPr lang="ko-KR" altLang="en-US" sz="4000" dirty="0"/>
              <a:t>비밀의 방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73A374-BD33-4C9C-A060-C3FD9CB9BE29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754A8-568A-401D-BAEA-16F53777618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14-C4A1-40E9-A88A-9337D6D564BB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비밀의 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CCEF26-BAE4-47DD-9E77-06CE61B8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52" y="2466465"/>
            <a:ext cx="4130671" cy="23198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7BE50-0CDC-4D70-92D1-D05CB2A57E20}"/>
              </a:ext>
            </a:extLst>
          </p:cNvPr>
          <p:cNvSpPr txBox="1"/>
          <p:nvPr/>
        </p:nvSpPr>
        <p:spPr>
          <a:xfrm>
            <a:off x="4092399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C7A0-BF2F-408D-8C64-D0F7399924E0}"/>
              </a:ext>
            </a:extLst>
          </p:cNvPr>
          <p:cNvSpPr txBox="1"/>
          <p:nvPr/>
        </p:nvSpPr>
        <p:spPr>
          <a:xfrm>
            <a:off x="44819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AE540-AB5F-4D13-85A9-15AEFCB9954F}"/>
              </a:ext>
            </a:extLst>
          </p:cNvPr>
          <p:cNvSpPr txBox="1"/>
          <p:nvPr/>
        </p:nvSpPr>
        <p:spPr>
          <a:xfrm>
            <a:off x="4905986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1B7C9-E561-4797-94CB-439BA3160880}"/>
              </a:ext>
            </a:extLst>
          </p:cNvPr>
          <p:cNvSpPr txBox="1"/>
          <p:nvPr/>
        </p:nvSpPr>
        <p:spPr>
          <a:xfrm>
            <a:off x="5295134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B6E54-6595-45F3-B8AA-DB5B9B5F9556}"/>
              </a:ext>
            </a:extLst>
          </p:cNvPr>
          <p:cNvSpPr txBox="1"/>
          <p:nvPr/>
        </p:nvSpPr>
        <p:spPr>
          <a:xfrm>
            <a:off x="5682871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27085-FFE9-4AFF-884D-FDF521B1EAD6}"/>
              </a:ext>
            </a:extLst>
          </p:cNvPr>
          <p:cNvSpPr txBox="1"/>
          <p:nvPr/>
        </p:nvSpPr>
        <p:spPr>
          <a:xfrm>
            <a:off x="6094088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049B6-D771-45C4-BBB6-DCEEB0ED4A43}"/>
              </a:ext>
            </a:extLst>
          </p:cNvPr>
          <p:cNvSpPr txBox="1"/>
          <p:nvPr/>
        </p:nvSpPr>
        <p:spPr>
          <a:xfrm>
            <a:off x="64944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1FBEB-90C5-4F9A-8A57-FC991070A68D}"/>
              </a:ext>
            </a:extLst>
          </p:cNvPr>
          <p:cNvSpPr txBox="1"/>
          <p:nvPr/>
        </p:nvSpPr>
        <p:spPr>
          <a:xfrm>
            <a:off x="6894838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040AD-C8CF-48C9-AAF2-E75E564E12A0}"/>
              </a:ext>
            </a:extLst>
          </p:cNvPr>
          <p:cNvSpPr txBox="1"/>
          <p:nvPr/>
        </p:nvSpPr>
        <p:spPr>
          <a:xfrm>
            <a:off x="7282575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B1E49-4268-450B-B4B8-111F41D24556}"/>
              </a:ext>
            </a:extLst>
          </p:cNvPr>
          <p:cNvSpPr txBox="1"/>
          <p:nvPr/>
        </p:nvSpPr>
        <p:spPr>
          <a:xfrm>
            <a:off x="7670312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1B7CE-1D33-482F-8744-FAA4867381C2}"/>
              </a:ext>
            </a:extLst>
          </p:cNvPr>
          <p:cNvSpPr txBox="1"/>
          <p:nvPr/>
        </p:nvSpPr>
        <p:spPr>
          <a:xfrm>
            <a:off x="4568390" y="5181150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음을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429601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C2A6A-467D-498F-90AD-EB0B07A0BDB8}"/>
              </a:ext>
            </a:extLst>
          </p:cNvPr>
          <p:cNvSpPr txBox="1">
            <a:spLocks/>
          </p:cNvSpPr>
          <p:nvPr/>
        </p:nvSpPr>
        <p:spPr>
          <a:xfrm>
            <a:off x="838200" y="260442"/>
            <a:ext cx="10515600" cy="726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안드로이드 화면 구성도</a:t>
            </a:r>
            <a:r>
              <a:rPr lang="en-US" altLang="ko-KR" sz="4000" dirty="0"/>
              <a:t>(</a:t>
            </a:r>
            <a:r>
              <a:rPr lang="ko-KR" altLang="en-US" sz="4000" dirty="0"/>
              <a:t>비밀의 방 </a:t>
            </a:r>
            <a:r>
              <a:rPr lang="en-US" altLang="ko-KR" sz="4000" dirty="0"/>
              <a:t>- False)</a:t>
            </a:r>
            <a:endParaRPr lang="ko-KR" altLang="en-US" sz="4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73A374-BD33-4C9C-A060-C3FD9CB9BE29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754A8-568A-401D-BAEA-16F53777618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14-C4A1-40E9-A88A-9337D6D564BB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비밀의 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CCEF26-BAE4-47DD-9E77-06CE61B8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52" y="2466465"/>
            <a:ext cx="4130671" cy="23198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7BE50-0CDC-4D70-92D1-D05CB2A57E20}"/>
              </a:ext>
            </a:extLst>
          </p:cNvPr>
          <p:cNvSpPr txBox="1"/>
          <p:nvPr/>
        </p:nvSpPr>
        <p:spPr>
          <a:xfrm>
            <a:off x="4092399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C7A0-BF2F-408D-8C64-D0F7399924E0}"/>
              </a:ext>
            </a:extLst>
          </p:cNvPr>
          <p:cNvSpPr txBox="1"/>
          <p:nvPr/>
        </p:nvSpPr>
        <p:spPr>
          <a:xfrm>
            <a:off x="44819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AE540-AB5F-4D13-85A9-15AEFCB9954F}"/>
              </a:ext>
            </a:extLst>
          </p:cNvPr>
          <p:cNvSpPr txBox="1"/>
          <p:nvPr/>
        </p:nvSpPr>
        <p:spPr>
          <a:xfrm>
            <a:off x="4905986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1B7C9-E561-4797-94CB-439BA3160880}"/>
              </a:ext>
            </a:extLst>
          </p:cNvPr>
          <p:cNvSpPr txBox="1"/>
          <p:nvPr/>
        </p:nvSpPr>
        <p:spPr>
          <a:xfrm>
            <a:off x="5295134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B6E54-6595-45F3-B8AA-DB5B9B5F9556}"/>
              </a:ext>
            </a:extLst>
          </p:cNvPr>
          <p:cNvSpPr txBox="1"/>
          <p:nvPr/>
        </p:nvSpPr>
        <p:spPr>
          <a:xfrm>
            <a:off x="5682871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27085-FFE9-4AFF-884D-FDF521B1EAD6}"/>
              </a:ext>
            </a:extLst>
          </p:cNvPr>
          <p:cNvSpPr txBox="1"/>
          <p:nvPr/>
        </p:nvSpPr>
        <p:spPr>
          <a:xfrm>
            <a:off x="6094088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049B6-D771-45C4-BBB6-DCEEB0ED4A43}"/>
              </a:ext>
            </a:extLst>
          </p:cNvPr>
          <p:cNvSpPr txBox="1"/>
          <p:nvPr/>
        </p:nvSpPr>
        <p:spPr>
          <a:xfrm>
            <a:off x="64944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1FBEB-90C5-4F9A-8A57-FC991070A68D}"/>
              </a:ext>
            </a:extLst>
          </p:cNvPr>
          <p:cNvSpPr txBox="1"/>
          <p:nvPr/>
        </p:nvSpPr>
        <p:spPr>
          <a:xfrm>
            <a:off x="6894838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040AD-C8CF-48C9-AAF2-E75E564E12A0}"/>
              </a:ext>
            </a:extLst>
          </p:cNvPr>
          <p:cNvSpPr txBox="1"/>
          <p:nvPr/>
        </p:nvSpPr>
        <p:spPr>
          <a:xfrm>
            <a:off x="7282575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B1E49-4268-450B-B4B8-111F41D24556}"/>
              </a:ext>
            </a:extLst>
          </p:cNvPr>
          <p:cNvSpPr txBox="1"/>
          <p:nvPr/>
        </p:nvSpPr>
        <p:spPr>
          <a:xfrm>
            <a:off x="7670312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5576DC-9ED2-429B-8609-3D98E26B68DC}"/>
              </a:ext>
            </a:extLst>
          </p:cNvPr>
          <p:cNvSpPr txBox="1"/>
          <p:nvPr/>
        </p:nvSpPr>
        <p:spPr>
          <a:xfrm>
            <a:off x="4568390" y="5181150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다시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786972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C2A6A-467D-498F-90AD-EB0B07A0BDB8}"/>
              </a:ext>
            </a:extLst>
          </p:cNvPr>
          <p:cNvSpPr txBox="1">
            <a:spLocks/>
          </p:cNvSpPr>
          <p:nvPr/>
        </p:nvSpPr>
        <p:spPr>
          <a:xfrm>
            <a:off x="838200" y="260442"/>
            <a:ext cx="10515600" cy="726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안드로이드 화면 구성도</a:t>
            </a:r>
            <a:r>
              <a:rPr lang="en-US" altLang="ko-KR" sz="4000" dirty="0"/>
              <a:t>(</a:t>
            </a:r>
            <a:r>
              <a:rPr lang="ko-KR" altLang="en-US" sz="4000" dirty="0"/>
              <a:t>비밀의 방 </a:t>
            </a:r>
            <a:r>
              <a:rPr lang="en-US" altLang="ko-KR" sz="4000" dirty="0"/>
              <a:t>– True)</a:t>
            </a:r>
            <a:endParaRPr lang="ko-KR" altLang="en-US" sz="4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73A374-BD33-4C9C-A060-C3FD9CB9BE29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754A8-568A-401D-BAEA-16F53777618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14-C4A1-40E9-A88A-9337D6D564BB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비밀의 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CCEF26-BAE4-47DD-9E77-06CE61B8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52" y="2466465"/>
            <a:ext cx="4130671" cy="23198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7BE50-0CDC-4D70-92D1-D05CB2A57E20}"/>
              </a:ext>
            </a:extLst>
          </p:cNvPr>
          <p:cNvSpPr txBox="1"/>
          <p:nvPr/>
        </p:nvSpPr>
        <p:spPr>
          <a:xfrm>
            <a:off x="4092399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C7A0-BF2F-408D-8C64-D0F7399924E0}"/>
              </a:ext>
            </a:extLst>
          </p:cNvPr>
          <p:cNvSpPr txBox="1"/>
          <p:nvPr/>
        </p:nvSpPr>
        <p:spPr>
          <a:xfrm>
            <a:off x="44819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AE540-AB5F-4D13-85A9-15AEFCB9954F}"/>
              </a:ext>
            </a:extLst>
          </p:cNvPr>
          <p:cNvSpPr txBox="1"/>
          <p:nvPr/>
        </p:nvSpPr>
        <p:spPr>
          <a:xfrm>
            <a:off x="4905986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1B7C9-E561-4797-94CB-439BA3160880}"/>
              </a:ext>
            </a:extLst>
          </p:cNvPr>
          <p:cNvSpPr txBox="1"/>
          <p:nvPr/>
        </p:nvSpPr>
        <p:spPr>
          <a:xfrm>
            <a:off x="5295134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B6E54-6595-45F3-B8AA-DB5B9B5F9556}"/>
              </a:ext>
            </a:extLst>
          </p:cNvPr>
          <p:cNvSpPr txBox="1"/>
          <p:nvPr/>
        </p:nvSpPr>
        <p:spPr>
          <a:xfrm>
            <a:off x="5682871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27085-FFE9-4AFF-884D-FDF521B1EAD6}"/>
              </a:ext>
            </a:extLst>
          </p:cNvPr>
          <p:cNvSpPr txBox="1"/>
          <p:nvPr/>
        </p:nvSpPr>
        <p:spPr>
          <a:xfrm>
            <a:off x="6094088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049B6-D771-45C4-BBB6-DCEEB0ED4A43}"/>
              </a:ext>
            </a:extLst>
          </p:cNvPr>
          <p:cNvSpPr txBox="1"/>
          <p:nvPr/>
        </p:nvSpPr>
        <p:spPr>
          <a:xfrm>
            <a:off x="64944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1FBEB-90C5-4F9A-8A57-FC991070A68D}"/>
              </a:ext>
            </a:extLst>
          </p:cNvPr>
          <p:cNvSpPr txBox="1"/>
          <p:nvPr/>
        </p:nvSpPr>
        <p:spPr>
          <a:xfrm>
            <a:off x="6894838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040AD-C8CF-48C9-AAF2-E75E564E12A0}"/>
              </a:ext>
            </a:extLst>
          </p:cNvPr>
          <p:cNvSpPr txBox="1"/>
          <p:nvPr/>
        </p:nvSpPr>
        <p:spPr>
          <a:xfrm>
            <a:off x="7282575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B1E49-4268-450B-B4B8-111F41D24556}"/>
              </a:ext>
            </a:extLst>
          </p:cNvPr>
          <p:cNvSpPr txBox="1"/>
          <p:nvPr/>
        </p:nvSpPr>
        <p:spPr>
          <a:xfrm>
            <a:off x="7670312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1B7CE-1D33-482F-8744-FAA4867381C2}"/>
              </a:ext>
            </a:extLst>
          </p:cNvPr>
          <p:cNvSpPr txBox="1"/>
          <p:nvPr/>
        </p:nvSpPr>
        <p:spPr>
          <a:xfrm>
            <a:off x="4568390" y="5181150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문이 열렸습니다</a:t>
            </a:r>
          </a:p>
        </p:txBody>
      </p:sp>
    </p:spTree>
    <p:extLst>
      <p:ext uri="{BB962C8B-B14F-4D97-AF65-F5344CB8AC3E}">
        <p14:creationId xmlns:p14="http://schemas.microsoft.com/office/powerpoint/2010/main" val="2754247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8E00D7E-4F0C-445E-A071-CF9BE98255F8}"/>
              </a:ext>
            </a:extLst>
          </p:cNvPr>
          <p:cNvSpPr/>
          <p:nvPr/>
        </p:nvSpPr>
        <p:spPr>
          <a:xfrm>
            <a:off x="7953685" y="2060880"/>
            <a:ext cx="2874443" cy="166193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DBA990DB-EF1E-40F8-98D6-C8A228CC1FC7}"/>
              </a:ext>
            </a:extLst>
          </p:cNvPr>
          <p:cNvSpPr/>
          <p:nvPr/>
        </p:nvSpPr>
        <p:spPr>
          <a:xfrm>
            <a:off x="7858487" y="2005732"/>
            <a:ext cx="3015436" cy="1587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D3B2044C-20D0-4237-BAF9-C89A913EB9A8}"/>
              </a:ext>
            </a:extLst>
          </p:cNvPr>
          <p:cNvSpPr/>
          <p:nvPr/>
        </p:nvSpPr>
        <p:spPr>
          <a:xfrm>
            <a:off x="7999480" y="2168190"/>
            <a:ext cx="2828648" cy="138071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D1F77207-006B-409D-8B77-E420D8BBE5BF}"/>
              </a:ext>
            </a:extLst>
          </p:cNvPr>
          <p:cNvSpPr/>
          <p:nvPr/>
        </p:nvSpPr>
        <p:spPr>
          <a:xfrm>
            <a:off x="7999480" y="2005732"/>
            <a:ext cx="2874443" cy="16913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910AFEC6-9A70-4A6D-AF3A-732FD44CE747}"/>
              </a:ext>
            </a:extLst>
          </p:cNvPr>
          <p:cNvSpPr/>
          <p:nvPr/>
        </p:nvSpPr>
        <p:spPr>
          <a:xfrm>
            <a:off x="5972407" y="1818640"/>
            <a:ext cx="5035330" cy="2063801"/>
          </a:xfrm>
          <a:prstGeom prst="round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2473FA0-FF61-49C2-B4C0-A9DBA2230C6D}"/>
              </a:ext>
            </a:extLst>
          </p:cNvPr>
          <p:cNvSpPr/>
          <p:nvPr/>
        </p:nvSpPr>
        <p:spPr>
          <a:xfrm>
            <a:off x="1190246" y="193644"/>
            <a:ext cx="1812540" cy="3091373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2C19E2FD-6B89-4C32-9029-09E1BC6B867B}"/>
              </a:ext>
            </a:extLst>
          </p:cNvPr>
          <p:cNvSpPr/>
          <p:nvPr/>
        </p:nvSpPr>
        <p:spPr>
          <a:xfrm>
            <a:off x="4011265" y="1991658"/>
            <a:ext cx="1580572" cy="1918569"/>
          </a:xfrm>
          <a:prstGeom prst="round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57A32D-8041-4B5D-B8E8-43AD673F60A9}"/>
              </a:ext>
            </a:extLst>
          </p:cNvPr>
          <p:cNvSpPr/>
          <p:nvPr/>
        </p:nvSpPr>
        <p:spPr>
          <a:xfrm>
            <a:off x="3997580" y="4309856"/>
            <a:ext cx="3763749" cy="1918569"/>
          </a:xfrm>
          <a:prstGeom prst="round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E5F17C4-1990-4AAA-8DC3-F26A7F285B3A}"/>
              </a:ext>
            </a:extLst>
          </p:cNvPr>
          <p:cNvSpPr/>
          <p:nvPr/>
        </p:nvSpPr>
        <p:spPr>
          <a:xfrm>
            <a:off x="1796488" y="3452149"/>
            <a:ext cx="1367758" cy="3284951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822428-D068-4EC3-A62B-82845CF9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915" y="4808843"/>
            <a:ext cx="1207603" cy="920593"/>
          </a:xfrm>
          <a:prstGeom prst="rect">
            <a:avLst/>
          </a:prstGeom>
        </p:spPr>
      </p:pic>
      <p:pic>
        <p:nvPicPr>
          <p:cNvPr id="1028" name="Picture 4" descr="Image result for LED">
            <a:extLst>
              <a:ext uri="{FF2B5EF4-FFF2-40B4-BE49-F238E27FC236}">
                <a16:creationId xmlns:a16="http://schemas.microsoft.com/office/drawing/2014/main" id="{E6B798C1-2DDD-4AF3-8CF3-7B6B26F0E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72" y="688021"/>
            <a:ext cx="691191" cy="69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mart phone">
            <a:extLst>
              <a:ext uri="{FF2B5EF4-FFF2-40B4-BE49-F238E27FC236}">
                <a16:creationId xmlns:a16="http://schemas.microsoft.com/office/drawing/2014/main" id="{8424B6E9-DACA-4A58-8E6D-4958A1219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48" y="2184880"/>
            <a:ext cx="1094066" cy="135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3색 LED">
            <a:extLst>
              <a:ext uri="{FF2B5EF4-FFF2-40B4-BE49-F238E27FC236}">
                <a16:creationId xmlns:a16="http://schemas.microsoft.com/office/drawing/2014/main" id="{1D2D06D5-CBB2-4F8F-8221-0CA52608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15" y="288300"/>
            <a:ext cx="474482" cy="47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조도센서">
            <a:extLst>
              <a:ext uri="{FF2B5EF4-FFF2-40B4-BE49-F238E27FC236}">
                <a16:creationId xmlns:a16="http://schemas.microsoft.com/office/drawing/2014/main" id="{7B7D4139-7F8E-46E4-884E-4EC59B72A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729" y="4067380"/>
            <a:ext cx="796710" cy="79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화염감지 센서">
            <a:extLst>
              <a:ext uri="{FF2B5EF4-FFF2-40B4-BE49-F238E27FC236}">
                <a16:creationId xmlns:a16="http://schemas.microsoft.com/office/drawing/2014/main" id="{4D568ACE-7129-41B9-A92B-2A27744E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04" y="5339855"/>
            <a:ext cx="852956" cy="82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수위 감지 센서">
            <a:extLst>
              <a:ext uri="{FF2B5EF4-FFF2-40B4-BE49-F238E27FC236}">
                <a16:creationId xmlns:a16="http://schemas.microsoft.com/office/drawing/2014/main" id="{B2DC585C-EBC4-4183-B57C-D30D4DFE5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729" y="6120599"/>
            <a:ext cx="780078" cy="5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장애물 감지 센서">
            <a:extLst>
              <a:ext uri="{FF2B5EF4-FFF2-40B4-BE49-F238E27FC236}">
                <a16:creationId xmlns:a16="http://schemas.microsoft.com/office/drawing/2014/main" id="{C4F40EE7-F61F-4BA1-B209-65F9C5AE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351" y="4798152"/>
            <a:ext cx="675299" cy="5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온습도 센서">
            <a:extLst>
              <a:ext uri="{FF2B5EF4-FFF2-40B4-BE49-F238E27FC236}">
                <a16:creationId xmlns:a16="http://schemas.microsoft.com/office/drawing/2014/main" id="{CE56E6E9-26BF-4A8A-B8C5-14537BA0D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73" y="3475705"/>
            <a:ext cx="721034" cy="5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아두이노 lcd">
            <a:extLst>
              <a:ext uri="{FF2B5EF4-FFF2-40B4-BE49-F238E27FC236}">
                <a16:creationId xmlns:a16="http://schemas.microsoft.com/office/drawing/2014/main" id="{3ABE9B8D-B027-4172-A78B-FA9EA9DB1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72" y="1939231"/>
            <a:ext cx="495571" cy="42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라즈베리파이">
            <a:extLst>
              <a:ext uri="{FF2B5EF4-FFF2-40B4-BE49-F238E27FC236}">
                <a16:creationId xmlns:a16="http://schemas.microsoft.com/office/drawing/2014/main" id="{35139704-5789-4E2E-85EA-E8EEFE943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091" y="2265220"/>
            <a:ext cx="1641396" cy="129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C2AFB52-5595-4A16-B321-C70AA38D6C3D}"/>
              </a:ext>
            </a:extLst>
          </p:cNvPr>
          <p:cNvCxnSpPr>
            <a:stCxn id="1044" idx="3"/>
            <a:endCxn id="1040" idx="3"/>
          </p:cNvCxnSpPr>
          <p:nvPr/>
        </p:nvCxnSpPr>
        <p:spPr>
          <a:xfrm>
            <a:off x="2892807" y="3769982"/>
            <a:ext cx="12700" cy="2616646"/>
          </a:xfrm>
          <a:prstGeom prst="bentConnector3">
            <a:avLst>
              <a:gd name="adj1" fmla="val 54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7F2F5E1-004A-4EF8-BE77-18905EBA1F43}"/>
              </a:ext>
            </a:extLst>
          </p:cNvPr>
          <p:cNvCxnSpPr>
            <a:stCxn id="1036" idx="3"/>
            <a:endCxn id="1038" idx="3"/>
          </p:cNvCxnSpPr>
          <p:nvPr/>
        </p:nvCxnSpPr>
        <p:spPr>
          <a:xfrm>
            <a:off x="2909439" y="4465735"/>
            <a:ext cx="15621" cy="1284472"/>
          </a:xfrm>
          <a:prstGeom prst="bentConnector3">
            <a:avLst>
              <a:gd name="adj1" fmla="val 4295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ED02D9C-8FD4-4B4A-B929-3B8FD3ABC08E}"/>
              </a:ext>
            </a:extLst>
          </p:cNvPr>
          <p:cNvCxnSpPr>
            <a:stCxn id="1042" idx="3"/>
            <a:endCxn id="1044" idx="3"/>
          </p:cNvCxnSpPr>
          <p:nvPr/>
        </p:nvCxnSpPr>
        <p:spPr>
          <a:xfrm flipV="1">
            <a:off x="2883650" y="3769982"/>
            <a:ext cx="9157" cy="1322447"/>
          </a:xfrm>
          <a:prstGeom prst="bentConnector3">
            <a:avLst>
              <a:gd name="adj1" fmla="val 74783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0A91AAE-C8FE-4F60-BDE0-05678B30A417}"/>
              </a:ext>
            </a:extLst>
          </p:cNvPr>
          <p:cNvCxnSpPr>
            <a:endCxn id="4" idx="2"/>
          </p:cNvCxnSpPr>
          <p:nvPr/>
        </p:nvCxnSpPr>
        <p:spPr>
          <a:xfrm>
            <a:off x="3576835" y="5078305"/>
            <a:ext cx="1497882" cy="651131"/>
          </a:xfrm>
          <a:prstGeom prst="bentConnector4">
            <a:avLst>
              <a:gd name="adj1" fmla="val 15601"/>
              <a:gd name="adj2" fmla="val 19284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C3B44E3-3913-4F5D-A225-D43BE682C7D1}"/>
              </a:ext>
            </a:extLst>
          </p:cNvPr>
          <p:cNvSpPr txBox="1"/>
          <p:nvPr/>
        </p:nvSpPr>
        <p:spPr>
          <a:xfrm>
            <a:off x="1828667" y="3697076"/>
            <a:ext cx="48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온습도</a:t>
            </a:r>
            <a:endParaRPr lang="ko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138F1D-5F61-41C8-8E97-76CB746A1242}"/>
              </a:ext>
            </a:extLst>
          </p:cNvPr>
          <p:cNvSpPr txBox="1"/>
          <p:nvPr/>
        </p:nvSpPr>
        <p:spPr>
          <a:xfrm>
            <a:off x="1817974" y="4369596"/>
            <a:ext cx="550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조도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67A6B3-38DD-40BC-8AEC-E05D5A4C51D7}"/>
              </a:ext>
            </a:extLst>
          </p:cNvPr>
          <p:cNvSpPr txBox="1"/>
          <p:nvPr/>
        </p:nvSpPr>
        <p:spPr>
          <a:xfrm>
            <a:off x="1820587" y="4901626"/>
            <a:ext cx="5508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적외선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D88D1B-1432-4BCF-82E8-BB0EBE3D969A}"/>
              </a:ext>
            </a:extLst>
          </p:cNvPr>
          <p:cNvSpPr txBox="1"/>
          <p:nvPr/>
        </p:nvSpPr>
        <p:spPr>
          <a:xfrm>
            <a:off x="1828667" y="5552299"/>
            <a:ext cx="5508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불꽃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2B978A-CA85-4AB6-AA7A-A17B30986A66}"/>
              </a:ext>
            </a:extLst>
          </p:cNvPr>
          <p:cNvSpPr txBox="1"/>
          <p:nvPr/>
        </p:nvSpPr>
        <p:spPr>
          <a:xfrm>
            <a:off x="1841290" y="6017741"/>
            <a:ext cx="5508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수면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4A444D-19FF-4021-A345-8F79E34AB442}"/>
              </a:ext>
            </a:extLst>
          </p:cNvPr>
          <p:cNvSpPr txBox="1"/>
          <p:nvPr/>
        </p:nvSpPr>
        <p:spPr>
          <a:xfrm>
            <a:off x="4116617" y="5958103"/>
            <a:ext cx="1366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데이터센싱</a:t>
            </a:r>
            <a:endParaRPr lang="ko-KR" altLang="en-US" sz="1100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4E94390-89EA-4FA6-9F37-D09D89B463A3}"/>
              </a:ext>
            </a:extLst>
          </p:cNvPr>
          <p:cNvCxnSpPr>
            <a:cxnSpLocks/>
            <a:stCxn id="4" idx="0"/>
            <a:endCxn id="1074" idx="0"/>
          </p:cNvCxnSpPr>
          <p:nvPr/>
        </p:nvCxnSpPr>
        <p:spPr>
          <a:xfrm rot="16200000" flipH="1">
            <a:off x="5792739" y="4090821"/>
            <a:ext cx="199088" cy="1635133"/>
          </a:xfrm>
          <a:prstGeom prst="bentConnector3">
            <a:avLst>
              <a:gd name="adj1" fmla="val -114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15A7AF6-C85A-4D0F-918F-0372C4902F2F}"/>
              </a:ext>
            </a:extLst>
          </p:cNvPr>
          <p:cNvSpPr txBox="1"/>
          <p:nvPr/>
        </p:nvSpPr>
        <p:spPr>
          <a:xfrm>
            <a:off x="7154709" y="6254168"/>
            <a:ext cx="1366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송신부</a:t>
            </a:r>
            <a:endParaRPr lang="ko-KR" altLang="en-US" sz="1600" b="1" dirty="0"/>
          </a:p>
        </p:txBody>
      </p:sp>
      <p:pic>
        <p:nvPicPr>
          <p:cNvPr id="1070" name="Picture 46" descr="Image result for 음성인식">
            <a:extLst>
              <a:ext uri="{FF2B5EF4-FFF2-40B4-BE49-F238E27FC236}">
                <a16:creationId xmlns:a16="http://schemas.microsoft.com/office/drawing/2014/main" id="{253BAC8D-7052-4C28-A342-64F37A6FB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153" y="2372318"/>
            <a:ext cx="517363" cy="5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32" descr="Image result for 아두이노 워터 펌프">
            <a:extLst>
              <a:ext uri="{FF2B5EF4-FFF2-40B4-BE49-F238E27FC236}">
                <a16:creationId xmlns:a16="http://schemas.microsoft.com/office/drawing/2014/main" id="{23C5CD24-48C6-4C22-8DD4-D6D2964FB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077" y="2336951"/>
            <a:ext cx="658086" cy="54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34" descr="Image result for 피에조 부저">
            <a:extLst>
              <a:ext uri="{FF2B5EF4-FFF2-40B4-BE49-F238E27FC236}">
                <a16:creationId xmlns:a16="http://schemas.microsoft.com/office/drawing/2014/main" id="{853B4873-32B8-45F8-A002-927B875FF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319" y="2819891"/>
            <a:ext cx="393747" cy="39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67B6D2E1-DD0F-4BC8-B7A5-F290C4F3EE5C}"/>
              </a:ext>
            </a:extLst>
          </p:cNvPr>
          <p:cNvCxnSpPr>
            <a:cxnSpLocks/>
            <a:stCxn id="1074" idx="3"/>
            <a:endCxn id="108" idx="2"/>
          </p:cNvCxnSpPr>
          <p:nvPr/>
        </p:nvCxnSpPr>
        <p:spPr>
          <a:xfrm flipH="1" flipV="1">
            <a:off x="4796281" y="3855211"/>
            <a:ext cx="2340289" cy="1579440"/>
          </a:xfrm>
          <a:prstGeom prst="bentConnector4">
            <a:avLst>
              <a:gd name="adj1" fmla="val -9768"/>
              <a:gd name="adj2" fmla="val 63509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229DE7-5251-419F-AB6A-21CA252D7466}"/>
              </a:ext>
            </a:extLst>
          </p:cNvPr>
          <p:cNvSpPr txBox="1"/>
          <p:nvPr/>
        </p:nvSpPr>
        <p:spPr>
          <a:xfrm>
            <a:off x="6264990" y="5802761"/>
            <a:ext cx="889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HC-06</a:t>
            </a:r>
            <a:endParaRPr lang="ko-KR" altLang="en-US" sz="1200" b="1" dirty="0"/>
          </a:p>
        </p:txBody>
      </p:sp>
      <p:pic>
        <p:nvPicPr>
          <p:cNvPr id="1074" name="Picture 50" descr="Image result for HC06">
            <a:extLst>
              <a:ext uri="{FF2B5EF4-FFF2-40B4-BE49-F238E27FC236}">
                <a16:creationId xmlns:a16="http://schemas.microsoft.com/office/drawing/2014/main" id="{4D89FF36-C53E-4BD5-BF29-8DEB1805A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130" y="5007931"/>
            <a:ext cx="85344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B8590617-4F75-4841-85ED-BEB67E72AC61}"/>
              </a:ext>
            </a:extLst>
          </p:cNvPr>
          <p:cNvSpPr txBox="1"/>
          <p:nvPr/>
        </p:nvSpPr>
        <p:spPr>
          <a:xfrm>
            <a:off x="4113026" y="3593601"/>
            <a:ext cx="1366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Android Phone</a:t>
            </a:r>
            <a:endParaRPr lang="ko-KR" altLang="en-US" sz="11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9DF8FE7-75EE-48C9-883F-BEBB49D9AA31}"/>
              </a:ext>
            </a:extLst>
          </p:cNvPr>
          <p:cNvSpPr txBox="1"/>
          <p:nvPr/>
        </p:nvSpPr>
        <p:spPr>
          <a:xfrm>
            <a:off x="4888219" y="1617659"/>
            <a:ext cx="1366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수신부</a:t>
            </a:r>
            <a:endParaRPr lang="ko-KR" altLang="en-US" sz="1600" b="1" dirty="0"/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229ADA0B-8AA4-4895-8102-DBFEDB5CD1C2}"/>
              </a:ext>
            </a:extLst>
          </p:cNvPr>
          <p:cNvCxnSpPr>
            <a:stCxn id="1032" idx="1"/>
            <a:endCxn id="1070" idx="3"/>
          </p:cNvCxnSpPr>
          <p:nvPr/>
        </p:nvCxnSpPr>
        <p:spPr>
          <a:xfrm rot="10800000">
            <a:off x="3835516" y="2631001"/>
            <a:ext cx="413732" cy="2296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6" name="Picture 52" descr="Image result for 서보모터">
            <a:extLst>
              <a:ext uri="{FF2B5EF4-FFF2-40B4-BE49-F238E27FC236}">
                <a16:creationId xmlns:a16="http://schemas.microsoft.com/office/drawing/2014/main" id="{DA6FAF53-B36B-4445-AE11-333C345A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24" y="1246488"/>
            <a:ext cx="691191" cy="69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578EAD03-8E32-40FB-95AD-481F1C79EB07}"/>
              </a:ext>
            </a:extLst>
          </p:cNvPr>
          <p:cNvSpPr txBox="1"/>
          <p:nvPr/>
        </p:nvSpPr>
        <p:spPr>
          <a:xfrm>
            <a:off x="2031273" y="384701"/>
            <a:ext cx="1002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무드등</a:t>
            </a:r>
            <a:endParaRPr lang="ko-KR" altLang="en-US" sz="11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EFF0A6D-7551-4837-8873-00732F72E1C4}"/>
              </a:ext>
            </a:extLst>
          </p:cNvPr>
          <p:cNvSpPr txBox="1"/>
          <p:nvPr/>
        </p:nvSpPr>
        <p:spPr>
          <a:xfrm>
            <a:off x="2022497" y="882002"/>
            <a:ext cx="1002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LED</a:t>
            </a:r>
            <a:r>
              <a:rPr lang="ko-KR" altLang="en-US" sz="1100" dirty="0"/>
              <a:t> 조명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A580CEC-97E3-4547-B3F5-67A2CAFD340F}"/>
              </a:ext>
            </a:extLst>
          </p:cNvPr>
          <p:cNvSpPr txBox="1"/>
          <p:nvPr/>
        </p:nvSpPr>
        <p:spPr>
          <a:xfrm>
            <a:off x="2018604" y="1424608"/>
            <a:ext cx="1008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서보</a:t>
            </a:r>
            <a:r>
              <a:rPr lang="ko-KR" altLang="en-US" sz="1100" dirty="0"/>
              <a:t> 모터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4099707-2BC3-4886-A01F-5645E63E7C18}"/>
              </a:ext>
            </a:extLst>
          </p:cNvPr>
          <p:cNvSpPr txBox="1"/>
          <p:nvPr/>
        </p:nvSpPr>
        <p:spPr>
          <a:xfrm>
            <a:off x="2006880" y="1991159"/>
            <a:ext cx="1008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Text LCD</a:t>
            </a:r>
            <a:endParaRPr lang="ko-KR" altLang="en-US" sz="11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223CDFC-6BAF-42A3-B22F-DC64395529C8}"/>
              </a:ext>
            </a:extLst>
          </p:cNvPr>
          <p:cNvSpPr txBox="1"/>
          <p:nvPr/>
        </p:nvSpPr>
        <p:spPr>
          <a:xfrm>
            <a:off x="2006880" y="2500195"/>
            <a:ext cx="1008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워터 펌프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E66FBEE-0AE3-4189-8A85-C5415B87F312}"/>
              </a:ext>
            </a:extLst>
          </p:cNvPr>
          <p:cNvSpPr txBox="1"/>
          <p:nvPr/>
        </p:nvSpPr>
        <p:spPr>
          <a:xfrm>
            <a:off x="1994378" y="2959211"/>
            <a:ext cx="1008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피에조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부저</a:t>
            </a:r>
            <a:endParaRPr lang="ko-KR" altLang="en-US" sz="11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3F1A631-0314-4ABA-BF43-FD858B5B7B4C}"/>
              </a:ext>
            </a:extLst>
          </p:cNvPr>
          <p:cNvSpPr txBox="1"/>
          <p:nvPr/>
        </p:nvSpPr>
        <p:spPr>
          <a:xfrm>
            <a:off x="3997579" y="2891167"/>
            <a:ext cx="1432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제어</a:t>
            </a:r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7F0A670-6BB9-4E8D-9F34-2407E0096E68}"/>
              </a:ext>
            </a:extLst>
          </p:cNvPr>
          <p:cNvCxnSpPr>
            <a:stCxn id="1070" idx="1"/>
            <a:endCxn id="140" idx="3"/>
          </p:cNvCxnSpPr>
          <p:nvPr/>
        </p:nvCxnSpPr>
        <p:spPr>
          <a:xfrm rot="10800000">
            <a:off x="3015289" y="2631000"/>
            <a:ext cx="30286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940245E1-7FB7-4766-BBAF-5137C2F094F1}"/>
              </a:ext>
            </a:extLst>
          </p:cNvPr>
          <p:cNvCxnSpPr>
            <a:stCxn id="1070" idx="1"/>
            <a:endCxn id="103" idx="3"/>
          </p:cNvCxnSpPr>
          <p:nvPr/>
        </p:nvCxnSpPr>
        <p:spPr>
          <a:xfrm rot="10800000">
            <a:off x="3033307" y="515506"/>
            <a:ext cx="284847" cy="2115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937D64E-5304-4D64-AFE6-5405ABD4FFF2}"/>
              </a:ext>
            </a:extLst>
          </p:cNvPr>
          <p:cNvCxnSpPr>
            <a:stCxn id="1070" idx="1"/>
            <a:endCxn id="136" idx="3"/>
          </p:cNvCxnSpPr>
          <p:nvPr/>
        </p:nvCxnSpPr>
        <p:spPr>
          <a:xfrm rot="10800000">
            <a:off x="3024531" y="1012808"/>
            <a:ext cx="293623" cy="1618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8" name="Picture 54" descr="Image result for 스마트 홈">
            <a:extLst>
              <a:ext uri="{FF2B5EF4-FFF2-40B4-BE49-F238E27FC236}">
                <a16:creationId xmlns:a16="http://schemas.microsoft.com/office/drawing/2014/main" id="{AB9D6A58-7619-4C06-9E0F-3BD56A67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048" y="3983747"/>
            <a:ext cx="396789" cy="51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Image result for 욕조">
            <a:extLst>
              <a:ext uri="{FF2B5EF4-FFF2-40B4-BE49-F238E27FC236}">
                <a16:creationId xmlns:a16="http://schemas.microsoft.com/office/drawing/2014/main" id="{2B0BA0CA-9E6A-4968-88FD-1118CC734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7" y="6129684"/>
            <a:ext cx="387350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Image result for 불">
            <a:extLst>
              <a:ext uri="{FF2B5EF4-FFF2-40B4-BE49-F238E27FC236}">
                <a16:creationId xmlns:a16="http://schemas.microsoft.com/office/drawing/2014/main" id="{1A500E3A-D230-4A1F-802F-CD833E6B5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54" y="5424410"/>
            <a:ext cx="293336" cy="39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Image result for 박스">
            <a:extLst>
              <a:ext uri="{FF2B5EF4-FFF2-40B4-BE49-F238E27FC236}">
                <a16:creationId xmlns:a16="http://schemas.microsoft.com/office/drawing/2014/main" id="{1ECB0241-FC31-4EF6-9B59-FE0CAD793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59" y="4735672"/>
            <a:ext cx="500760" cy="50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37F79B49-1775-4F89-AA5B-1C148556BFC4}"/>
              </a:ext>
            </a:extLst>
          </p:cNvPr>
          <p:cNvCxnSpPr>
            <a:cxnSpLocks/>
            <a:stCxn id="1078" idx="3"/>
            <a:endCxn id="66" idx="0"/>
          </p:cNvCxnSpPr>
          <p:nvPr/>
        </p:nvCxnSpPr>
        <p:spPr>
          <a:xfrm>
            <a:off x="1608837" y="4239626"/>
            <a:ext cx="484585" cy="129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3C24A24-B5C7-40D6-8B2E-56108E83EDAB}"/>
              </a:ext>
            </a:extLst>
          </p:cNvPr>
          <p:cNvSpPr txBox="1"/>
          <p:nvPr/>
        </p:nvSpPr>
        <p:spPr>
          <a:xfrm>
            <a:off x="1101194" y="3813116"/>
            <a:ext cx="1523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온도센싱</a:t>
            </a:r>
            <a:endParaRPr lang="ko-KR" altLang="en-US" sz="10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17416F1-7CAD-4DA5-88BC-591BA3F02893}"/>
              </a:ext>
            </a:extLst>
          </p:cNvPr>
          <p:cNvSpPr txBox="1"/>
          <p:nvPr/>
        </p:nvSpPr>
        <p:spPr>
          <a:xfrm>
            <a:off x="1085259" y="4486524"/>
            <a:ext cx="1523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조도센싱</a:t>
            </a:r>
            <a:endParaRPr lang="ko-KR" altLang="en-US" sz="1000" dirty="0"/>
          </a:p>
        </p:txBody>
      </p:sp>
      <p:cxnSp>
        <p:nvCxnSpPr>
          <p:cNvPr id="1053" name="연결선: 꺾임 1052">
            <a:extLst>
              <a:ext uri="{FF2B5EF4-FFF2-40B4-BE49-F238E27FC236}">
                <a16:creationId xmlns:a16="http://schemas.microsoft.com/office/drawing/2014/main" id="{105BA52D-791A-4C98-A6F9-BC5B1BFE23EC}"/>
              </a:ext>
            </a:extLst>
          </p:cNvPr>
          <p:cNvCxnSpPr>
            <a:cxnSpLocks/>
            <a:stCxn id="1086" idx="3"/>
            <a:endCxn id="67" idx="1"/>
          </p:cNvCxnSpPr>
          <p:nvPr/>
        </p:nvCxnSpPr>
        <p:spPr>
          <a:xfrm>
            <a:off x="1632919" y="4986052"/>
            <a:ext cx="187668" cy="123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8C055FC2-2121-4179-B411-8E55915C93FF}"/>
              </a:ext>
            </a:extLst>
          </p:cNvPr>
          <p:cNvSpPr txBox="1"/>
          <p:nvPr/>
        </p:nvSpPr>
        <p:spPr>
          <a:xfrm>
            <a:off x="989909" y="5158034"/>
            <a:ext cx="1523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적외선센싱</a:t>
            </a:r>
            <a:endParaRPr lang="ko-KR" altLang="en-US" sz="1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54E0FFE-11F7-4525-96B3-4429251C1055}"/>
              </a:ext>
            </a:extLst>
          </p:cNvPr>
          <p:cNvSpPr txBox="1"/>
          <p:nvPr/>
        </p:nvSpPr>
        <p:spPr>
          <a:xfrm>
            <a:off x="1042743" y="5822874"/>
            <a:ext cx="1523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불꽃센싱</a:t>
            </a:r>
            <a:endParaRPr lang="ko-KR" altLang="en-US" sz="1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7DDFB26-3804-4C63-BE5F-05D8C94583B0}"/>
              </a:ext>
            </a:extLst>
          </p:cNvPr>
          <p:cNvSpPr txBox="1"/>
          <p:nvPr/>
        </p:nvSpPr>
        <p:spPr>
          <a:xfrm>
            <a:off x="1066906" y="6516631"/>
            <a:ext cx="1523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수면센싱</a:t>
            </a:r>
            <a:endParaRPr lang="ko-KR" altLang="en-US" sz="1000" dirty="0"/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58F3DA42-A1D1-45F1-9823-BB60640C48D1}"/>
              </a:ext>
            </a:extLst>
          </p:cNvPr>
          <p:cNvCxnSpPr>
            <a:cxnSpLocks/>
            <a:stCxn id="1084" idx="3"/>
            <a:endCxn id="68" idx="2"/>
          </p:cNvCxnSpPr>
          <p:nvPr/>
        </p:nvCxnSpPr>
        <p:spPr>
          <a:xfrm>
            <a:off x="1535690" y="5620528"/>
            <a:ext cx="568425" cy="185687"/>
          </a:xfrm>
          <a:prstGeom prst="bentConnector4">
            <a:avLst>
              <a:gd name="adj1" fmla="val 25771"/>
              <a:gd name="adj2" fmla="val 223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64E887AC-89A3-4337-A2E7-518CCC169832}"/>
              </a:ext>
            </a:extLst>
          </p:cNvPr>
          <p:cNvCxnSpPr>
            <a:stCxn id="1082" idx="3"/>
            <a:endCxn id="1040" idx="1"/>
          </p:cNvCxnSpPr>
          <p:nvPr/>
        </p:nvCxnSpPr>
        <p:spPr>
          <a:xfrm>
            <a:off x="1588097" y="6323359"/>
            <a:ext cx="524632" cy="63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Picture 54" descr="Image result for 스마트 홈">
            <a:extLst>
              <a:ext uri="{FF2B5EF4-FFF2-40B4-BE49-F238E27FC236}">
                <a16:creationId xmlns:a16="http://schemas.microsoft.com/office/drawing/2014/main" id="{7C03AFD5-BFFB-43FB-8FF9-8CFC2DD55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24" y="3293029"/>
            <a:ext cx="396789" cy="51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0053AEA2-6C68-4729-A755-90BFF7C377A0}"/>
              </a:ext>
            </a:extLst>
          </p:cNvPr>
          <p:cNvCxnSpPr>
            <a:stCxn id="198" idx="3"/>
            <a:endCxn id="43" idx="0"/>
          </p:cNvCxnSpPr>
          <p:nvPr/>
        </p:nvCxnSpPr>
        <p:spPr>
          <a:xfrm>
            <a:off x="1616713" y="3548908"/>
            <a:ext cx="454551" cy="148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연결선: 꺾임 1062">
            <a:extLst>
              <a:ext uri="{FF2B5EF4-FFF2-40B4-BE49-F238E27FC236}">
                <a16:creationId xmlns:a16="http://schemas.microsoft.com/office/drawing/2014/main" id="{001F1C8C-8968-4512-BCA5-6031EF064C9D}"/>
              </a:ext>
            </a:extLst>
          </p:cNvPr>
          <p:cNvCxnSpPr>
            <a:cxnSpLocks/>
          </p:cNvCxnSpPr>
          <p:nvPr/>
        </p:nvCxnSpPr>
        <p:spPr>
          <a:xfrm rot="10800000">
            <a:off x="3060874" y="1568024"/>
            <a:ext cx="1222236" cy="1305214"/>
          </a:xfrm>
          <a:prstGeom prst="bentConnector3">
            <a:avLst>
              <a:gd name="adj1" fmla="val 1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연결선: 꺾임 1068">
            <a:extLst>
              <a:ext uri="{FF2B5EF4-FFF2-40B4-BE49-F238E27FC236}">
                <a16:creationId xmlns:a16="http://schemas.microsoft.com/office/drawing/2014/main" id="{F4193921-6053-4477-9069-B35C2AD43DF7}"/>
              </a:ext>
            </a:extLst>
          </p:cNvPr>
          <p:cNvCxnSpPr>
            <a:endCxn id="198" idx="1"/>
          </p:cNvCxnSpPr>
          <p:nvPr/>
        </p:nvCxnSpPr>
        <p:spPr>
          <a:xfrm rot="5400000">
            <a:off x="565272" y="2808605"/>
            <a:ext cx="1394956" cy="85651"/>
          </a:xfrm>
          <a:prstGeom prst="bentConnector4">
            <a:avLst>
              <a:gd name="adj1" fmla="val 1000"/>
              <a:gd name="adj2" fmla="val 3668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연결선: 꺾임 1074">
            <a:extLst>
              <a:ext uri="{FF2B5EF4-FFF2-40B4-BE49-F238E27FC236}">
                <a16:creationId xmlns:a16="http://schemas.microsoft.com/office/drawing/2014/main" id="{4CF06E3F-6AA3-45E6-8FA1-D6EE51C40D90}"/>
              </a:ext>
            </a:extLst>
          </p:cNvPr>
          <p:cNvCxnSpPr>
            <a:endCxn id="1082" idx="1"/>
          </p:cNvCxnSpPr>
          <p:nvPr/>
        </p:nvCxnSpPr>
        <p:spPr>
          <a:xfrm rot="5400000">
            <a:off x="-603943" y="4413840"/>
            <a:ext cx="3714210" cy="104829"/>
          </a:xfrm>
          <a:prstGeom prst="bentConnector4">
            <a:avLst>
              <a:gd name="adj1" fmla="val -287"/>
              <a:gd name="adj2" fmla="val 7155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연결선: 꺾임 1082">
            <a:extLst>
              <a:ext uri="{FF2B5EF4-FFF2-40B4-BE49-F238E27FC236}">
                <a16:creationId xmlns:a16="http://schemas.microsoft.com/office/drawing/2014/main" id="{EB7CDC54-1D7D-4DC8-9AE6-FEA21F52F03E}"/>
              </a:ext>
            </a:extLst>
          </p:cNvPr>
          <p:cNvCxnSpPr>
            <a:stCxn id="1028" idx="1"/>
            <a:endCxn id="198" idx="1"/>
          </p:cNvCxnSpPr>
          <p:nvPr/>
        </p:nvCxnSpPr>
        <p:spPr>
          <a:xfrm rot="10800000" flipV="1">
            <a:off x="1219924" y="1033616"/>
            <a:ext cx="65048" cy="2515291"/>
          </a:xfrm>
          <a:prstGeom prst="bentConnector3">
            <a:avLst>
              <a:gd name="adj1" fmla="val 878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연결선: 꺾임 1086">
            <a:extLst>
              <a:ext uri="{FF2B5EF4-FFF2-40B4-BE49-F238E27FC236}">
                <a16:creationId xmlns:a16="http://schemas.microsoft.com/office/drawing/2014/main" id="{3868C40C-CEFE-4D3F-9E2E-6A7D82456D09}"/>
              </a:ext>
            </a:extLst>
          </p:cNvPr>
          <p:cNvCxnSpPr>
            <a:stCxn id="1078" idx="1"/>
            <a:endCxn id="1076" idx="1"/>
          </p:cNvCxnSpPr>
          <p:nvPr/>
        </p:nvCxnSpPr>
        <p:spPr>
          <a:xfrm rot="10800000" flipH="1">
            <a:off x="1212048" y="1592084"/>
            <a:ext cx="36276" cy="2647542"/>
          </a:xfrm>
          <a:prstGeom prst="bentConnector3">
            <a:avLst>
              <a:gd name="adj1" fmla="val -343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ED0F239A-0B6C-43FA-AC28-8BC05CCB95CC}"/>
              </a:ext>
            </a:extLst>
          </p:cNvPr>
          <p:cNvCxnSpPr>
            <a:stCxn id="1084" idx="1"/>
            <a:endCxn id="93" idx="1"/>
          </p:cNvCxnSpPr>
          <p:nvPr/>
        </p:nvCxnSpPr>
        <p:spPr>
          <a:xfrm rot="10800000" flipH="1">
            <a:off x="1242353" y="3016766"/>
            <a:ext cx="175965" cy="2603763"/>
          </a:xfrm>
          <a:prstGeom prst="bentConnector3">
            <a:avLst>
              <a:gd name="adj1" fmla="val -195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1266B423-26A5-4252-A00E-1DFC094C47D9}"/>
              </a:ext>
            </a:extLst>
          </p:cNvPr>
          <p:cNvCxnSpPr>
            <a:stCxn id="1086" idx="1"/>
            <a:endCxn id="93" idx="1"/>
          </p:cNvCxnSpPr>
          <p:nvPr/>
        </p:nvCxnSpPr>
        <p:spPr>
          <a:xfrm rot="10800000" flipH="1">
            <a:off x="1132159" y="3016766"/>
            <a:ext cx="286160" cy="1969287"/>
          </a:xfrm>
          <a:prstGeom prst="bentConnector3">
            <a:avLst>
              <a:gd name="adj1" fmla="val -798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8C699918-D1EF-4C7B-87AC-7A6DA70A3EEA}"/>
              </a:ext>
            </a:extLst>
          </p:cNvPr>
          <p:cNvCxnSpPr>
            <a:stCxn id="1032" idx="0"/>
            <a:endCxn id="136" idx="3"/>
          </p:cNvCxnSpPr>
          <p:nvPr/>
        </p:nvCxnSpPr>
        <p:spPr>
          <a:xfrm rot="16200000" flipV="1">
            <a:off x="3324370" y="712968"/>
            <a:ext cx="1172073" cy="1771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7A2DD61B-C50A-4EEC-A78A-CB7C6006BF2B}"/>
              </a:ext>
            </a:extLst>
          </p:cNvPr>
          <p:cNvCxnSpPr>
            <a:stCxn id="1032" idx="0"/>
            <a:endCxn id="103" idx="3"/>
          </p:cNvCxnSpPr>
          <p:nvPr/>
        </p:nvCxnSpPr>
        <p:spPr>
          <a:xfrm rot="16200000" flipV="1">
            <a:off x="3080107" y="468705"/>
            <a:ext cx="1669374" cy="1762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연결선: 꺾임 231">
            <a:extLst>
              <a:ext uri="{FF2B5EF4-FFF2-40B4-BE49-F238E27FC236}">
                <a16:creationId xmlns:a16="http://schemas.microsoft.com/office/drawing/2014/main" id="{930C4FC0-EC0F-47C1-B1D2-582A3BB8C4FA}"/>
              </a:ext>
            </a:extLst>
          </p:cNvPr>
          <p:cNvCxnSpPr>
            <a:cxnSpLocks/>
            <a:stCxn id="4" idx="0"/>
            <a:endCxn id="1060" idx="2"/>
          </p:cNvCxnSpPr>
          <p:nvPr/>
        </p:nvCxnSpPr>
        <p:spPr>
          <a:xfrm rot="5400000" flipH="1" flipV="1">
            <a:off x="5431767" y="3202821"/>
            <a:ext cx="1248972" cy="1963072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62914C3F-D739-44C9-A2E4-18DC0E35A456}"/>
              </a:ext>
            </a:extLst>
          </p:cNvPr>
          <p:cNvSpPr txBox="1"/>
          <p:nvPr/>
        </p:nvSpPr>
        <p:spPr>
          <a:xfrm>
            <a:off x="4992082" y="3922086"/>
            <a:ext cx="2077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시리얼 통신</a:t>
            </a:r>
            <a:r>
              <a:rPr lang="en-US" altLang="ko-KR" sz="1100" dirty="0"/>
              <a:t>(</a:t>
            </a:r>
            <a:r>
              <a:rPr lang="ko-KR" altLang="en-US" sz="1100" dirty="0"/>
              <a:t>센서 데이터 전송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pic>
        <p:nvPicPr>
          <p:cNvPr id="247" name="그림 246">
            <a:extLst>
              <a:ext uri="{FF2B5EF4-FFF2-40B4-BE49-F238E27FC236}">
                <a16:creationId xmlns:a16="http://schemas.microsoft.com/office/drawing/2014/main" id="{E03BCCCA-5113-4B9B-8978-1155A66F459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086631" y="2336951"/>
            <a:ext cx="2787292" cy="1228725"/>
          </a:xfrm>
          <a:prstGeom prst="rect">
            <a:avLst/>
          </a:prstGeom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7BCE47E5-4FCC-4C7A-94F5-80054AEB9D5F}"/>
              </a:ext>
            </a:extLst>
          </p:cNvPr>
          <p:cNvSpPr txBox="1"/>
          <p:nvPr/>
        </p:nvSpPr>
        <p:spPr>
          <a:xfrm>
            <a:off x="6141679" y="1969880"/>
            <a:ext cx="1744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Raspberry PI(Server)</a:t>
            </a:r>
            <a:endParaRPr lang="ko-KR" altLang="en-US" sz="1200" b="1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4BACAC09-CF60-4720-99F6-24E0B4425E76}"/>
              </a:ext>
            </a:extLst>
          </p:cNvPr>
          <p:cNvSpPr txBox="1"/>
          <p:nvPr/>
        </p:nvSpPr>
        <p:spPr>
          <a:xfrm>
            <a:off x="8204491" y="2183579"/>
            <a:ext cx="1716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중개자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72D4A3E-6503-4F80-BC76-EE639F9FE888}"/>
              </a:ext>
            </a:extLst>
          </p:cNvPr>
          <p:cNvSpPr txBox="1"/>
          <p:nvPr/>
        </p:nvSpPr>
        <p:spPr>
          <a:xfrm>
            <a:off x="6217091" y="1444314"/>
            <a:ext cx="2114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서버 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수신부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50F5740-6246-413E-A2B6-CE14EBFD88BE}"/>
              </a:ext>
            </a:extLst>
          </p:cNvPr>
          <p:cNvSpPr txBox="1"/>
          <p:nvPr/>
        </p:nvSpPr>
        <p:spPr>
          <a:xfrm>
            <a:off x="9699616" y="2187640"/>
            <a:ext cx="223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센서데이터 </a:t>
            </a:r>
            <a:r>
              <a:rPr lang="en-US" altLang="ko-KR" sz="1200" b="1" dirty="0"/>
              <a:t>DB</a:t>
            </a:r>
            <a:r>
              <a:rPr lang="ko-KR" altLang="en-US" sz="1200" b="1" dirty="0"/>
              <a:t>화</a:t>
            </a:r>
          </a:p>
        </p:txBody>
      </p: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CD03CD36-4465-428E-9995-5DE0B0BEF257}"/>
              </a:ext>
            </a:extLst>
          </p:cNvPr>
          <p:cNvCxnSpPr>
            <a:cxnSpLocks/>
            <a:stCxn id="247" idx="2"/>
            <a:endCxn id="294" idx="0"/>
          </p:cNvCxnSpPr>
          <p:nvPr/>
        </p:nvCxnSpPr>
        <p:spPr>
          <a:xfrm rot="16200000" flipH="1">
            <a:off x="9280088" y="3765864"/>
            <a:ext cx="1039996" cy="639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사각형: 둥근 모서리 293">
            <a:extLst>
              <a:ext uri="{FF2B5EF4-FFF2-40B4-BE49-F238E27FC236}">
                <a16:creationId xmlns:a16="http://schemas.microsoft.com/office/drawing/2014/main" id="{909DA9B1-BD22-48E7-BE04-88B67E65234A}"/>
              </a:ext>
            </a:extLst>
          </p:cNvPr>
          <p:cNvSpPr/>
          <p:nvPr/>
        </p:nvSpPr>
        <p:spPr>
          <a:xfrm>
            <a:off x="8611948" y="4605672"/>
            <a:ext cx="3015896" cy="1918569"/>
          </a:xfrm>
          <a:prstGeom prst="round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88" name="Picture 64" descr="Related image">
            <a:extLst>
              <a:ext uri="{FF2B5EF4-FFF2-40B4-BE49-F238E27FC236}">
                <a16:creationId xmlns:a16="http://schemas.microsoft.com/office/drawing/2014/main" id="{46C5E297-7811-4E2A-BD8E-590C8DCC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129" y="4798152"/>
            <a:ext cx="20955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1" name="TextBox 300">
            <a:extLst>
              <a:ext uri="{FF2B5EF4-FFF2-40B4-BE49-F238E27FC236}">
                <a16:creationId xmlns:a16="http://schemas.microsoft.com/office/drawing/2014/main" id="{4D346F31-EFAA-4963-AD75-734903A307E2}"/>
              </a:ext>
            </a:extLst>
          </p:cNvPr>
          <p:cNvSpPr txBox="1"/>
          <p:nvPr/>
        </p:nvSpPr>
        <p:spPr>
          <a:xfrm>
            <a:off x="8849127" y="5574312"/>
            <a:ext cx="25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저장된 센서 데이터를</a:t>
            </a:r>
            <a:endParaRPr lang="en-US" altLang="ko-KR" sz="1200" b="1" dirty="0"/>
          </a:p>
          <a:p>
            <a:r>
              <a:rPr lang="ko-KR" altLang="en-US" sz="1200" b="1" dirty="0"/>
              <a:t>그래프로 출력</a:t>
            </a:r>
            <a:endParaRPr lang="en-US" altLang="ko-KR" sz="1200" b="1" dirty="0"/>
          </a:p>
          <a:p>
            <a:r>
              <a:rPr lang="en-US" altLang="ko-KR" sz="1200" b="1" dirty="0"/>
              <a:t>(</a:t>
            </a:r>
            <a:r>
              <a:rPr lang="ko-KR" altLang="en-US" sz="1200" b="1" dirty="0" err="1"/>
              <a:t>온습도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불꽃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수면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조도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cxnSp>
        <p:nvCxnSpPr>
          <p:cNvPr id="279" name="연결선: 꺾임 278">
            <a:extLst>
              <a:ext uri="{FF2B5EF4-FFF2-40B4-BE49-F238E27FC236}">
                <a16:creationId xmlns:a16="http://schemas.microsoft.com/office/drawing/2014/main" id="{D9C41F88-6B39-4FA4-AD9C-8B0871B03535}"/>
              </a:ext>
            </a:extLst>
          </p:cNvPr>
          <p:cNvCxnSpPr>
            <a:cxnSpLocks/>
            <a:stCxn id="1070" idx="0"/>
            <a:endCxn id="137" idx="2"/>
          </p:cNvCxnSpPr>
          <p:nvPr/>
        </p:nvCxnSpPr>
        <p:spPr>
          <a:xfrm rot="16200000" flipV="1">
            <a:off x="2706772" y="1502254"/>
            <a:ext cx="686100" cy="1054027"/>
          </a:xfrm>
          <a:prstGeom prst="bentConnector3">
            <a:avLst>
              <a:gd name="adj1" fmla="val 75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63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091EBE-2ACC-4D61-B1FC-B7B95A5B5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25" y="2439324"/>
            <a:ext cx="8898987" cy="27114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FFCE37-7E35-4405-B724-091504D36F85}"/>
              </a:ext>
            </a:extLst>
          </p:cNvPr>
          <p:cNvSpPr txBox="1"/>
          <p:nvPr/>
        </p:nvSpPr>
        <p:spPr>
          <a:xfrm>
            <a:off x="1364525" y="462986"/>
            <a:ext cx="7212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600620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A38E64-DBB3-4807-BB6A-CB11BCD3AF0A}"/>
              </a:ext>
            </a:extLst>
          </p:cNvPr>
          <p:cNvSpPr/>
          <p:nvPr/>
        </p:nvSpPr>
        <p:spPr>
          <a:xfrm>
            <a:off x="970767" y="1447129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블루투스 연결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ED78A5-44E4-4E5D-B175-ABE14EA7FB70}"/>
              </a:ext>
            </a:extLst>
          </p:cNvPr>
          <p:cNvSpPr/>
          <p:nvPr/>
        </p:nvSpPr>
        <p:spPr>
          <a:xfrm>
            <a:off x="970767" y="265257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음성 인식 제어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2537-14AE-4E13-B937-A62F33F36045}"/>
              </a:ext>
            </a:extLst>
          </p:cNvPr>
          <p:cNvSpPr txBox="1"/>
          <p:nvPr/>
        </p:nvSpPr>
        <p:spPr>
          <a:xfrm>
            <a:off x="848637" y="533535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1 : </a:t>
            </a:r>
            <a:r>
              <a:rPr lang="ko-KR" altLang="en-US" sz="2400" b="1" dirty="0"/>
              <a:t>마당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자동문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97C3C87-9185-457E-9F76-C9F855A096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41326" y="2298899"/>
            <a:ext cx="0" cy="35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D2FF4F59-3950-4A8D-8F6D-D5C098D799DE}"/>
              </a:ext>
            </a:extLst>
          </p:cNvPr>
          <p:cNvSpPr/>
          <p:nvPr/>
        </p:nvSpPr>
        <p:spPr>
          <a:xfrm>
            <a:off x="848637" y="4071145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제대로 인식하는가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119C01-0F68-46ED-A198-94190174611C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841325" y="3504342"/>
            <a:ext cx="1" cy="56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B345B8-3272-4EFD-B660-BA2FFAA1FB37}"/>
              </a:ext>
            </a:extLst>
          </p:cNvPr>
          <p:cNvCxnSpPr>
            <a:cxnSpLocks/>
            <a:stCxn id="10" idx="2"/>
            <a:endCxn id="5" idx="1"/>
          </p:cNvCxnSpPr>
          <p:nvPr/>
        </p:nvCxnSpPr>
        <p:spPr>
          <a:xfrm rot="5400000" flipH="1">
            <a:off x="164496" y="3884728"/>
            <a:ext cx="2483099" cy="870558"/>
          </a:xfrm>
          <a:prstGeom prst="bentConnector4">
            <a:avLst>
              <a:gd name="adj1" fmla="val -9206"/>
              <a:gd name="adj2" fmla="val 140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953946-1D71-40C8-9C5D-12DFD45C5B4C}"/>
              </a:ext>
            </a:extLst>
          </p:cNvPr>
          <p:cNvSpPr txBox="1"/>
          <p:nvPr/>
        </p:nvSpPr>
        <p:spPr>
          <a:xfrm>
            <a:off x="1947797" y="5712054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85189E-F350-429D-8623-15B7EA0B8949}"/>
              </a:ext>
            </a:extLst>
          </p:cNvPr>
          <p:cNvSpPr/>
          <p:nvPr/>
        </p:nvSpPr>
        <p:spPr>
          <a:xfrm>
            <a:off x="3465534" y="2935973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마당 </a:t>
            </a:r>
            <a:r>
              <a:rPr lang="en-US" altLang="ko-KR" b="1" dirty="0"/>
              <a:t>LED</a:t>
            </a:r>
            <a:r>
              <a:rPr lang="ko-KR" altLang="en-US" b="1" dirty="0"/>
              <a:t> </a:t>
            </a:r>
            <a:r>
              <a:rPr lang="en-US" altLang="ko-KR" b="1" dirty="0"/>
              <a:t>ON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CB8353-8231-43FD-B60A-38A7FF45E36B}"/>
              </a:ext>
            </a:extLst>
          </p:cNvPr>
          <p:cNvSpPr/>
          <p:nvPr/>
        </p:nvSpPr>
        <p:spPr>
          <a:xfrm>
            <a:off x="3465534" y="407114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울타리 </a:t>
            </a:r>
            <a:endParaRPr lang="en-US" altLang="ko-KR" b="1" dirty="0"/>
          </a:p>
          <a:p>
            <a:pPr algn="ctr"/>
            <a:r>
              <a:rPr lang="en-US" altLang="ko-KR" b="1" dirty="0"/>
              <a:t>LED ON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4C2792-863B-440E-902E-9E47C6B2F8B7}"/>
              </a:ext>
            </a:extLst>
          </p:cNvPr>
          <p:cNvSpPr/>
          <p:nvPr/>
        </p:nvSpPr>
        <p:spPr>
          <a:xfrm>
            <a:off x="3465534" y="5286169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문 열림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E5A61D1-6E11-4FB0-B103-321F287B09E9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flipV="1">
            <a:off x="2834012" y="3361858"/>
            <a:ext cx="631522" cy="1454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EF1B772-6043-4C7D-90AD-48748B3E2077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 flipV="1">
            <a:off x="2834012" y="4497030"/>
            <a:ext cx="631522" cy="3193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FED21DB-989A-4134-B28B-DA8F8CE69C33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2834012" y="4816351"/>
            <a:ext cx="631522" cy="895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D1F83A-87D0-471F-B97A-BCEA78934A6B}"/>
              </a:ext>
            </a:extLst>
          </p:cNvPr>
          <p:cNvCxnSpPr/>
          <p:nvPr/>
        </p:nvCxnSpPr>
        <p:spPr>
          <a:xfrm>
            <a:off x="5724395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F463C7-7D13-401E-AC72-22478105CE14}"/>
              </a:ext>
            </a:extLst>
          </p:cNvPr>
          <p:cNvSpPr txBox="1"/>
          <p:nvPr/>
        </p:nvSpPr>
        <p:spPr>
          <a:xfrm>
            <a:off x="6849648" y="596135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2 : </a:t>
            </a:r>
            <a:r>
              <a:rPr lang="ko-KR" altLang="en-US" sz="2400" b="1" dirty="0"/>
              <a:t>거실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74F38B-492F-4449-9DAB-8E0031993B93}"/>
              </a:ext>
            </a:extLst>
          </p:cNvPr>
          <p:cNvSpPr/>
          <p:nvPr/>
        </p:nvSpPr>
        <p:spPr>
          <a:xfrm>
            <a:off x="6717080" y="145807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온습도</a:t>
            </a:r>
            <a:r>
              <a:rPr lang="ko-KR" altLang="en-US" b="1" dirty="0"/>
              <a:t> 센서</a:t>
            </a:r>
            <a:endParaRPr lang="en-US" altLang="ko-KR" b="1" dirty="0"/>
          </a:p>
          <a:p>
            <a:pPr algn="ctr"/>
            <a:r>
              <a:rPr lang="ko-KR" altLang="en-US" b="1" dirty="0"/>
              <a:t>주변환경 감지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000AB9-F1AA-4F44-B724-CDE70B6A2546}"/>
              </a:ext>
            </a:extLst>
          </p:cNvPr>
          <p:cNvSpPr txBox="1"/>
          <p:nvPr/>
        </p:nvSpPr>
        <p:spPr>
          <a:xfrm>
            <a:off x="2625768" y="4262354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060972-FBF0-4B83-BD56-7C24E689F8AA}"/>
              </a:ext>
            </a:extLst>
          </p:cNvPr>
          <p:cNvSpPr/>
          <p:nvPr/>
        </p:nvSpPr>
        <p:spPr>
          <a:xfrm>
            <a:off x="6717080" y="265257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결과값을</a:t>
            </a:r>
            <a:endParaRPr lang="en-US" altLang="ko-KR" b="1" dirty="0"/>
          </a:p>
          <a:p>
            <a:pPr algn="ctr"/>
            <a:r>
              <a:rPr lang="en-US" altLang="ko-KR" b="1" dirty="0"/>
              <a:t>LCD</a:t>
            </a:r>
            <a:r>
              <a:rPr lang="ko-KR" altLang="en-US" b="1" dirty="0"/>
              <a:t>에 출력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B7E5341-B3F2-4A5D-9AE0-38A2B018050D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7587639" y="2309845"/>
            <a:ext cx="0" cy="34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FC1EE310-28CB-40DE-A33B-906956EF3227}"/>
              </a:ext>
            </a:extLst>
          </p:cNvPr>
          <p:cNvSpPr/>
          <p:nvPr/>
        </p:nvSpPr>
        <p:spPr>
          <a:xfrm>
            <a:off x="6594951" y="3772072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습도 </a:t>
            </a:r>
            <a:r>
              <a:rPr lang="en-US" altLang="ko-KR" sz="2000" b="1" dirty="0"/>
              <a:t>&gt; 70%</a:t>
            </a:r>
            <a:endParaRPr lang="ko-KR" altLang="en-US" sz="2000" b="1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C9062BA-1757-47D1-84FA-123128090491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>
            <a:off x="7587639" y="3504342"/>
            <a:ext cx="0" cy="26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F6BD50-65F3-4F20-82AD-C05858CE89F1}"/>
              </a:ext>
            </a:extLst>
          </p:cNvPr>
          <p:cNvSpPr/>
          <p:nvPr/>
        </p:nvSpPr>
        <p:spPr>
          <a:xfrm>
            <a:off x="6717080" y="5530213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LED</a:t>
            </a:r>
            <a:r>
              <a:rPr lang="ko-KR" altLang="en-US" b="1" dirty="0"/>
              <a:t> </a:t>
            </a:r>
            <a:r>
              <a:rPr lang="en-US" altLang="ko-KR" b="1" dirty="0"/>
              <a:t>ON</a:t>
            </a:r>
            <a:endParaRPr lang="ko-KR" altLang="en-US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F6E8AC1-C7F3-49E0-B577-1A05BBF3F632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587639" y="5262483"/>
            <a:ext cx="0" cy="26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FA433E-E360-4CF1-AEEC-804AD33F0EFC}"/>
              </a:ext>
            </a:extLst>
          </p:cNvPr>
          <p:cNvSpPr txBox="1"/>
          <p:nvPr/>
        </p:nvSpPr>
        <p:spPr>
          <a:xfrm>
            <a:off x="6892445" y="5077817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DEDA37A-2E2E-4E92-BD49-3F2F1832C157}"/>
              </a:ext>
            </a:extLst>
          </p:cNvPr>
          <p:cNvCxnSpPr>
            <a:cxnSpLocks/>
            <a:stCxn id="38" idx="1"/>
            <a:endCxn id="34" idx="1"/>
          </p:cNvCxnSpPr>
          <p:nvPr/>
        </p:nvCxnSpPr>
        <p:spPr>
          <a:xfrm rot="10800000" flipH="1">
            <a:off x="6594950" y="3078458"/>
            <a:ext cx="122129" cy="1438821"/>
          </a:xfrm>
          <a:prstGeom prst="bentConnector3">
            <a:avLst>
              <a:gd name="adj1" fmla="val -187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FB304D1-02C8-4AF5-B8FF-C9F779A35C6C}"/>
              </a:ext>
            </a:extLst>
          </p:cNvPr>
          <p:cNvSpPr txBox="1"/>
          <p:nvPr/>
        </p:nvSpPr>
        <p:spPr>
          <a:xfrm>
            <a:off x="5835567" y="3862793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E4D2B60-AE8F-473C-B90B-0507026C57E3}"/>
              </a:ext>
            </a:extLst>
          </p:cNvPr>
          <p:cNvSpPr/>
          <p:nvPr/>
        </p:nvSpPr>
        <p:spPr>
          <a:xfrm>
            <a:off x="9306839" y="145807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센서값을</a:t>
            </a:r>
            <a:endParaRPr lang="en-US" altLang="ko-KR" b="1" dirty="0"/>
          </a:p>
          <a:p>
            <a:pPr algn="ctr"/>
            <a:r>
              <a:rPr lang="ko-KR" altLang="en-US" b="1" dirty="0"/>
              <a:t>서버로 전송</a:t>
            </a:r>
            <a:endParaRPr lang="en-US" altLang="ko-KR" b="1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A842CBD-72FC-43F0-B1A7-515AA79A79FC}"/>
              </a:ext>
            </a:extLst>
          </p:cNvPr>
          <p:cNvCxnSpPr>
            <a:stCxn id="32" idx="3"/>
            <a:endCxn id="60" idx="1"/>
          </p:cNvCxnSpPr>
          <p:nvPr/>
        </p:nvCxnSpPr>
        <p:spPr>
          <a:xfrm>
            <a:off x="8458198" y="1883960"/>
            <a:ext cx="84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2676A1-26AE-4354-9785-890CC7B91700}"/>
              </a:ext>
            </a:extLst>
          </p:cNvPr>
          <p:cNvSpPr/>
          <p:nvPr/>
        </p:nvSpPr>
        <p:spPr>
          <a:xfrm>
            <a:off x="9306839" y="2920301"/>
            <a:ext cx="1741118" cy="13118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센서데이터</a:t>
            </a:r>
            <a:endParaRPr lang="en-US" altLang="ko-KR" b="1" dirty="0"/>
          </a:p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구축 및</a:t>
            </a:r>
            <a:endParaRPr lang="en-US" altLang="ko-KR" b="1" dirty="0"/>
          </a:p>
          <a:p>
            <a:pPr algn="ctr"/>
            <a:r>
              <a:rPr lang="ko-KR" altLang="en-US" b="1" dirty="0"/>
              <a:t>그래프 출력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F5D4450-0FDF-42BD-96DC-EAD3EAE7A3BE}"/>
              </a:ext>
            </a:extLst>
          </p:cNvPr>
          <p:cNvCxnSpPr>
            <a:stCxn id="60" idx="2"/>
            <a:endCxn id="64" idx="0"/>
          </p:cNvCxnSpPr>
          <p:nvPr/>
        </p:nvCxnSpPr>
        <p:spPr>
          <a:xfrm>
            <a:off x="10177398" y="2309845"/>
            <a:ext cx="0" cy="6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863B895-2C63-41D7-AA95-70533D8368A2}"/>
              </a:ext>
            </a:extLst>
          </p:cNvPr>
          <p:cNvSpPr/>
          <p:nvPr/>
        </p:nvSpPr>
        <p:spPr>
          <a:xfrm>
            <a:off x="3465534" y="1458075"/>
            <a:ext cx="1741118" cy="1174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욕조에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물 </a:t>
            </a:r>
            <a:r>
              <a:rPr lang="ko-KR" altLang="en-US" sz="1600" b="1" dirty="0" err="1"/>
              <a:t>채워짐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수치가 </a:t>
            </a:r>
            <a:r>
              <a:rPr lang="en-US" altLang="ko-KR" sz="1600" b="1" dirty="0"/>
              <a:t>600</a:t>
            </a:r>
          </a:p>
          <a:p>
            <a:pPr algn="ctr"/>
            <a:r>
              <a:rPr lang="ko-KR" altLang="en-US" sz="1600" b="1" dirty="0"/>
              <a:t> 펌프 모터 정지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42CF0F8E-1B73-4C4D-AD83-90E0703DBF14}"/>
              </a:ext>
            </a:extLst>
          </p:cNvPr>
          <p:cNvCxnSpPr>
            <a:cxnSpLocks/>
            <a:stCxn id="10" idx="3"/>
            <a:endCxn id="67" idx="1"/>
          </p:cNvCxnSpPr>
          <p:nvPr/>
        </p:nvCxnSpPr>
        <p:spPr>
          <a:xfrm flipV="1">
            <a:off x="2834012" y="2045186"/>
            <a:ext cx="631522" cy="27711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81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 </a:t>
            </a:r>
            <a:r>
              <a:rPr lang="en-US" altLang="ko-KR" sz="2400" dirty="0"/>
              <a:t>LGU+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IoT@home</a:t>
            </a:r>
            <a:r>
              <a:rPr lang="ko-KR" altLang="en-US" sz="2400" dirty="0"/>
              <a:t>이라는 새로운 스마트 홈 서비스를 구축해 </a:t>
            </a:r>
            <a:r>
              <a:rPr lang="ko-KR" altLang="en-US" sz="2400" dirty="0" err="1"/>
              <a:t>가스락</a:t>
            </a:r>
            <a:r>
              <a:rPr lang="en-US" altLang="ko-KR" sz="2400" dirty="0"/>
              <a:t>, </a:t>
            </a:r>
            <a:r>
              <a:rPr lang="ko-KR" altLang="en-US" sz="2400" dirty="0"/>
              <a:t>열림 감지 시스템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에너지미터</a:t>
            </a:r>
            <a:r>
              <a:rPr lang="en-US" altLang="ko-KR" sz="2400" dirty="0"/>
              <a:t>, </a:t>
            </a:r>
            <a:r>
              <a:rPr lang="ko-KR" altLang="en-US" sz="2400" dirty="0"/>
              <a:t>스위치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등 제공</a:t>
            </a: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SKT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아이레보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위닉스</a:t>
            </a:r>
            <a:r>
              <a:rPr lang="en-US" altLang="ko-KR" sz="2400" dirty="0"/>
              <a:t>, </a:t>
            </a:r>
            <a:r>
              <a:rPr lang="ko-KR" altLang="en-US" sz="2400" dirty="0"/>
              <a:t>경동나비엔과 같은 여러 회사와의 협업을 통해 ‘</a:t>
            </a:r>
            <a:r>
              <a:rPr lang="ko-KR" altLang="en-US" sz="2400" dirty="0" err="1"/>
              <a:t>모비우스’라는</a:t>
            </a:r>
            <a:r>
              <a:rPr lang="ko-KR" altLang="en-US" sz="2400" dirty="0"/>
              <a:t> 사업계획</a:t>
            </a: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KT</a:t>
            </a:r>
            <a:r>
              <a:rPr lang="ko-KR" altLang="en-US" sz="2400" dirty="0"/>
              <a:t>는 기가 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 </a:t>
            </a:r>
            <a:r>
              <a:rPr lang="ko-KR" altLang="en-US" sz="2400" dirty="0"/>
              <a:t>플랫폼을 기반으로 </a:t>
            </a:r>
            <a:r>
              <a:rPr lang="ko-KR" altLang="en-US" sz="2400" dirty="0" err="1"/>
              <a:t>홈캠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홈피트니스</a:t>
            </a:r>
            <a:r>
              <a:rPr lang="ko-KR" altLang="en-US" sz="2400" dirty="0"/>
              <a:t> 등 여러 기계와 연동 가능한 서비스 제공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142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b="1" dirty="0">
                <a:latin typeface="Agency FB" panose="020B0503020202020204" pitchFamily="34" charset="0"/>
              </a:rPr>
              <a:t>Smart Home</a:t>
            </a:r>
            <a:r>
              <a:rPr lang="en-US" altLang="ko-KR" sz="4000" dirty="0">
                <a:latin typeface="Agency FB" panose="020B0503020202020204" pitchFamily="34" charset="0"/>
              </a:rPr>
              <a:t> </a:t>
            </a:r>
            <a:r>
              <a:rPr lang="ko-KR" altLang="en-US" sz="2800" dirty="0">
                <a:latin typeface="Agency FB" panose="020B0503020202020204" pitchFamily="34" charset="0"/>
              </a:rPr>
              <a:t>의 </a:t>
            </a:r>
            <a:r>
              <a:rPr lang="ko-KR" altLang="en-US" sz="2800" dirty="0" err="1">
                <a:latin typeface="Agency FB" panose="020B0503020202020204" pitchFamily="34" charset="0"/>
              </a:rPr>
              <a:t>개발동향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1572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1053ECC-5D36-4B49-A7A1-0734F816551D}"/>
              </a:ext>
            </a:extLst>
          </p:cNvPr>
          <p:cNvSpPr txBox="1"/>
          <p:nvPr/>
        </p:nvSpPr>
        <p:spPr>
          <a:xfrm>
            <a:off x="848637" y="533535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3 : </a:t>
            </a:r>
            <a:r>
              <a:rPr lang="ko-KR" altLang="en-US" sz="2400" b="1" dirty="0"/>
              <a:t>안방 </a:t>
            </a:r>
            <a:r>
              <a:rPr lang="en-US" altLang="ko-KR" sz="2400" b="1" dirty="0"/>
              <a:t>(</a:t>
            </a:r>
            <a:r>
              <a:rPr lang="ko-KR" altLang="en-US" sz="2400" b="1" dirty="0" err="1"/>
              <a:t>수면실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0D6C89-F3BF-4596-92E8-068ED084C73E}"/>
              </a:ext>
            </a:extLst>
          </p:cNvPr>
          <p:cNvSpPr/>
          <p:nvPr/>
        </p:nvSpPr>
        <p:spPr>
          <a:xfrm>
            <a:off x="2096021" y="155986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조도센서</a:t>
            </a:r>
            <a:endParaRPr lang="en-US" altLang="ko-KR" b="1" dirty="0"/>
          </a:p>
          <a:p>
            <a:pPr algn="ctr"/>
            <a:r>
              <a:rPr lang="ko-KR" altLang="en-US" b="1" dirty="0"/>
              <a:t>주변환경 감지</a:t>
            </a: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9271F66B-9BFF-468B-A3DB-7674E17CE9BA}"/>
              </a:ext>
            </a:extLst>
          </p:cNvPr>
          <p:cNvSpPr/>
          <p:nvPr/>
        </p:nvSpPr>
        <p:spPr>
          <a:xfrm>
            <a:off x="1973892" y="2921788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조명이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밝은가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0950B4-D747-42D7-A631-3FDD660F4D9B}"/>
              </a:ext>
            </a:extLst>
          </p:cNvPr>
          <p:cNvSpPr/>
          <p:nvPr/>
        </p:nvSpPr>
        <p:spPr>
          <a:xfrm>
            <a:off x="2096021" y="489141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여닫이 창문</a:t>
            </a:r>
            <a:endParaRPr lang="en-US" altLang="ko-KR" b="1" dirty="0"/>
          </a:p>
          <a:p>
            <a:pPr algn="ctr"/>
            <a:r>
              <a:rPr lang="ko-KR" altLang="en-US" b="1" dirty="0"/>
              <a:t>닫힘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52FB2-B9F0-4121-B1A2-89F53D25C4AA}"/>
              </a:ext>
            </a:extLst>
          </p:cNvPr>
          <p:cNvSpPr/>
          <p:nvPr/>
        </p:nvSpPr>
        <p:spPr>
          <a:xfrm>
            <a:off x="4753626" y="3241108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여닫이 창문</a:t>
            </a:r>
            <a:endParaRPr lang="en-US" altLang="ko-KR" b="1" dirty="0"/>
          </a:p>
          <a:p>
            <a:pPr algn="ctr"/>
            <a:r>
              <a:rPr lang="ko-KR" altLang="en-US" b="1" dirty="0"/>
              <a:t>열림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BD553C7-D781-480C-A39D-21C7298074AB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2966580" y="2411632"/>
            <a:ext cx="0" cy="51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7D8EB9-A1C5-4726-9801-58AAACD2820A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2966580" y="4412199"/>
            <a:ext cx="0" cy="47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6C71D9-1BD8-4CCB-ABB6-CC4774E64878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3959267" y="3666993"/>
            <a:ext cx="7943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DADE773-D46C-457E-A9CF-118C3CC84D00}"/>
              </a:ext>
            </a:extLst>
          </p:cNvPr>
          <p:cNvSpPr txBox="1"/>
          <p:nvPr/>
        </p:nvSpPr>
        <p:spPr>
          <a:xfrm>
            <a:off x="2966579" y="4412199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488A85-C604-4165-BB55-8CEBEF52363D}"/>
              </a:ext>
            </a:extLst>
          </p:cNvPr>
          <p:cNvSpPr txBox="1"/>
          <p:nvPr/>
        </p:nvSpPr>
        <p:spPr>
          <a:xfrm>
            <a:off x="3959267" y="3297661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20CA3-5E32-4208-B805-F04F1F712193}"/>
              </a:ext>
            </a:extLst>
          </p:cNvPr>
          <p:cNvSpPr/>
          <p:nvPr/>
        </p:nvSpPr>
        <p:spPr>
          <a:xfrm>
            <a:off x="7728560" y="155986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센서값을</a:t>
            </a:r>
            <a:endParaRPr lang="en-US" altLang="ko-KR" b="1" dirty="0"/>
          </a:p>
          <a:p>
            <a:pPr algn="ctr"/>
            <a:r>
              <a:rPr lang="ko-KR" altLang="en-US" b="1" dirty="0"/>
              <a:t>서버로 전송</a:t>
            </a:r>
            <a:endParaRPr lang="en-US" altLang="ko-KR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A69B3BA-42AE-40F0-9403-5AD22C8A46F4}"/>
              </a:ext>
            </a:extLst>
          </p:cNvPr>
          <p:cNvSpPr/>
          <p:nvPr/>
        </p:nvSpPr>
        <p:spPr>
          <a:xfrm>
            <a:off x="7728560" y="3009376"/>
            <a:ext cx="1741118" cy="13118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센서데이터</a:t>
            </a:r>
            <a:endParaRPr lang="en-US" altLang="ko-KR" b="1" dirty="0"/>
          </a:p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구축 및</a:t>
            </a:r>
            <a:endParaRPr lang="en-US" altLang="ko-KR" b="1" dirty="0"/>
          </a:p>
          <a:p>
            <a:pPr algn="ctr"/>
            <a:r>
              <a:rPr lang="ko-KR" altLang="en-US" b="1" dirty="0"/>
              <a:t>그래프 출력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8A7C00-FEE2-4521-83B4-ABE43F18BA99}"/>
              </a:ext>
            </a:extLst>
          </p:cNvPr>
          <p:cNvCxnSpPr>
            <a:stCxn id="19" idx="3"/>
            <a:endCxn id="33" idx="1"/>
          </p:cNvCxnSpPr>
          <p:nvPr/>
        </p:nvCxnSpPr>
        <p:spPr>
          <a:xfrm>
            <a:off x="3837139" y="1985747"/>
            <a:ext cx="3891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BDF4657-F52E-4881-BE34-70849EF2BF4D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8599119" y="2411632"/>
            <a:ext cx="0" cy="59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851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C70E60-30C5-4495-AE69-35B5ADE7939E}"/>
              </a:ext>
            </a:extLst>
          </p:cNvPr>
          <p:cNvSpPr/>
          <p:nvPr/>
        </p:nvSpPr>
        <p:spPr>
          <a:xfrm>
            <a:off x="884128" y="168512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화염센서</a:t>
            </a:r>
            <a:endParaRPr lang="en-US" altLang="ko-KR" b="1" dirty="0"/>
          </a:p>
          <a:p>
            <a:pPr algn="ctr"/>
            <a:r>
              <a:rPr lang="ko-KR" altLang="en-US" b="1" dirty="0"/>
              <a:t>주변환경 감지</a:t>
            </a: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4D71FB86-8C27-48FE-8C5A-9B3851A538EA}"/>
              </a:ext>
            </a:extLst>
          </p:cNvPr>
          <p:cNvSpPr/>
          <p:nvPr/>
        </p:nvSpPr>
        <p:spPr>
          <a:xfrm>
            <a:off x="761999" y="3047048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불꽃이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감지되었는가</a:t>
            </a:r>
            <a:r>
              <a:rPr lang="en-US" altLang="ko-KR" sz="2000" b="1" dirty="0"/>
              <a:t>?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E76797-6AE2-4C8B-A075-CE3661C01985}"/>
              </a:ext>
            </a:extLst>
          </p:cNvPr>
          <p:cNvSpPr/>
          <p:nvPr/>
        </p:nvSpPr>
        <p:spPr>
          <a:xfrm>
            <a:off x="884128" y="504761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피에조</a:t>
            </a:r>
            <a:r>
              <a:rPr lang="ko-KR" altLang="en-US" b="1" dirty="0"/>
              <a:t> </a:t>
            </a:r>
            <a:r>
              <a:rPr lang="ko-KR" altLang="en-US" b="1" dirty="0" err="1"/>
              <a:t>부저</a:t>
            </a:r>
            <a:endParaRPr lang="en-US" altLang="ko-KR" b="1" dirty="0"/>
          </a:p>
          <a:p>
            <a:pPr algn="ctr"/>
            <a:r>
              <a:rPr lang="en-US" altLang="ko-KR" b="1" dirty="0"/>
              <a:t>20</a:t>
            </a:r>
            <a:r>
              <a:rPr lang="ko-KR" altLang="en-US" b="1" dirty="0"/>
              <a:t>초 작동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B9D3924-F00A-4235-810F-27D25034430E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1754687" y="2536892"/>
            <a:ext cx="0" cy="51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AE365C-2CCB-4E38-BA3B-7746F0B5085D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1754687" y="4537459"/>
            <a:ext cx="0" cy="51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5B80F2-7E41-4675-84D9-DED88E3AE4D8}"/>
              </a:ext>
            </a:extLst>
          </p:cNvPr>
          <p:cNvSpPr txBox="1"/>
          <p:nvPr/>
        </p:nvSpPr>
        <p:spPr>
          <a:xfrm>
            <a:off x="1731200" y="4607871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0A3F82-8D96-45E7-BD53-B5DD245ECC5A}"/>
              </a:ext>
            </a:extLst>
          </p:cNvPr>
          <p:cNvSpPr txBox="1"/>
          <p:nvPr/>
        </p:nvSpPr>
        <p:spPr>
          <a:xfrm>
            <a:off x="286007" y="3795525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96214B-A09D-4F90-90D1-A1B48188058C}"/>
              </a:ext>
            </a:extLst>
          </p:cNvPr>
          <p:cNvSpPr/>
          <p:nvPr/>
        </p:nvSpPr>
        <p:spPr>
          <a:xfrm>
            <a:off x="3495805" y="168512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센서값을</a:t>
            </a:r>
            <a:endParaRPr lang="en-US" altLang="ko-KR" b="1" dirty="0"/>
          </a:p>
          <a:p>
            <a:pPr algn="ctr"/>
            <a:r>
              <a:rPr lang="ko-KR" altLang="en-US" b="1" dirty="0"/>
              <a:t>서버로 전송</a:t>
            </a:r>
            <a:endParaRPr lang="en-US" altLang="ko-KR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2D9688-D347-453F-BFBC-FAA0AACFD872}"/>
              </a:ext>
            </a:extLst>
          </p:cNvPr>
          <p:cNvSpPr/>
          <p:nvPr/>
        </p:nvSpPr>
        <p:spPr>
          <a:xfrm>
            <a:off x="3495805" y="3134636"/>
            <a:ext cx="1741118" cy="13118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센서데이터</a:t>
            </a:r>
            <a:endParaRPr lang="en-US" altLang="ko-KR" b="1" dirty="0"/>
          </a:p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구축 및</a:t>
            </a:r>
            <a:endParaRPr lang="en-US" altLang="ko-KR" b="1" dirty="0"/>
          </a:p>
          <a:p>
            <a:pPr algn="ctr"/>
            <a:r>
              <a:rPr lang="ko-KR" altLang="en-US" b="1" dirty="0"/>
              <a:t>그래프 출력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872E749-2F06-4DEA-A8AF-97F316884E0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25246" y="2111007"/>
            <a:ext cx="870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DC4E444-3BB2-44AB-9BF5-CB0AC2A38367}"/>
              </a:ext>
            </a:extLst>
          </p:cNvPr>
          <p:cNvCxnSpPr/>
          <p:nvPr/>
        </p:nvCxnSpPr>
        <p:spPr>
          <a:xfrm>
            <a:off x="5962390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15377E-4828-4E49-8A03-2FDD5C45302E}"/>
              </a:ext>
            </a:extLst>
          </p:cNvPr>
          <p:cNvSpPr txBox="1"/>
          <p:nvPr/>
        </p:nvSpPr>
        <p:spPr>
          <a:xfrm>
            <a:off x="848637" y="533535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4 : </a:t>
            </a:r>
            <a:r>
              <a:rPr lang="ko-KR" altLang="en-US" sz="2400" b="1" dirty="0"/>
              <a:t>주방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5D4DCB-41F2-4CDE-B43F-1A299EDFA271}"/>
              </a:ext>
            </a:extLst>
          </p:cNvPr>
          <p:cNvSpPr txBox="1"/>
          <p:nvPr/>
        </p:nvSpPr>
        <p:spPr>
          <a:xfrm>
            <a:off x="6849648" y="596135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5 : </a:t>
            </a:r>
            <a:r>
              <a:rPr lang="ko-KR" altLang="en-US" sz="2400" b="1" dirty="0"/>
              <a:t>비밀의 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91CDC8-C88D-4B72-8751-AA649B628AB0}"/>
              </a:ext>
            </a:extLst>
          </p:cNvPr>
          <p:cNvSpPr/>
          <p:nvPr/>
        </p:nvSpPr>
        <p:spPr>
          <a:xfrm>
            <a:off x="8238995" y="168512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건반 음 입력</a:t>
            </a:r>
          </a:p>
        </p:txBody>
      </p:sp>
      <p:sp>
        <p:nvSpPr>
          <p:cNvPr id="41" name="다이아몬드 40">
            <a:extLst>
              <a:ext uri="{FF2B5EF4-FFF2-40B4-BE49-F238E27FC236}">
                <a16:creationId xmlns:a16="http://schemas.microsoft.com/office/drawing/2014/main" id="{4F78419F-6A9E-4443-8A29-7EECDDF9A440}"/>
              </a:ext>
            </a:extLst>
          </p:cNvPr>
          <p:cNvSpPr/>
          <p:nvPr/>
        </p:nvSpPr>
        <p:spPr>
          <a:xfrm>
            <a:off x="8116866" y="2956048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음이 맞았는가</a:t>
            </a:r>
            <a:r>
              <a:rPr lang="en-US" altLang="ko-KR" sz="2000" b="1" dirty="0"/>
              <a:t>?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E7D546-EB91-414A-8EE9-FACEB7A010AE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9109554" y="2536892"/>
            <a:ext cx="0" cy="41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C32C0A-0FE3-4CD4-9127-4622CC673D68}"/>
              </a:ext>
            </a:extLst>
          </p:cNvPr>
          <p:cNvSpPr/>
          <p:nvPr/>
        </p:nvSpPr>
        <p:spPr>
          <a:xfrm>
            <a:off x="8238994" y="4977203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문 열림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7712C6B-9403-4923-A19B-B0DE0D14C24B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 flipH="1">
            <a:off x="9109553" y="4446459"/>
            <a:ext cx="1" cy="53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7D4AABC-6FA9-4A75-8311-2336FA8A2CD2}"/>
              </a:ext>
            </a:extLst>
          </p:cNvPr>
          <p:cNvSpPr txBox="1"/>
          <p:nvPr/>
        </p:nvSpPr>
        <p:spPr>
          <a:xfrm>
            <a:off x="9109553" y="4458984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A31322C-422C-4E25-90BC-93580C80F862}"/>
              </a:ext>
            </a:extLst>
          </p:cNvPr>
          <p:cNvCxnSpPr>
            <a:cxnSpLocks/>
            <a:stCxn id="41" idx="1"/>
            <a:endCxn id="40" idx="1"/>
          </p:cNvCxnSpPr>
          <p:nvPr/>
        </p:nvCxnSpPr>
        <p:spPr>
          <a:xfrm rot="10800000" flipH="1">
            <a:off x="8116865" y="2111008"/>
            <a:ext cx="122129" cy="1590247"/>
          </a:xfrm>
          <a:prstGeom prst="bentConnector3">
            <a:avLst>
              <a:gd name="adj1" fmla="val -187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E368BE7-14C3-4A5D-B936-7824F4334DD1}"/>
              </a:ext>
            </a:extLst>
          </p:cNvPr>
          <p:cNvCxnSpPr>
            <a:stCxn id="23" idx="1"/>
            <a:endCxn id="19" idx="1"/>
          </p:cNvCxnSpPr>
          <p:nvPr/>
        </p:nvCxnSpPr>
        <p:spPr>
          <a:xfrm rot="10800000" flipH="1">
            <a:off x="761998" y="2111008"/>
            <a:ext cx="122129" cy="1681247"/>
          </a:xfrm>
          <a:prstGeom prst="bentConnector3">
            <a:avLst>
              <a:gd name="adj1" fmla="val -187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BF24473-E64E-45B9-A796-9C6A75D5358D}"/>
              </a:ext>
            </a:extLst>
          </p:cNvPr>
          <p:cNvSpPr txBox="1"/>
          <p:nvPr/>
        </p:nvSpPr>
        <p:spPr>
          <a:xfrm>
            <a:off x="7703507" y="3751079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38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52" y="1642114"/>
            <a:ext cx="9098096" cy="3992169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676400" y="59365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/>
              <a:t>출처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3"/>
              </a:rPr>
              <a:t>https://blog.lgcns.com/731</a:t>
            </a:r>
            <a:endParaRPr lang="ko-KR" altLang="en-US" sz="16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142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b="1" dirty="0">
                <a:latin typeface="Agency FB" panose="020B0503020202020204" pitchFamily="34" charset="0"/>
              </a:rPr>
              <a:t>Smart Home</a:t>
            </a:r>
            <a:r>
              <a:rPr lang="en-US" altLang="ko-KR" sz="4000" dirty="0">
                <a:latin typeface="Agency FB" panose="020B0503020202020204" pitchFamily="34" charset="0"/>
              </a:rPr>
              <a:t> </a:t>
            </a:r>
            <a:r>
              <a:rPr lang="ko-KR" altLang="en-US" sz="2800" dirty="0">
                <a:latin typeface="Agency FB" panose="020B0503020202020204" pitchFamily="34" charset="0"/>
              </a:rPr>
              <a:t>의 시장규모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1702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56660" y="797442"/>
            <a:ext cx="9335386" cy="2371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56660" y="3508744"/>
            <a:ext cx="9335386" cy="2371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8662" y="599045"/>
            <a:ext cx="10515600" cy="5663716"/>
          </a:xfrm>
        </p:spPr>
        <p:txBody>
          <a:bodyPr>
            <a:normAutofit/>
          </a:bodyPr>
          <a:lstStyle/>
          <a:p>
            <a:r>
              <a:rPr lang="en-US" altLang="ko-KR" sz="6600" b="1" dirty="0"/>
              <a:t>    </a:t>
            </a:r>
            <a:r>
              <a:rPr lang="en-US" altLang="ko-KR" sz="6600" b="1" dirty="0" err="1"/>
              <a:t>i</a:t>
            </a:r>
            <a:br>
              <a:rPr lang="en-US" altLang="ko-KR" sz="6600" b="1" dirty="0"/>
            </a:br>
            <a:br>
              <a:rPr lang="en-US" altLang="ko-KR" sz="6600" b="1" dirty="0"/>
            </a:br>
            <a:br>
              <a:rPr lang="en-US" altLang="ko-KR" sz="6600" b="1" dirty="0"/>
            </a:br>
            <a:r>
              <a:rPr lang="en-US" altLang="ko-KR" sz="6600" b="1" dirty="0"/>
              <a:t>HOME</a:t>
            </a:r>
            <a:endParaRPr lang="ko-KR" altLang="en-US" sz="6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47869" y="1730660"/>
            <a:ext cx="3738126" cy="81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나</a:t>
            </a:r>
            <a:r>
              <a:rPr lang="en-US" altLang="ko-KR" sz="2400" dirty="0"/>
              <a:t> + </a:t>
            </a:r>
            <a:r>
              <a:rPr lang="ko-KR" altLang="en-US" sz="2400" dirty="0" err="1"/>
              <a:t>사물인터넷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469134" y="4420694"/>
            <a:ext cx="3738126" cy="810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집 </a:t>
            </a:r>
            <a:r>
              <a:rPr lang="en-US" altLang="ko-KR" sz="2400" dirty="0"/>
              <a:t>– </a:t>
            </a:r>
            <a:r>
              <a:rPr lang="ko-KR" altLang="en-US" sz="2400" dirty="0"/>
              <a:t>삶의 공간</a:t>
            </a:r>
          </a:p>
        </p:txBody>
      </p:sp>
    </p:spTree>
    <p:extLst>
      <p:ext uri="{BB962C8B-B14F-4D97-AF65-F5344CB8AC3E}">
        <p14:creationId xmlns:p14="http://schemas.microsoft.com/office/powerpoint/2010/main" val="99231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84984" y="0"/>
            <a:ext cx="16009672" cy="6858000"/>
            <a:chOff x="1670857" y="439940"/>
            <a:chExt cx="13086695" cy="5605896"/>
          </a:xfrm>
        </p:grpSpPr>
        <p:pic>
          <p:nvPicPr>
            <p:cNvPr id="1026" name="Picture 2" descr="SMART HOME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857" y="439940"/>
              <a:ext cx="8969433" cy="5605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5644342" y="2277687"/>
              <a:ext cx="964276" cy="465513"/>
            </a:xfrm>
            <a:prstGeom prst="rect">
              <a:avLst/>
            </a:prstGeom>
            <a:solidFill>
              <a:srgbClr val="102A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제목 1"/>
            <p:cNvSpPr txBox="1">
              <a:spLocks/>
            </p:cNvSpPr>
            <p:nvPr/>
          </p:nvSpPr>
          <p:spPr>
            <a:xfrm>
              <a:off x="5613552" y="1316643"/>
              <a:ext cx="9144000" cy="2387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b="1" dirty="0" err="1">
                  <a:solidFill>
                    <a:schemeClr val="bg1"/>
                  </a:solidFill>
                  <a:latin typeface="Agency FB" panose="020B0503020202020204" pitchFamily="34" charset="0"/>
                </a:rPr>
                <a:t>i</a:t>
              </a:r>
              <a:r>
                <a:rPr lang="en-US" altLang="ko-KR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-HOME</a:t>
              </a:r>
              <a:endParaRPr lang="ko-KR" altLang="en-US" sz="40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585207" y="1072519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376855" y="3415861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72359" y="1944413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387366" y="399392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869214" y="283778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053959" y="178674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82228" y="4751139"/>
            <a:ext cx="956442" cy="9344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09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 err="1">
                <a:latin typeface="Agency FB" panose="020B0503020202020204" pitchFamily="34" charset="0"/>
              </a:rPr>
              <a:t>i</a:t>
            </a:r>
            <a:r>
              <a:rPr lang="en-US" altLang="ko-KR" sz="5400" b="1" dirty="0">
                <a:latin typeface="Agency FB" panose="020B0503020202020204" pitchFamily="34" charset="0"/>
              </a:rPr>
              <a:t>-HOME</a:t>
            </a:r>
            <a:r>
              <a:rPr lang="en-US" altLang="ko-KR" sz="4000" dirty="0">
                <a:latin typeface="Agency FB" panose="020B0503020202020204" pitchFamily="34" charset="0"/>
              </a:rPr>
              <a:t> </a:t>
            </a:r>
            <a:r>
              <a:rPr lang="ko-KR" altLang="en-US" sz="2800" dirty="0">
                <a:latin typeface="Agency FB" panose="020B0503020202020204" pitchFamily="34" charset="0"/>
              </a:rPr>
              <a:t>의 주요기능</a:t>
            </a:r>
            <a:endParaRPr lang="ko-KR" altLang="en-US" sz="105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72" y="2134872"/>
            <a:ext cx="10945565" cy="2851797"/>
          </a:xfrm>
        </p:spPr>
      </p:pic>
    </p:spTree>
    <p:extLst>
      <p:ext uri="{BB962C8B-B14F-4D97-AF65-F5344CB8AC3E}">
        <p14:creationId xmlns:p14="http://schemas.microsoft.com/office/powerpoint/2010/main" val="183800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38200" y="396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err="1">
                <a:latin typeface="Agency FB" panose="020B0503020202020204" pitchFamily="34" charset="0"/>
              </a:rPr>
              <a:t>i</a:t>
            </a:r>
            <a:r>
              <a:rPr lang="en-US" altLang="ko-KR" sz="5400" b="1" dirty="0">
                <a:latin typeface="Agency FB" panose="020B0503020202020204" pitchFamily="34" charset="0"/>
              </a:rPr>
              <a:t>-HOME</a:t>
            </a:r>
            <a:r>
              <a:rPr lang="en-US" altLang="ko-KR" sz="4000" dirty="0">
                <a:latin typeface="Agency FB" panose="020B0503020202020204" pitchFamily="34" charset="0"/>
              </a:rPr>
              <a:t> </a:t>
            </a:r>
            <a:r>
              <a:rPr lang="ko-KR" altLang="en-US" sz="2800" dirty="0">
                <a:latin typeface="Agency FB" panose="020B0503020202020204" pitchFamily="34" charset="0"/>
              </a:rPr>
              <a:t>의 설계도</a:t>
            </a:r>
            <a:endParaRPr lang="ko-KR" altLang="en-US" sz="5400" dirty="0"/>
          </a:p>
        </p:txBody>
      </p:sp>
      <p:sp>
        <p:nvSpPr>
          <p:cNvPr id="59" name="직사각형 58"/>
          <p:cNvSpPr/>
          <p:nvPr/>
        </p:nvSpPr>
        <p:spPr>
          <a:xfrm>
            <a:off x="2485777" y="1154553"/>
            <a:ext cx="7187087" cy="5701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3188571" y="1841903"/>
            <a:ext cx="5659570" cy="30348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3188572" y="1841904"/>
            <a:ext cx="1278370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6656287" y="1841904"/>
            <a:ext cx="2191855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직사각형 10"/>
          <p:cNvSpPr/>
          <p:nvPr/>
        </p:nvSpPr>
        <p:spPr>
          <a:xfrm>
            <a:off x="3188572" y="3472588"/>
            <a:ext cx="2116361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7396925" y="3480138"/>
            <a:ext cx="1456258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5892203" y="4000016"/>
            <a:ext cx="160332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자동문</a:t>
            </a:r>
            <a:endParaRPr lang="en-US" altLang="ko-KR" sz="1200" b="1" dirty="0"/>
          </a:p>
          <a:p>
            <a:r>
              <a:rPr lang="ko-KR" altLang="en-US" sz="1100" dirty="0"/>
              <a:t>적외선센서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서보모터</a:t>
            </a:r>
            <a:endParaRPr lang="en-US" altLang="ko-KR" sz="1100" dirty="0"/>
          </a:p>
          <a:p>
            <a:r>
              <a:rPr lang="ko-KR" altLang="en-US" sz="1100" dirty="0" err="1"/>
              <a:t>비상스위치</a:t>
            </a:r>
            <a:r>
              <a:rPr lang="en-US" altLang="ko-KR" sz="1100" dirty="0"/>
              <a:t>/</a:t>
            </a:r>
            <a:r>
              <a:rPr lang="ko-KR" altLang="en-US" sz="1100" dirty="0"/>
              <a:t>기어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940666" y="4755997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69051" y="4672954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모형높이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10cm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36275" y="1836696"/>
            <a:ext cx="1456258" cy="1207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4268539" y="1110054"/>
            <a:ext cx="1990863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TLCD </a:t>
            </a:r>
            <a:r>
              <a:rPr lang="ko-KR" altLang="en-US" sz="1200" b="1" dirty="0" err="1">
                <a:solidFill>
                  <a:schemeClr val="bg1">
                    <a:lumMod val="50000"/>
                  </a:schemeClr>
                </a:solidFill>
              </a:rPr>
              <a:t>티비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온습도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미세먼지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습도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70%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이상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LED ON)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475384" y="2148741"/>
            <a:ext cx="388389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441963" y="200894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b="1" dirty="0" err="1"/>
              <a:t>쇼파</a:t>
            </a:r>
            <a:endParaRPr lang="en-US" altLang="ko-KR" sz="1050" dirty="0"/>
          </a:p>
        </p:txBody>
      </p:sp>
      <p:sp>
        <p:nvSpPr>
          <p:cNvPr id="3" name="원호 2"/>
          <p:cNvSpPr/>
          <p:nvPr/>
        </p:nvSpPr>
        <p:spPr>
          <a:xfrm rot="6029219">
            <a:off x="2792247" y="2995648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원호 26"/>
          <p:cNvSpPr/>
          <p:nvPr/>
        </p:nvSpPr>
        <p:spPr>
          <a:xfrm rot="6029219">
            <a:off x="7009015" y="3011093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원호 27"/>
          <p:cNvSpPr/>
          <p:nvPr/>
        </p:nvSpPr>
        <p:spPr>
          <a:xfrm rot="870268">
            <a:off x="6080995" y="2372371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원호 28"/>
          <p:cNvSpPr/>
          <p:nvPr/>
        </p:nvSpPr>
        <p:spPr>
          <a:xfrm rot="17055118">
            <a:off x="3847602" y="2628811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직사각형 30"/>
          <p:cNvSpPr/>
          <p:nvPr/>
        </p:nvSpPr>
        <p:spPr>
          <a:xfrm>
            <a:off x="7392594" y="1836697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7605992" y="1066818"/>
            <a:ext cx="1609976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solidFill>
                  <a:schemeClr val="bg1">
                    <a:lumMod val="50000"/>
                  </a:schemeClr>
                </a:solidFill>
              </a:rPr>
              <a:t>여닫이창문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조도센서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서보모터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57365" y="4672954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4287473" y="4133904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7528563" y="2264487"/>
            <a:ext cx="1328011" cy="61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8002275" y="2124792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침대</a:t>
            </a:r>
            <a:endParaRPr lang="en-US" altLang="ko-KR" sz="1100" dirty="0"/>
          </a:p>
        </p:txBody>
      </p:sp>
      <p:sp>
        <p:nvSpPr>
          <p:cNvPr id="37" name="직사각형 36"/>
          <p:cNvSpPr/>
          <p:nvPr/>
        </p:nvSpPr>
        <p:spPr>
          <a:xfrm>
            <a:off x="3188395" y="1846330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3020924" y="1129868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63753" y="1846330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6295483" y="1145314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09953" y="467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8873868" y="439714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43" name="직사각형 42"/>
          <p:cNvSpPr/>
          <p:nvPr/>
        </p:nvSpPr>
        <p:spPr>
          <a:xfrm>
            <a:off x="5551638" y="4596187"/>
            <a:ext cx="376715" cy="28060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5419986" y="4620916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스피커</a:t>
            </a:r>
            <a:endParaRPr lang="en-US" altLang="ko-KR" sz="1200" b="1" dirty="0"/>
          </a:p>
          <a:p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8034023" y="3491795"/>
            <a:ext cx="805908" cy="28060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7954925" y="3157198"/>
            <a:ext cx="160332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미니피아노</a:t>
            </a:r>
            <a:endParaRPr lang="en-US" altLang="ko-KR" sz="1200" b="1" dirty="0"/>
          </a:p>
        </p:txBody>
      </p:sp>
      <p:sp>
        <p:nvSpPr>
          <p:cNvPr id="48" name="직사각형 47"/>
          <p:cNvSpPr/>
          <p:nvPr/>
        </p:nvSpPr>
        <p:spPr>
          <a:xfrm>
            <a:off x="7397272" y="4415196"/>
            <a:ext cx="962678" cy="461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7557023" y="416318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책상</a:t>
            </a:r>
            <a:endParaRPr lang="en-US" altLang="ko-KR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3188203" y="4596187"/>
            <a:ext cx="376715" cy="28060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제목 1"/>
          <p:cNvSpPr txBox="1">
            <a:spLocks/>
          </p:cNvSpPr>
          <p:nvPr/>
        </p:nvSpPr>
        <p:spPr>
          <a:xfrm>
            <a:off x="3103080" y="4651809"/>
            <a:ext cx="163481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화재감지</a:t>
            </a:r>
            <a:endParaRPr lang="en-US" altLang="ko-KR" sz="1200" b="1" dirty="0"/>
          </a:p>
          <a:p>
            <a:r>
              <a:rPr lang="ko-KR" altLang="en-US" sz="1100" dirty="0" err="1"/>
              <a:t>화염센서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88203" y="2124793"/>
            <a:ext cx="453993" cy="766488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3175390" y="2024393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욕조</a:t>
            </a:r>
            <a:endParaRPr lang="en-US" altLang="ko-KR" sz="1100" dirty="0"/>
          </a:p>
        </p:txBody>
      </p:sp>
      <p:sp>
        <p:nvSpPr>
          <p:cNvPr id="54" name="제목 1"/>
          <p:cNvSpPr txBox="1">
            <a:spLocks/>
          </p:cNvSpPr>
          <p:nvPr/>
        </p:nvSpPr>
        <p:spPr>
          <a:xfrm>
            <a:off x="3149132" y="2695786"/>
            <a:ext cx="18840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스마트욕조</a:t>
            </a:r>
            <a:r>
              <a:rPr lang="en-US" altLang="ko-KR" sz="1200" b="1" dirty="0"/>
              <a:t>(?)</a:t>
            </a:r>
          </a:p>
          <a:p>
            <a:r>
              <a:rPr lang="ko-KR" altLang="en-US" sz="1100" dirty="0"/>
              <a:t>온도조절</a:t>
            </a:r>
            <a:r>
              <a:rPr lang="en-US" altLang="ko-KR" sz="1100" dirty="0"/>
              <a:t>/</a:t>
            </a:r>
            <a:r>
              <a:rPr lang="ko-KR" altLang="en-US" sz="1100" dirty="0"/>
              <a:t>수위측정센서</a:t>
            </a:r>
            <a:endParaRPr lang="en-US" altLang="ko-KR" sz="1100" dirty="0"/>
          </a:p>
          <a:p>
            <a:r>
              <a:rPr lang="ko-KR" altLang="en-US" sz="1100" dirty="0"/>
              <a:t>펌프</a:t>
            </a:r>
            <a:endParaRPr lang="en-US" altLang="ko-KR" sz="1100" dirty="0"/>
          </a:p>
        </p:txBody>
      </p:sp>
      <p:sp>
        <p:nvSpPr>
          <p:cNvPr id="55" name="직사각형 54"/>
          <p:cNvSpPr/>
          <p:nvPr/>
        </p:nvSpPr>
        <p:spPr>
          <a:xfrm>
            <a:off x="2972134" y="2356512"/>
            <a:ext cx="206633" cy="49794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6" name="제목 1"/>
          <p:cNvSpPr txBox="1">
            <a:spLocks/>
          </p:cNvSpPr>
          <p:nvPr/>
        </p:nvSpPr>
        <p:spPr>
          <a:xfrm rot="5400000">
            <a:off x="2442996" y="2134786"/>
            <a:ext cx="124710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50" b="1" dirty="0"/>
              <a:t>물탱크</a:t>
            </a:r>
            <a:endParaRPr lang="en-US" altLang="ko-KR" sz="1050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852383" y="1831318"/>
            <a:ext cx="453993" cy="304863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3809113" y="1501846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b="1"/>
              <a:t>세면대</a:t>
            </a:r>
            <a:endParaRPr lang="en-US" altLang="ko-KR" sz="1000" dirty="0"/>
          </a:p>
        </p:txBody>
      </p:sp>
      <p:sp>
        <p:nvSpPr>
          <p:cNvPr id="60" name="타원 59"/>
          <p:cNvSpPr/>
          <p:nvPr/>
        </p:nvSpPr>
        <p:spPr>
          <a:xfrm>
            <a:off x="6557702" y="4989976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4" name="직사각형 63"/>
          <p:cNvSpPr/>
          <p:nvPr/>
        </p:nvSpPr>
        <p:spPr>
          <a:xfrm>
            <a:off x="6994690" y="5035360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5" name="직사각형 64"/>
          <p:cNvSpPr/>
          <p:nvPr/>
        </p:nvSpPr>
        <p:spPr>
          <a:xfrm>
            <a:off x="6954575" y="5596950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6" name="직사각형 65"/>
          <p:cNvSpPr/>
          <p:nvPr/>
        </p:nvSpPr>
        <p:spPr>
          <a:xfrm>
            <a:off x="6834235" y="6158540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7" name="직사각형 66"/>
          <p:cNvSpPr/>
          <p:nvPr/>
        </p:nvSpPr>
        <p:spPr>
          <a:xfrm>
            <a:off x="6633667" y="6649931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직사각형 67"/>
          <p:cNvSpPr/>
          <p:nvPr/>
        </p:nvSpPr>
        <p:spPr>
          <a:xfrm>
            <a:off x="6292701" y="5045388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직사각형 68"/>
          <p:cNvSpPr/>
          <p:nvPr/>
        </p:nvSpPr>
        <p:spPr>
          <a:xfrm>
            <a:off x="6212474" y="5546808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0" name="직사각형 69"/>
          <p:cNvSpPr/>
          <p:nvPr/>
        </p:nvSpPr>
        <p:spPr>
          <a:xfrm>
            <a:off x="6112191" y="6028171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직사각형 80"/>
          <p:cNvSpPr/>
          <p:nvPr/>
        </p:nvSpPr>
        <p:spPr>
          <a:xfrm>
            <a:off x="5095917" y="2147846"/>
            <a:ext cx="918913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2" name="제목 1"/>
          <p:cNvSpPr txBox="1">
            <a:spLocks/>
          </p:cNvSpPr>
          <p:nvPr/>
        </p:nvSpPr>
        <p:spPr>
          <a:xfrm>
            <a:off x="5242120" y="2024528"/>
            <a:ext cx="852490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카페트</a:t>
            </a:r>
            <a:endParaRPr lang="en-US" altLang="ko-KR" sz="1100" dirty="0"/>
          </a:p>
        </p:txBody>
      </p:sp>
      <p:sp>
        <p:nvSpPr>
          <p:cNvPr id="71" name="직사각형 70"/>
          <p:cNvSpPr/>
          <p:nvPr/>
        </p:nvSpPr>
        <p:spPr>
          <a:xfrm>
            <a:off x="5871510" y="6539619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제목 1"/>
          <p:cNvSpPr txBox="1">
            <a:spLocks/>
          </p:cNvSpPr>
          <p:nvPr/>
        </p:nvSpPr>
        <p:spPr>
          <a:xfrm>
            <a:off x="7189097" y="5640662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동선표시</a:t>
            </a:r>
            <a:endParaRPr lang="en-US" altLang="ko-KR" sz="1100" dirty="0"/>
          </a:p>
        </p:txBody>
      </p:sp>
      <p:sp>
        <p:nvSpPr>
          <p:cNvPr id="73" name="직사각형 72"/>
          <p:cNvSpPr/>
          <p:nvPr/>
        </p:nvSpPr>
        <p:spPr>
          <a:xfrm>
            <a:off x="3862057" y="3481698"/>
            <a:ext cx="1441103" cy="365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" name="제목 1"/>
          <p:cNvSpPr txBox="1">
            <a:spLocks/>
          </p:cNvSpPr>
          <p:nvPr/>
        </p:nvSpPr>
        <p:spPr>
          <a:xfrm>
            <a:off x="4268539" y="3188790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싱크대</a:t>
            </a:r>
            <a:endParaRPr lang="en-US" altLang="ko-KR" sz="1100" dirty="0"/>
          </a:p>
        </p:txBody>
      </p:sp>
      <p:sp>
        <p:nvSpPr>
          <p:cNvPr id="75" name="타원 74"/>
          <p:cNvSpPr/>
          <p:nvPr/>
        </p:nvSpPr>
        <p:spPr>
          <a:xfrm>
            <a:off x="6497531" y="5531510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타원 75"/>
          <p:cNvSpPr/>
          <p:nvPr/>
        </p:nvSpPr>
        <p:spPr>
          <a:xfrm>
            <a:off x="6347105" y="6073043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타원 76"/>
          <p:cNvSpPr/>
          <p:nvPr/>
        </p:nvSpPr>
        <p:spPr>
          <a:xfrm>
            <a:off x="6156566" y="6484207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자유형 77"/>
          <p:cNvSpPr/>
          <p:nvPr/>
        </p:nvSpPr>
        <p:spPr>
          <a:xfrm>
            <a:off x="2574494" y="5670333"/>
            <a:ext cx="2150181" cy="1163721"/>
          </a:xfrm>
          <a:custGeom>
            <a:avLst/>
            <a:gdLst>
              <a:gd name="connsiteX0" fmla="*/ 1859688 w 3006100"/>
              <a:gd name="connsiteY0" fmla="*/ 54591 h 1160059"/>
              <a:gd name="connsiteX1" fmla="*/ 1859688 w 3006100"/>
              <a:gd name="connsiteY1" fmla="*/ 54591 h 1160059"/>
              <a:gd name="connsiteX2" fmla="*/ 1654971 w 3006100"/>
              <a:gd name="connsiteY2" fmla="*/ 40943 h 1160059"/>
              <a:gd name="connsiteX3" fmla="*/ 1614028 w 3006100"/>
              <a:gd name="connsiteY3" fmla="*/ 27295 h 1160059"/>
              <a:gd name="connsiteX4" fmla="*/ 1532141 w 3006100"/>
              <a:gd name="connsiteY4" fmla="*/ 13647 h 1160059"/>
              <a:gd name="connsiteX5" fmla="*/ 1463903 w 3006100"/>
              <a:gd name="connsiteY5" fmla="*/ 0 h 1160059"/>
              <a:gd name="connsiteX6" fmla="*/ 1218243 w 3006100"/>
              <a:gd name="connsiteY6" fmla="*/ 13647 h 1160059"/>
              <a:gd name="connsiteX7" fmla="*/ 1150004 w 3006100"/>
              <a:gd name="connsiteY7" fmla="*/ 27295 h 1160059"/>
              <a:gd name="connsiteX8" fmla="*/ 1054470 w 3006100"/>
              <a:gd name="connsiteY8" fmla="*/ 68238 h 1160059"/>
              <a:gd name="connsiteX9" fmla="*/ 972583 w 3006100"/>
              <a:gd name="connsiteY9" fmla="*/ 109182 h 1160059"/>
              <a:gd name="connsiteX10" fmla="*/ 931640 w 3006100"/>
              <a:gd name="connsiteY10" fmla="*/ 136477 h 1160059"/>
              <a:gd name="connsiteX11" fmla="*/ 890697 w 3006100"/>
              <a:gd name="connsiteY11" fmla="*/ 150125 h 1160059"/>
              <a:gd name="connsiteX12" fmla="*/ 781515 w 3006100"/>
              <a:gd name="connsiteY12" fmla="*/ 177420 h 1160059"/>
              <a:gd name="connsiteX13" fmla="*/ 740571 w 3006100"/>
              <a:gd name="connsiteY13" fmla="*/ 191068 h 1160059"/>
              <a:gd name="connsiteX14" fmla="*/ 604094 w 3006100"/>
              <a:gd name="connsiteY14" fmla="*/ 204716 h 1160059"/>
              <a:gd name="connsiteX15" fmla="*/ 535855 w 3006100"/>
              <a:gd name="connsiteY15" fmla="*/ 218364 h 1160059"/>
              <a:gd name="connsiteX16" fmla="*/ 453968 w 3006100"/>
              <a:gd name="connsiteY16" fmla="*/ 232012 h 1160059"/>
              <a:gd name="connsiteX17" fmla="*/ 372082 w 3006100"/>
              <a:gd name="connsiteY17" fmla="*/ 259307 h 1160059"/>
              <a:gd name="connsiteX18" fmla="*/ 262900 w 3006100"/>
              <a:gd name="connsiteY18" fmla="*/ 300250 h 1160059"/>
              <a:gd name="connsiteX19" fmla="*/ 208309 w 3006100"/>
              <a:gd name="connsiteY19" fmla="*/ 327546 h 1160059"/>
              <a:gd name="connsiteX20" fmla="*/ 167365 w 3006100"/>
              <a:gd name="connsiteY20" fmla="*/ 368489 h 1160059"/>
              <a:gd name="connsiteX21" fmla="*/ 126422 w 3006100"/>
              <a:gd name="connsiteY21" fmla="*/ 395785 h 1160059"/>
              <a:gd name="connsiteX22" fmla="*/ 71831 w 3006100"/>
              <a:gd name="connsiteY22" fmla="*/ 477671 h 1160059"/>
              <a:gd name="connsiteX23" fmla="*/ 17240 w 3006100"/>
              <a:gd name="connsiteY23" fmla="*/ 573206 h 1160059"/>
              <a:gd name="connsiteX24" fmla="*/ 17240 w 3006100"/>
              <a:gd name="connsiteY24" fmla="*/ 887104 h 1160059"/>
              <a:gd name="connsiteX25" fmla="*/ 85479 w 3006100"/>
              <a:gd name="connsiteY25" fmla="*/ 1009934 h 1160059"/>
              <a:gd name="connsiteX26" fmla="*/ 126422 w 3006100"/>
              <a:gd name="connsiteY26" fmla="*/ 1037229 h 1160059"/>
              <a:gd name="connsiteX27" fmla="*/ 153718 w 3006100"/>
              <a:gd name="connsiteY27" fmla="*/ 1078173 h 1160059"/>
              <a:gd name="connsiteX28" fmla="*/ 221956 w 3006100"/>
              <a:gd name="connsiteY28" fmla="*/ 1091820 h 1160059"/>
              <a:gd name="connsiteX29" fmla="*/ 372082 w 3006100"/>
              <a:gd name="connsiteY29" fmla="*/ 1119116 h 1160059"/>
              <a:gd name="connsiteX30" fmla="*/ 877049 w 3006100"/>
              <a:gd name="connsiteY30" fmla="*/ 1105468 h 1160059"/>
              <a:gd name="connsiteX31" fmla="*/ 958936 w 3006100"/>
              <a:gd name="connsiteY31" fmla="*/ 1078173 h 1160059"/>
              <a:gd name="connsiteX32" fmla="*/ 1586733 w 3006100"/>
              <a:gd name="connsiteY32" fmla="*/ 1091820 h 1160059"/>
              <a:gd name="connsiteX33" fmla="*/ 1654971 w 3006100"/>
              <a:gd name="connsiteY33" fmla="*/ 1105468 h 1160059"/>
              <a:gd name="connsiteX34" fmla="*/ 1805097 w 3006100"/>
              <a:gd name="connsiteY34" fmla="*/ 1119116 h 1160059"/>
              <a:gd name="connsiteX35" fmla="*/ 1927927 w 3006100"/>
              <a:gd name="connsiteY35" fmla="*/ 1146412 h 1160059"/>
              <a:gd name="connsiteX36" fmla="*/ 2078052 w 3006100"/>
              <a:gd name="connsiteY36" fmla="*/ 1160059 h 1160059"/>
              <a:gd name="connsiteX37" fmla="*/ 2623962 w 3006100"/>
              <a:gd name="connsiteY37" fmla="*/ 1146412 h 1160059"/>
              <a:gd name="connsiteX38" fmla="*/ 2692201 w 3006100"/>
              <a:gd name="connsiteY38" fmla="*/ 1132764 h 1160059"/>
              <a:gd name="connsiteX39" fmla="*/ 2774088 w 3006100"/>
              <a:gd name="connsiteY39" fmla="*/ 1119116 h 1160059"/>
              <a:gd name="connsiteX40" fmla="*/ 2815031 w 3006100"/>
              <a:gd name="connsiteY40" fmla="*/ 1105468 h 1160059"/>
              <a:gd name="connsiteX41" fmla="*/ 2910565 w 3006100"/>
              <a:gd name="connsiteY41" fmla="*/ 1023582 h 1160059"/>
              <a:gd name="connsiteX42" fmla="*/ 2937861 w 3006100"/>
              <a:gd name="connsiteY42" fmla="*/ 968991 h 1160059"/>
              <a:gd name="connsiteX43" fmla="*/ 2965156 w 3006100"/>
              <a:gd name="connsiteY43" fmla="*/ 887104 h 1160059"/>
              <a:gd name="connsiteX44" fmla="*/ 2992452 w 3006100"/>
              <a:gd name="connsiteY44" fmla="*/ 846161 h 1160059"/>
              <a:gd name="connsiteX45" fmla="*/ 3006100 w 3006100"/>
              <a:gd name="connsiteY45" fmla="*/ 764274 h 1160059"/>
              <a:gd name="connsiteX46" fmla="*/ 2992452 w 3006100"/>
              <a:gd name="connsiteY46" fmla="*/ 696035 h 1160059"/>
              <a:gd name="connsiteX47" fmla="*/ 2910565 w 3006100"/>
              <a:gd name="connsiteY47" fmla="*/ 627797 h 1160059"/>
              <a:gd name="connsiteX48" fmla="*/ 2801383 w 3006100"/>
              <a:gd name="connsiteY48" fmla="*/ 504967 h 1160059"/>
              <a:gd name="connsiteX49" fmla="*/ 2760440 w 3006100"/>
              <a:gd name="connsiteY49" fmla="*/ 464023 h 1160059"/>
              <a:gd name="connsiteX50" fmla="*/ 2678553 w 3006100"/>
              <a:gd name="connsiteY50" fmla="*/ 368489 h 1160059"/>
              <a:gd name="connsiteX51" fmla="*/ 2637610 w 3006100"/>
              <a:gd name="connsiteY51" fmla="*/ 354841 h 1160059"/>
              <a:gd name="connsiteX52" fmla="*/ 2583019 w 3006100"/>
              <a:gd name="connsiteY52" fmla="*/ 327546 h 1160059"/>
              <a:gd name="connsiteX53" fmla="*/ 2542076 w 3006100"/>
              <a:gd name="connsiteY53" fmla="*/ 313898 h 1160059"/>
              <a:gd name="connsiteX54" fmla="*/ 2501133 w 3006100"/>
              <a:gd name="connsiteY54" fmla="*/ 286603 h 1160059"/>
              <a:gd name="connsiteX55" fmla="*/ 2310064 w 3006100"/>
              <a:gd name="connsiteY55" fmla="*/ 245659 h 1160059"/>
              <a:gd name="connsiteX56" fmla="*/ 2255473 w 3006100"/>
              <a:gd name="connsiteY56" fmla="*/ 232012 h 1160059"/>
              <a:gd name="connsiteX57" fmla="*/ 2173586 w 3006100"/>
              <a:gd name="connsiteY57" fmla="*/ 204716 h 1160059"/>
              <a:gd name="connsiteX58" fmla="*/ 2091700 w 3006100"/>
              <a:gd name="connsiteY58" fmla="*/ 150125 h 1160059"/>
              <a:gd name="connsiteX59" fmla="*/ 1873336 w 3006100"/>
              <a:gd name="connsiteY59" fmla="*/ 122829 h 1160059"/>
              <a:gd name="connsiteX60" fmla="*/ 1859688 w 3006100"/>
              <a:gd name="connsiteY60" fmla="*/ 54591 h 11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06100" h="1160059">
                <a:moveTo>
                  <a:pt x="1859688" y="54591"/>
                </a:moveTo>
                <a:lnTo>
                  <a:pt x="1859688" y="54591"/>
                </a:lnTo>
                <a:cubicBezTo>
                  <a:pt x="1791449" y="50042"/>
                  <a:pt x="1722943" y="48496"/>
                  <a:pt x="1654971" y="40943"/>
                </a:cubicBezTo>
                <a:cubicBezTo>
                  <a:pt x="1640673" y="39354"/>
                  <a:pt x="1628071" y="30416"/>
                  <a:pt x="1614028" y="27295"/>
                </a:cubicBezTo>
                <a:cubicBezTo>
                  <a:pt x="1587015" y="21292"/>
                  <a:pt x="1559367" y="18597"/>
                  <a:pt x="1532141" y="13647"/>
                </a:cubicBezTo>
                <a:cubicBezTo>
                  <a:pt x="1509319" y="9498"/>
                  <a:pt x="1486649" y="4549"/>
                  <a:pt x="1463903" y="0"/>
                </a:cubicBezTo>
                <a:cubicBezTo>
                  <a:pt x="1382016" y="4549"/>
                  <a:pt x="1299948" y="6542"/>
                  <a:pt x="1218243" y="13647"/>
                </a:cubicBezTo>
                <a:cubicBezTo>
                  <a:pt x="1195133" y="15656"/>
                  <a:pt x="1171724" y="19150"/>
                  <a:pt x="1150004" y="27295"/>
                </a:cubicBezTo>
                <a:cubicBezTo>
                  <a:pt x="961523" y="97977"/>
                  <a:pt x="1275843" y="12898"/>
                  <a:pt x="1054470" y="68238"/>
                </a:cubicBezTo>
                <a:cubicBezTo>
                  <a:pt x="937144" y="146457"/>
                  <a:pt x="1085583" y="52683"/>
                  <a:pt x="972583" y="109182"/>
                </a:cubicBezTo>
                <a:cubicBezTo>
                  <a:pt x="957912" y="116517"/>
                  <a:pt x="946311" y="129142"/>
                  <a:pt x="931640" y="136477"/>
                </a:cubicBezTo>
                <a:cubicBezTo>
                  <a:pt x="918773" y="142911"/>
                  <a:pt x="904576" y="146340"/>
                  <a:pt x="890697" y="150125"/>
                </a:cubicBezTo>
                <a:cubicBezTo>
                  <a:pt x="854505" y="159996"/>
                  <a:pt x="817104" y="165557"/>
                  <a:pt x="781515" y="177420"/>
                </a:cubicBezTo>
                <a:cubicBezTo>
                  <a:pt x="767867" y="181969"/>
                  <a:pt x="754790" y="188880"/>
                  <a:pt x="740571" y="191068"/>
                </a:cubicBezTo>
                <a:cubicBezTo>
                  <a:pt x="695383" y="198020"/>
                  <a:pt x="649412" y="198673"/>
                  <a:pt x="604094" y="204716"/>
                </a:cubicBezTo>
                <a:cubicBezTo>
                  <a:pt x="581101" y="207782"/>
                  <a:pt x="558678" y="214214"/>
                  <a:pt x="535855" y="218364"/>
                </a:cubicBezTo>
                <a:cubicBezTo>
                  <a:pt x="508629" y="223314"/>
                  <a:pt x="480814" y="225301"/>
                  <a:pt x="453968" y="232012"/>
                </a:cubicBezTo>
                <a:cubicBezTo>
                  <a:pt x="426055" y="238990"/>
                  <a:pt x="399377" y="250209"/>
                  <a:pt x="372082" y="259307"/>
                </a:cubicBezTo>
                <a:cubicBezTo>
                  <a:pt x="327072" y="274310"/>
                  <a:pt x="311844" y="278497"/>
                  <a:pt x="262900" y="300250"/>
                </a:cubicBezTo>
                <a:cubicBezTo>
                  <a:pt x="244309" y="308513"/>
                  <a:pt x="224864" y="315721"/>
                  <a:pt x="208309" y="327546"/>
                </a:cubicBezTo>
                <a:cubicBezTo>
                  <a:pt x="192603" y="338764"/>
                  <a:pt x="182192" y="356133"/>
                  <a:pt x="167365" y="368489"/>
                </a:cubicBezTo>
                <a:cubicBezTo>
                  <a:pt x="154764" y="378990"/>
                  <a:pt x="140070" y="386686"/>
                  <a:pt x="126422" y="395785"/>
                </a:cubicBezTo>
                <a:cubicBezTo>
                  <a:pt x="108225" y="423080"/>
                  <a:pt x="86502" y="448329"/>
                  <a:pt x="71831" y="477671"/>
                </a:cubicBezTo>
                <a:cubicBezTo>
                  <a:pt x="37201" y="546933"/>
                  <a:pt x="55821" y="515334"/>
                  <a:pt x="17240" y="573206"/>
                </a:cubicBezTo>
                <a:cubicBezTo>
                  <a:pt x="-6758" y="717189"/>
                  <a:pt x="-4715" y="667559"/>
                  <a:pt x="17240" y="887104"/>
                </a:cubicBezTo>
                <a:cubicBezTo>
                  <a:pt x="20795" y="922658"/>
                  <a:pt x="69580" y="999335"/>
                  <a:pt x="85479" y="1009934"/>
                </a:cubicBezTo>
                <a:lnTo>
                  <a:pt x="126422" y="1037229"/>
                </a:lnTo>
                <a:cubicBezTo>
                  <a:pt x="135521" y="1050877"/>
                  <a:pt x="139476" y="1070035"/>
                  <a:pt x="153718" y="1078173"/>
                </a:cubicBezTo>
                <a:cubicBezTo>
                  <a:pt x="173858" y="1089682"/>
                  <a:pt x="199312" y="1086788"/>
                  <a:pt x="221956" y="1091820"/>
                </a:cubicBezTo>
                <a:cubicBezTo>
                  <a:pt x="337794" y="1117561"/>
                  <a:pt x="206462" y="1095456"/>
                  <a:pt x="372082" y="1119116"/>
                </a:cubicBezTo>
                <a:cubicBezTo>
                  <a:pt x="540404" y="1114567"/>
                  <a:pt x="709074" y="1117187"/>
                  <a:pt x="877049" y="1105468"/>
                </a:cubicBezTo>
                <a:cubicBezTo>
                  <a:pt x="905751" y="1103466"/>
                  <a:pt x="958936" y="1078173"/>
                  <a:pt x="958936" y="1078173"/>
                </a:cubicBezTo>
                <a:lnTo>
                  <a:pt x="1586733" y="1091820"/>
                </a:lnTo>
                <a:cubicBezTo>
                  <a:pt x="1609912" y="1092729"/>
                  <a:pt x="1631954" y="1102591"/>
                  <a:pt x="1654971" y="1105468"/>
                </a:cubicBezTo>
                <a:cubicBezTo>
                  <a:pt x="1704831" y="1111701"/>
                  <a:pt x="1755055" y="1114567"/>
                  <a:pt x="1805097" y="1119116"/>
                </a:cubicBezTo>
                <a:cubicBezTo>
                  <a:pt x="1840161" y="1127882"/>
                  <a:pt x="1893275" y="1142081"/>
                  <a:pt x="1927927" y="1146412"/>
                </a:cubicBezTo>
                <a:cubicBezTo>
                  <a:pt x="1977787" y="1152644"/>
                  <a:pt x="2028010" y="1155510"/>
                  <a:pt x="2078052" y="1160059"/>
                </a:cubicBezTo>
                <a:lnTo>
                  <a:pt x="2623962" y="1146412"/>
                </a:lnTo>
                <a:cubicBezTo>
                  <a:pt x="2647136" y="1145382"/>
                  <a:pt x="2669378" y="1136914"/>
                  <a:pt x="2692201" y="1132764"/>
                </a:cubicBezTo>
                <a:cubicBezTo>
                  <a:pt x="2719427" y="1127814"/>
                  <a:pt x="2746792" y="1123665"/>
                  <a:pt x="2774088" y="1119116"/>
                </a:cubicBezTo>
                <a:cubicBezTo>
                  <a:pt x="2787736" y="1114567"/>
                  <a:pt x="2802541" y="1112605"/>
                  <a:pt x="2815031" y="1105468"/>
                </a:cubicBezTo>
                <a:cubicBezTo>
                  <a:pt x="2837525" y="1092614"/>
                  <a:pt x="2893875" y="1046948"/>
                  <a:pt x="2910565" y="1023582"/>
                </a:cubicBezTo>
                <a:cubicBezTo>
                  <a:pt x="2922390" y="1007027"/>
                  <a:pt x="2930305" y="987881"/>
                  <a:pt x="2937861" y="968991"/>
                </a:cubicBezTo>
                <a:cubicBezTo>
                  <a:pt x="2948547" y="942277"/>
                  <a:pt x="2949196" y="911044"/>
                  <a:pt x="2965156" y="887104"/>
                </a:cubicBezTo>
                <a:lnTo>
                  <a:pt x="2992452" y="846161"/>
                </a:lnTo>
                <a:cubicBezTo>
                  <a:pt x="2997001" y="818865"/>
                  <a:pt x="3006100" y="791946"/>
                  <a:pt x="3006100" y="764274"/>
                </a:cubicBezTo>
                <a:cubicBezTo>
                  <a:pt x="3006100" y="741077"/>
                  <a:pt x="3002826" y="716783"/>
                  <a:pt x="2992452" y="696035"/>
                </a:cubicBezTo>
                <a:cubicBezTo>
                  <a:pt x="2979316" y="669763"/>
                  <a:pt x="2934080" y="643473"/>
                  <a:pt x="2910565" y="627797"/>
                </a:cubicBezTo>
                <a:cubicBezTo>
                  <a:pt x="2861857" y="554733"/>
                  <a:pt x="2894871" y="598455"/>
                  <a:pt x="2801383" y="504967"/>
                </a:cubicBezTo>
                <a:cubicBezTo>
                  <a:pt x="2787735" y="491319"/>
                  <a:pt x="2772021" y="479464"/>
                  <a:pt x="2760440" y="464023"/>
                </a:cubicBezTo>
                <a:cubicBezTo>
                  <a:pt x="2741518" y="438793"/>
                  <a:pt x="2707069" y="387500"/>
                  <a:pt x="2678553" y="368489"/>
                </a:cubicBezTo>
                <a:cubicBezTo>
                  <a:pt x="2666583" y="360509"/>
                  <a:pt x="2650833" y="360508"/>
                  <a:pt x="2637610" y="354841"/>
                </a:cubicBezTo>
                <a:cubicBezTo>
                  <a:pt x="2618910" y="346827"/>
                  <a:pt x="2601719" y="335560"/>
                  <a:pt x="2583019" y="327546"/>
                </a:cubicBezTo>
                <a:cubicBezTo>
                  <a:pt x="2569796" y="321879"/>
                  <a:pt x="2554943" y="320332"/>
                  <a:pt x="2542076" y="313898"/>
                </a:cubicBezTo>
                <a:cubicBezTo>
                  <a:pt x="2527405" y="306563"/>
                  <a:pt x="2516122" y="293265"/>
                  <a:pt x="2501133" y="286603"/>
                </a:cubicBezTo>
                <a:cubicBezTo>
                  <a:pt x="2414917" y="248285"/>
                  <a:pt x="2408960" y="262141"/>
                  <a:pt x="2310064" y="245659"/>
                </a:cubicBezTo>
                <a:cubicBezTo>
                  <a:pt x="2291562" y="242575"/>
                  <a:pt x="2273439" y="237402"/>
                  <a:pt x="2255473" y="232012"/>
                </a:cubicBezTo>
                <a:cubicBezTo>
                  <a:pt x="2227914" y="223744"/>
                  <a:pt x="2173586" y="204716"/>
                  <a:pt x="2173586" y="204716"/>
                </a:cubicBezTo>
                <a:cubicBezTo>
                  <a:pt x="2146291" y="186519"/>
                  <a:pt x="2124342" y="153389"/>
                  <a:pt x="2091700" y="150125"/>
                </a:cubicBezTo>
                <a:cubicBezTo>
                  <a:pt x="1927687" y="133724"/>
                  <a:pt x="2000319" y="143993"/>
                  <a:pt x="1873336" y="122829"/>
                </a:cubicBezTo>
                <a:lnTo>
                  <a:pt x="1859688" y="5459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9" name="제목 1"/>
          <p:cNvSpPr txBox="1">
            <a:spLocks/>
          </p:cNvSpPr>
          <p:nvPr/>
        </p:nvSpPr>
        <p:spPr>
          <a:xfrm>
            <a:off x="3244416" y="5754124"/>
            <a:ext cx="762621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200" b="1" dirty="0"/>
              <a:t>연못</a:t>
            </a:r>
            <a:endParaRPr lang="en-US" altLang="ko-KR" sz="1200" b="1" dirty="0"/>
          </a:p>
        </p:txBody>
      </p:sp>
      <p:sp>
        <p:nvSpPr>
          <p:cNvPr id="80" name="제목 1"/>
          <p:cNvSpPr txBox="1">
            <a:spLocks/>
          </p:cNvSpPr>
          <p:nvPr/>
        </p:nvSpPr>
        <p:spPr>
          <a:xfrm>
            <a:off x="7230295" y="2873498"/>
            <a:ext cx="183628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출입문 개폐</a:t>
            </a:r>
            <a:endParaRPr lang="en-US" altLang="ko-KR" sz="1200" b="1" dirty="0"/>
          </a:p>
          <a:p>
            <a:r>
              <a:rPr lang="ko-KR" altLang="en-US" sz="1100" dirty="0" err="1"/>
              <a:t>서보모터</a:t>
            </a:r>
            <a:endParaRPr lang="en-US" altLang="ko-KR" sz="1100" dirty="0"/>
          </a:p>
          <a:p>
            <a:endParaRPr lang="en-US" altLang="ko-KR" sz="1200" b="1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6753210" y="3617058"/>
            <a:ext cx="2611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6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 err="1"/>
              <a:t>비밀의방</a:t>
            </a:r>
            <a:r>
              <a:rPr lang="en-US" altLang="ko-KR" sz="1400" b="1" dirty="0"/>
              <a:t>)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983717" y="1987045"/>
            <a:ext cx="218820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1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화장실</a:t>
            </a:r>
            <a:r>
              <a:rPr lang="en-US" altLang="ko-KR" sz="1400" b="1" dirty="0"/>
              <a:t>)</a:t>
            </a: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565091" y="1875654"/>
            <a:ext cx="123198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3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안방</a:t>
            </a:r>
            <a:r>
              <a:rPr lang="en-US" altLang="ko-KR" sz="1400" b="1" dirty="0"/>
              <a:t>)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787499" y="3678788"/>
            <a:ext cx="1659454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4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주방</a:t>
            </a:r>
            <a:r>
              <a:rPr lang="en-US" altLang="ko-KR" sz="1400" b="1" dirty="0"/>
              <a:t>)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5560138" y="3126420"/>
            <a:ext cx="3882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거실</a:t>
            </a:r>
            <a:endParaRPr lang="en-US" altLang="ko-KR" sz="1800" b="1" dirty="0"/>
          </a:p>
        </p:txBody>
      </p:sp>
      <p:sp>
        <p:nvSpPr>
          <p:cNvPr id="83" name="직사각형 82"/>
          <p:cNvSpPr/>
          <p:nvPr/>
        </p:nvSpPr>
        <p:spPr>
          <a:xfrm>
            <a:off x="3879393" y="3941413"/>
            <a:ext cx="726453" cy="47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4" name="제목 1"/>
          <p:cNvSpPr txBox="1">
            <a:spLocks/>
          </p:cNvSpPr>
          <p:nvPr/>
        </p:nvSpPr>
        <p:spPr>
          <a:xfrm>
            <a:off x="3987463" y="3700394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식탁</a:t>
            </a:r>
            <a:endParaRPr lang="en-US" altLang="ko-KR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D2322-B08D-4316-9627-A9E40A77878A}"/>
              </a:ext>
            </a:extLst>
          </p:cNvPr>
          <p:cNvSpPr txBox="1"/>
          <p:nvPr/>
        </p:nvSpPr>
        <p:spPr>
          <a:xfrm>
            <a:off x="4863773" y="5371167"/>
            <a:ext cx="1064580" cy="78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D54F374-F08B-4AC9-B995-BBA6B36B1640}"/>
              </a:ext>
            </a:extLst>
          </p:cNvPr>
          <p:cNvSpPr/>
          <p:nvPr/>
        </p:nvSpPr>
        <p:spPr>
          <a:xfrm>
            <a:off x="6020537" y="2685072"/>
            <a:ext cx="246621" cy="19611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8" name="제목 1">
            <a:extLst>
              <a:ext uri="{FF2B5EF4-FFF2-40B4-BE49-F238E27FC236}">
                <a16:creationId xmlns:a16="http://schemas.microsoft.com/office/drawing/2014/main" id="{02CFFB0F-5151-4025-8D25-41E911F00BE9}"/>
              </a:ext>
            </a:extLst>
          </p:cNvPr>
          <p:cNvSpPr txBox="1">
            <a:spLocks/>
          </p:cNvSpPr>
          <p:nvPr/>
        </p:nvSpPr>
        <p:spPr>
          <a:xfrm>
            <a:off x="5627017" y="2616632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습도 표시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LED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8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6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1</a:t>
            </a:r>
            <a:r>
              <a:rPr lang="en-US" altLang="ko-KR" sz="3600" baseline="30000" dirty="0">
                <a:solidFill>
                  <a:srgbClr val="FF0000"/>
                </a:solidFill>
              </a:rPr>
              <a:t>st</a:t>
            </a:r>
            <a:r>
              <a:rPr lang="en-US" altLang="ko-KR" sz="3600" dirty="0"/>
              <a:t> </a:t>
            </a:r>
            <a:r>
              <a:rPr lang="ko-KR" altLang="en-US" sz="3600" dirty="0"/>
              <a:t>회의 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4696"/>
            <a:ext cx="6981497" cy="69614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1200" b="1" dirty="0"/>
              <a:t>프로젝트 제목 </a:t>
            </a:r>
            <a:r>
              <a:rPr lang="en-US" altLang="ko-KR" sz="1200" b="1" dirty="0"/>
              <a:t>: I-HOME ('IOT' + 'I', </a:t>
            </a:r>
            <a:r>
              <a:rPr lang="ko-KR" altLang="en-US" sz="1200" b="1" dirty="0"/>
              <a:t>나와 </a:t>
            </a:r>
            <a:r>
              <a:rPr lang="ko-KR" altLang="en-US" sz="1200" b="1" dirty="0" err="1"/>
              <a:t>사물인터넷</a:t>
            </a:r>
            <a:r>
              <a:rPr lang="ko-KR" altLang="en-US" sz="1200" b="1" dirty="0"/>
              <a:t> 기술의 조화라는 의미를 담고 있음</a:t>
            </a:r>
            <a:r>
              <a:rPr lang="en-US" altLang="ko-KR" sz="1200" b="1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200" b="1" dirty="0" err="1"/>
              <a:t>팀명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Smart Unity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45813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/>
              <a:t>2019.10.17 (</a:t>
            </a:r>
            <a:r>
              <a:rPr lang="ko-KR" altLang="en-US" sz="1800" dirty="0"/>
              <a:t>목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544060" y="2670633"/>
            <a:ext cx="45509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100" dirty="0"/>
              <a:t>3. </a:t>
            </a:r>
            <a:r>
              <a:rPr lang="ko-KR" altLang="en-US" sz="1100" dirty="0"/>
              <a:t>활용기술</a:t>
            </a:r>
          </a:p>
          <a:p>
            <a:pPr>
              <a:lnSpc>
                <a:spcPct val="120000"/>
              </a:lnSpc>
            </a:pPr>
            <a:endParaRPr lang="ko-KR" altLang="en-US" sz="1100" dirty="0"/>
          </a:p>
          <a:p>
            <a:pPr>
              <a:lnSpc>
                <a:spcPct val="12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블루투스 통신</a:t>
            </a:r>
            <a:r>
              <a:rPr lang="en-US" altLang="ko-KR" sz="1100" dirty="0"/>
              <a:t>, </a:t>
            </a:r>
            <a:r>
              <a:rPr lang="ko-KR" altLang="en-US" sz="1100" dirty="0"/>
              <a:t>음성인식</a:t>
            </a:r>
            <a:r>
              <a:rPr lang="en-US" altLang="ko-KR" sz="1100" dirty="0"/>
              <a:t>, </a:t>
            </a:r>
            <a:r>
              <a:rPr lang="ko-KR" altLang="en-US" sz="1100" dirty="0"/>
              <a:t>인터럽트</a:t>
            </a:r>
          </a:p>
          <a:p>
            <a:pPr>
              <a:lnSpc>
                <a:spcPct val="120000"/>
              </a:lnSpc>
            </a:pPr>
            <a:endParaRPr lang="ko-KR" altLang="en-US" sz="11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100" dirty="0"/>
              <a:t>4. </a:t>
            </a:r>
            <a:r>
              <a:rPr lang="ko-KR" altLang="en-US" sz="1100" dirty="0"/>
              <a:t>오늘 구상해 본 아이디어 </a:t>
            </a:r>
            <a:r>
              <a:rPr lang="en-US" altLang="ko-KR" sz="1100" dirty="0"/>
              <a:t>(Brain </a:t>
            </a:r>
            <a:r>
              <a:rPr lang="en-US" altLang="ko-KR" sz="1100" dirty="0" err="1"/>
              <a:t>Stormming</a:t>
            </a:r>
            <a:r>
              <a:rPr lang="en-US" altLang="ko-KR" sz="1100" dirty="0"/>
              <a:t>)</a:t>
            </a:r>
          </a:p>
          <a:p>
            <a:pPr>
              <a:lnSpc>
                <a:spcPct val="120000"/>
              </a:lnSpc>
            </a:pP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en-US" altLang="ko-KR" sz="1100" dirty="0"/>
              <a:t>- Squad </a:t>
            </a:r>
            <a:r>
              <a:rPr lang="ko-KR" altLang="en-US" sz="1100" dirty="0"/>
              <a:t>동작에 적절한 자세를 각도를 기준으로 </a:t>
            </a:r>
            <a:endParaRPr lang="en-US" altLang="ko-KR" sz="11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100" dirty="0"/>
              <a:t>      </a:t>
            </a:r>
            <a:r>
              <a:rPr lang="ko-KR" altLang="en-US" sz="1100" dirty="0"/>
              <a:t>맞추어주는 프로그램</a:t>
            </a:r>
            <a:r>
              <a:rPr lang="en-US" altLang="ko-KR" sz="1100" dirty="0"/>
              <a:t>(</a:t>
            </a:r>
            <a:r>
              <a:rPr lang="ko-KR" altLang="en-US" sz="1100" dirty="0"/>
              <a:t>센서 </a:t>
            </a:r>
            <a:r>
              <a:rPr lang="ko-KR" altLang="en-US" sz="1100" dirty="0" err="1"/>
              <a:t>탈부착</a:t>
            </a:r>
            <a:r>
              <a:rPr lang="ko-KR" altLang="en-US" sz="1100" dirty="0"/>
              <a:t> 여부가 중요</a:t>
            </a:r>
            <a:r>
              <a:rPr lang="en-US" altLang="ko-KR" sz="1100" dirty="0"/>
              <a:t>)</a:t>
            </a:r>
          </a:p>
          <a:p>
            <a:pPr>
              <a:lnSpc>
                <a:spcPct val="120000"/>
              </a:lnSpc>
            </a:pP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en-US" altLang="ko-KR" sz="1100" dirty="0"/>
              <a:t>- </a:t>
            </a:r>
            <a:r>
              <a:rPr lang="ko-KR" altLang="en-US" sz="1100" dirty="0" err="1"/>
              <a:t>아이돌</a:t>
            </a:r>
            <a:r>
              <a:rPr lang="ko-KR" altLang="en-US" sz="1100" dirty="0"/>
              <a:t> 가수 응원을 위한 </a:t>
            </a:r>
            <a:r>
              <a:rPr lang="en-US" altLang="ko-KR" sz="1100" dirty="0"/>
              <a:t>LCD T-shirts</a:t>
            </a:r>
          </a:p>
          <a:p>
            <a:pPr>
              <a:lnSpc>
                <a:spcPct val="120000"/>
              </a:lnSpc>
            </a:pP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장애인들을 </a:t>
            </a:r>
            <a:r>
              <a:rPr lang="en-US" altLang="ko-KR" sz="1100" dirty="0"/>
              <a:t>OTP </a:t>
            </a:r>
            <a:r>
              <a:rPr lang="ko-KR" altLang="en-US" sz="1100" dirty="0"/>
              <a:t>개인정보 출력 프로그램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2120" y="2670633"/>
            <a:ext cx="493197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100" dirty="0"/>
              <a:t>1. </a:t>
            </a:r>
            <a:r>
              <a:rPr lang="ko-KR" altLang="en-US" sz="1100" dirty="0"/>
              <a:t>프로젝트 담당 역할</a:t>
            </a:r>
          </a:p>
          <a:p>
            <a:pPr>
              <a:lnSpc>
                <a:spcPct val="120000"/>
              </a:lnSpc>
            </a:pPr>
            <a:endParaRPr lang="ko-KR" altLang="en-US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민성</a:t>
            </a:r>
            <a:r>
              <a:rPr lang="en-US" altLang="ko-KR" sz="1100" dirty="0"/>
              <a:t>: </a:t>
            </a:r>
            <a:r>
              <a:rPr lang="ko-KR" altLang="en-US" sz="1100" dirty="0"/>
              <a:t>프로그램</a:t>
            </a:r>
            <a:r>
              <a:rPr lang="en-US" altLang="ko-KR" sz="1100" dirty="0"/>
              <a:t>, </a:t>
            </a:r>
            <a:r>
              <a:rPr lang="ko-KR" altLang="en-US" sz="1100" dirty="0"/>
              <a:t>회로</a:t>
            </a:r>
            <a:r>
              <a:rPr lang="en-US" altLang="ko-KR" sz="1100" dirty="0"/>
              <a:t>, </a:t>
            </a:r>
            <a:r>
              <a:rPr lang="ko-KR" altLang="en-US" sz="1100" dirty="0"/>
              <a:t>발표자료 및 보고서 작성 보조</a:t>
            </a:r>
            <a:r>
              <a:rPr lang="en-US" altLang="ko-KR" sz="1100" dirty="0"/>
              <a:t>, </a:t>
            </a:r>
            <a:r>
              <a:rPr lang="ko-KR" altLang="en-US" sz="1100" dirty="0"/>
              <a:t>발표 보조</a:t>
            </a:r>
          </a:p>
          <a:p>
            <a:pPr>
              <a:lnSpc>
                <a:spcPct val="120000"/>
              </a:lnSpc>
            </a:pPr>
            <a:endParaRPr lang="ko-KR" altLang="en-US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서연</a:t>
            </a:r>
            <a:r>
              <a:rPr lang="en-US" altLang="ko-KR" sz="1100" dirty="0"/>
              <a:t>: </a:t>
            </a:r>
            <a:r>
              <a:rPr lang="ko-KR" altLang="en-US" sz="1100" dirty="0"/>
              <a:t>가공</a:t>
            </a:r>
            <a:r>
              <a:rPr lang="en-US" altLang="ko-KR" sz="1100" dirty="0"/>
              <a:t>, </a:t>
            </a:r>
            <a:r>
              <a:rPr lang="ko-KR" altLang="en-US" sz="1100" dirty="0"/>
              <a:t>발표자료 및 보고서 작성</a:t>
            </a:r>
            <a:r>
              <a:rPr lang="en-US" altLang="ko-KR" sz="1100" dirty="0"/>
              <a:t>(Office)</a:t>
            </a:r>
          </a:p>
          <a:p>
            <a:pPr>
              <a:lnSpc>
                <a:spcPct val="120000"/>
              </a:lnSpc>
            </a:pP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민재</a:t>
            </a:r>
            <a:r>
              <a:rPr lang="en-US" altLang="ko-KR" sz="1100" dirty="0"/>
              <a:t>: </a:t>
            </a:r>
            <a:r>
              <a:rPr lang="ko-KR" altLang="en-US" sz="1100" dirty="0"/>
              <a:t>데이터 수집</a:t>
            </a:r>
            <a:r>
              <a:rPr lang="en-US" altLang="ko-KR" sz="1100" dirty="0"/>
              <a:t>, </a:t>
            </a:r>
            <a:r>
              <a:rPr lang="ko-KR" altLang="en-US" sz="1100" dirty="0"/>
              <a:t>프로그램 보조</a:t>
            </a:r>
          </a:p>
          <a:p>
            <a:pPr>
              <a:lnSpc>
                <a:spcPct val="120000"/>
              </a:lnSpc>
            </a:pPr>
            <a:endParaRPr lang="ko-KR" altLang="en-US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완기</a:t>
            </a:r>
            <a:r>
              <a:rPr lang="en-US" altLang="ko-KR" sz="1100" dirty="0"/>
              <a:t>: </a:t>
            </a:r>
            <a:r>
              <a:rPr lang="ko-KR" altLang="en-US" sz="1100" dirty="0"/>
              <a:t>프로그램 보조</a:t>
            </a:r>
            <a:r>
              <a:rPr lang="en-US" altLang="ko-KR" sz="1100" dirty="0"/>
              <a:t>, </a:t>
            </a:r>
            <a:r>
              <a:rPr lang="ko-KR" altLang="en-US" sz="1100" dirty="0"/>
              <a:t>발표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469737" y="2670633"/>
            <a:ext cx="493197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100" dirty="0"/>
              <a:t>2. </a:t>
            </a:r>
            <a:r>
              <a:rPr lang="ko-KR" altLang="en-US" sz="1100" dirty="0" err="1"/>
              <a:t>구성환경</a:t>
            </a:r>
            <a:endParaRPr lang="ko-KR" altLang="en-US" sz="1100" dirty="0"/>
          </a:p>
          <a:p>
            <a:pPr>
              <a:lnSpc>
                <a:spcPct val="120000"/>
              </a:lnSpc>
            </a:pPr>
            <a:endParaRPr lang="ko-KR" altLang="en-US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개발 언어 </a:t>
            </a:r>
            <a:r>
              <a:rPr lang="en-US" altLang="ko-KR" sz="1100" dirty="0"/>
              <a:t>:  C, JAVA</a:t>
            </a:r>
          </a:p>
          <a:p>
            <a:pPr>
              <a:lnSpc>
                <a:spcPct val="120000"/>
              </a:lnSpc>
            </a:pP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하드웨어</a:t>
            </a:r>
            <a:r>
              <a:rPr lang="en-US" altLang="ko-KR" sz="1100" dirty="0"/>
              <a:t>(</a:t>
            </a:r>
            <a:r>
              <a:rPr lang="ko-KR" altLang="en-US" sz="1100" dirty="0"/>
              <a:t>키트</a:t>
            </a:r>
            <a:r>
              <a:rPr lang="en-US" altLang="ko-KR" sz="1100" dirty="0"/>
              <a:t>) : </a:t>
            </a:r>
            <a:r>
              <a:rPr lang="ko-KR" altLang="en-US" sz="1100" dirty="0" err="1"/>
              <a:t>아두이노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우노</a:t>
            </a:r>
            <a:r>
              <a:rPr lang="en-US" altLang="ko-KR" sz="1100" dirty="0"/>
              <a:t>, AVR(Atmega128A), </a:t>
            </a:r>
            <a:r>
              <a:rPr lang="en-US" altLang="ko-KR" sz="1100" dirty="0" err="1"/>
              <a:t>RasPi</a:t>
            </a:r>
            <a:endParaRPr lang="en-US" altLang="ko-KR" sz="1100" dirty="0"/>
          </a:p>
          <a:p>
            <a:pPr>
              <a:lnSpc>
                <a:spcPct val="120000"/>
              </a:lnSpc>
            </a:pP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어플리케이션 </a:t>
            </a:r>
            <a:r>
              <a:rPr lang="en-US" altLang="ko-KR" sz="1100" dirty="0"/>
              <a:t>: </a:t>
            </a:r>
            <a:r>
              <a:rPr lang="ko-KR" altLang="en-US" sz="1100" dirty="0"/>
              <a:t>안드로이드 스튜디오</a:t>
            </a:r>
          </a:p>
          <a:p>
            <a:pPr>
              <a:lnSpc>
                <a:spcPct val="120000"/>
              </a:lnSpc>
            </a:pPr>
            <a:endParaRPr lang="ko-KR" altLang="en-US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회로도 구성 프로그램 </a:t>
            </a:r>
            <a:r>
              <a:rPr lang="en-US" altLang="ko-KR" sz="1100" dirty="0"/>
              <a:t>: </a:t>
            </a:r>
            <a:r>
              <a:rPr lang="en-US" altLang="ko-KR" sz="1100" dirty="0" err="1"/>
              <a:t>fritzing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OrCAD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7459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992</Words>
  <Application>Microsoft Office PowerPoint</Application>
  <PresentationFormat>와이드스크린</PresentationFormat>
  <Paragraphs>382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Agency FB</vt:lpstr>
      <vt:lpstr>Arial</vt:lpstr>
      <vt:lpstr>Wingdings</vt:lpstr>
      <vt:lpstr>Office 테마</vt:lpstr>
      <vt:lpstr>i-HOME</vt:lpstr>
      <vt:lpstr>목차</vt:lpstr>
      <vt:lpstr>Smart Home 의 개발동향</vt:lpstr>
      <vt:lpstr>Smart Home 의 시장규모</vt:lpstr>
      <vt:lpstr>    i   HOME</vt:lpstr>
      <vt:lpstr>PowerPoint 프레젠테이션</vt:lpstr>
      <vt:lpstr>i-HOME 의 주요기능</vt:lpstr>
      <vt:lpstr>PowerPoint 프레젠테이션</vt:lpstr>
      <vt:lpstr>1st 회의 내용 정리</vt:lpstr>
      <vt:lpstr>1st 회의 내용 정리</vt:lpstr>
      <vt:lpstr>2nd 회의 내용 정리</vt:lpstr>
      <vt:lpstr>PowerPoint 프레젠테이션</vt:lpstr>
      <vt:lpstr>리서치 자료</vt:lpstr>
      <vt:lpstr>리서치 자료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i-HOME</dc:title>
  <dc:creator>admin</dc:creator>
  <cp:lastModifiedBy>하 민성</cp:lastModifiedBy>
  <cp:revision>42</cp:revision>
  <dcterms:created xsi:type="dcterms:W3CDTF">2019-10-17T10:24:26Z</dcterms:created>
  <dcterms:modified xsi:type="dcterms:W3CDTF">2019-10-27T05:01:45Z</dcterms:modified>
</cp:coreProperties>
</file>