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61" r:id="rId5"/>
    <p:sldId id="263" r:id="rId6"/>
    <p:sldId id="258" r:id="rId7"/>
    <p:sldId id="259" r:id="rId8"/>
    <p:sldId id="260" r:id="rId9"/>
    <p:sldId id="270" r:id="rId10"/>
    <p:sldId id="264" r:id="rId11"/>
    <p:sldId id="268" r:id="rId12"/>
    <p:sldId id="257" r:id="rId13"/>
    <p:sldId id="265" r:id="rId14"/>
    <p:sldId id="267" r:id="rId15"/>
    <p:sldId id="266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FBE5D6"/>
    <a:srgbClr val="3D77AB"/>
    <a:srgbClr val="102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1185" autoAdjust="0"/>
  </p:normalViewPr>
  <p:slideViewPr>
    <p:cSldViewPr snapToGrid="0">
      <p:cViewPr varScale="1">
        <p:scale>
          <a:sx n="93" d="100"/>
          <a:sy n="93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9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3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8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9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6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1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7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6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0944-1146-470C-8533-2006FE8C901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5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q85i1x3nkA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q85i1x3nkA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R3vACJnkFA" TargetMode="External"/><Relationship Id="rId4" Type="http://schemas.openxmlformats.org/officeDocument/2006/relationships/hyperlink" Target="https://www.youtube.com/watch?v=Sq85i1x3nk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gcns.com/73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71574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13800" b="1" dirty="0" err="1" smtClean="0">
                <a:latin typeface="Agency FB" panose="020B0503020202020204" pitchFamily="34" charset="0"/>
              </a:rPr>
              <a:t>i</a:t>
            </a:r>
            <a:r>
              <a:rPr lang="en-US" altLang="ko-KR" sz="13800" b="1" dirty="0" smtClean="0">
                <a:latin typeface="Agency FB" panose="020B0503020202020204" pitchFamily="34" charset="0"/>
              </a:rPr>
              <a:t>-HOME</a:t>
            </a:r>
            <a:endParaRPr lang="ko-KR" altLang="en-US" sz="13800" b="1" dirty="0">
              <a:latin typeface="Agency FB" panose="020B0503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56610" y="5788098"/>
            <a:ext cx="4114801" cy="1655762"/>
          </a:xfrm>
        </p:spPr>
        <p:txBody>
          <a:bodyPr>
            <a:normAutofit/>
          </a:bodyPr>
          <a:lstStyle/>
          <a:p>
            <a:pPr algn="dist"/>
            <a:r>
              <a:rPr lang="en-US" altLang="ko-KR" sz="3200" dirty="0" smtClean="0">
                <a:latin typeface="Agency FB" panose="020B0503020202020204" pitchFamily="34" charset="0"/>
              </a:rPr>
              <a:t>Smart Love House</a:t>
            </a:r>
            <a:endParaRPr lang="ko-KR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2050" name="Picture 2" descr="SMART HOME ICON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16" t="21043" r="28792" b="37096"/>
          <a:stretch/>
        </p:blipFill>
        <p:spPr bwMode="auto">
          <a:xfrm>
            <a:off x="5023473" y="1095153"/>
            <a:ext cx="2100339" cy="211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01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6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1</a:t>
            </a:r>
            <a:r>
              <a:rPr lang="en-US" altLang="ko-KR" sz="3600" baseline="30000" dirty="0" smtClean="0">
                <a:solidFill>
                  <a:srgbClr val="FF0000"/>
                </a:solidFill>
              </a:rPr>
              <a:t>st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회의 내용 정리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4696"/>
            <a:ext cx="6981497" cy="69614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1200" b="1" dirty="0" smtClean="0"/>
              <a:t>프로젝트 제목 </a:t>
            </a:r>
            <a:r>
              <a:rPr lang="en-US" altLang="ko-KR" sz="1200" b="1" dirty="0" smtClean="0"/>
              <a:t>: I-HOME ('IOT' + 'I', </a:t>
            </a:r>
            <a:r>
              <a:rPr lang="ko-KR" altLang="en-US" sz="1200" b="1" dirty="0" smtClean="0"/>
              <a:t>나와 </a:t>
            </a:r>
            <a:r>
              <a:rPr lang="ko-KR" altLang="en-US" sz="1200" b="1" dirty="0" err="1" smtClean="0"/>
              <a:t>사물인터넷</a:t>
            </a:r>
            <a:r>
              <a:rPr lang="ko-KR" altLang="en-US" sz="1200" b="1" dirty="0" smtClean="0"/>
              <a:t> 기술의 조화라는 의미를 담고 있음</a:t>
            </a:r>
            <a:r>
              <a:rPr lang="en-US" altLang="ko-KR" sz="1200" b="1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200" b="1" dirty="0" err="1" smtClean="0"/>
              <a:t>팀명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: Smart Unity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45813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2019.10.17 (</a:t>
            </a:r>
            <a:r>
              <a:rPr lang="ko-KR" altLang="en-US" sz="1800" dirty="0" smtClean="0"/>
              <a:t>목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544060" y="2670633"/>
            <a:ext cx="45509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100" dirty="0" smtClean="0"/>
              <a:t>3. </a:t>
            </a:r>
            <a:r>
              <a:rPr lang="ko-KR" altLang="en-US" sz="1100" dirty="0" smtClean="0"/>
              <a:t>활용기술</a:t>
            </a:r>
          </a:p>
          <a:p>
            <a:pPr>
              <a:lnSpc>
                <a:spcPct val="120000"/>
              </a:lnSpc>
            </a:pPr>
            <a:endParaRPr lang="ko-KR" altLang="en-US" sz="1100" dirty="0" smtClean="0"/>
          </a:p>
          <a:p>
            <a:pPr>
              <a:lnSpc>
                <a:spcPct val="12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dirty="0" smtClean="0"/>
              <a:t>블루투스 통신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음성인식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인터럽트</a:t>
            </a:r>
          </a:p>
          <a:p>
            <a:pPr>
              <a:lnSpc>
                <a:spcPct val="120000"/>
              </a:lnSpc>
            </a:pPr>
            <a:endParaRPr lang="ko-KR" altLang="en-US" sz="1100" dirty="0" smtClean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100" dirty="0" smtClean="0"/>
              <a:t>4. </a:t>
            </a:r>
            <a:r>
              <a:rPr lang="ko-KR" altLang="en-US" sz="1100" dirty="0" smtClean="0"/>
              <a:t>오늘 구상해 본 아이디어 </a:t>
            </a:r>
            <a:r>
              <a:rPr lang="en-US" altLang="ko-KR" sz="1100" dirty="0" smtClean="0"/>
              <a:t>(Brain </a:t>
            </a:r>
            <a:r>
              <a:rPr lang="en-US" altLang="ko-KR" sz="1100" dirty="0" err="1" smtClean="0"/>
              <a:t>Stormming</a:t>
            </a:r>
            <a:r>
              <a:rPr lang="en-US" altLang="ko-KR" sz="11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en-US" altLang="ko-KR" sz="1100" dirty="0" smtClean="0"/>
              <a:t>- Squad </a:t>
            </a:r>
            <a:r>
              <a:rPr lang="ko-KR" altLang="en-US" sz="1100" dirty="0" smtClean="0"/>
              <a:t>동작에 적절한 자세를 각도를 기준으로 </a:t>
            </a:r>
            <a:endParaRPr lang="en-US" altLang="ko-KR" sz="11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 </a:t>
            </a:r>
            <a:r>
              <a:rPr lang="ko-KR" altLang="en-US" sz="1100" dirty="0" smtClean="0"/>
              <a:t>맞추어주는 프로그램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센서 </a:t>
            </a:r>
            <a:r>
              <a:rPr lang="ko-KR" altLang="en-US" sz="1100" dirty="0" err="1" smtClean="0"/>
              <a:t>탈부착</a:t>
            </a:r>
            <a:r>
              <a:rPr lang="ko-KR" altLang="en-US" sz="1100" dirty="0" smtClean="0"/>
              <a:t> 여부가 중요</a:t>
            </a:r>
            <a:r>
              <a:rPr lang="en-US" altLang="ko-KR" sz="11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가수 응원을 위한 </a:t>
            </a:r>
            <a:r>
              <a:rPr lang="en-US" altLang="ko-KR" sz="1100" dirty="0" smtClean="0"/>
              <a:t>LCD T-shirts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dirty="0" smtClean="0"/>
              <a:t>장애인들을 </a:t>
            </a:r>
            <a:r>
              <a:rPr lang="en-US" altLang="ko-KR" sz="1100" dirty="0" smtClean="0"/>
              <a:t>OTP </a:t>
            </a:r>
            <a:r>
              <a:rPr lang="ko-KR" altLang="en-US" sz="1100" dirty="0" smtClean="0"/>
              <a:t>개인정보 출력 프로그램</a:t>
            </a:r>
            <a:endParaRPr lang="ko-KR" altLang="en-US" sz="11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2120" y="2670633"/>
            <a:ext cx="493197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100" dirty="0" smtClean="0"/>
              <a:t>1. </a:t>
            </a:r>
            <a:r>
              <a:rPr lang="ko-KR" altLang="en-US" sz="1100" dirty="0" smtClean="0"/>
              <a:t>프로젝트 담당 역할</a:t>
            </a:r>
          </a:p>
          <a:p>
            <a:pPr>
              <a:lnSpc>
                <a:spcPct val="120000"/>
              </a:lnSpc>
            </a:pPr>
            <a:endParaRPr lang="ko-KR" altLang="en-US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민성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프로그램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회로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발표자료 및 보고서 작성 보조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발표 보조</a:t>
            </a:r>
          </a:p>
          <a:p>
            <a:pPr>
              <a:lnSpc>
                <a:spcPct val="120000"/>
              </a:lnSpc>
            </a:pPr>
            <a:endParaRPr lang="ko-KR" altLang="en-US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서연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가공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발표자료 및 보고서 작성</a:t>
            </a:r>
            <a:r>
              <a:rPr lang="en-US" altLang="ko-KR" sz="1100" dirty="0" smtClean="0"/>
              <a:t>(Office)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민재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데이터 수집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프로그램 보조</a:t>
            </a:r>
          </a:p>
          <a:p>
            <a:pPr>
              <a:lnSpc>
                <a:spcPct val="120000"/>
              </a:lnSpc>
            </a:pPr>
            <a:endParaRPr lang="ko-KR" altLang="en-US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완기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프로그램 보조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발표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469737" y="2670633"/>
            <a:ext cx="493197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100" dirty="0" smtClean="0"/>
              <a:t>2. </a:t>
            </a:r>
            <a:r>
              <a:rPr lang="ko-KR" altLang="en-US" sz="1100" dirty="0" err="1" smtClean="0"/>
              <a:t>구성환경</a:t>
            </a:r>
            <a:endParaRPr lang="ko-KR" altLang="en-US" sz="1100" dirty="0" smtClean="0"/>
          </a:p>
          <a:p>
            <a:pPr>
              <a:lnSpc>
                <a:spcPct val="120000"/>
              </a:lnSpc>
            </a:pPr>
            <a:endParaRPr lang="ko-KR" altLang="en-US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개발 언어 </a:t>
            </a:r>
            <a:r>
              <a:rPr lang="en-US" altLang="ko-KR" sz="1100" dirty="0" smtClean="0"/>
              <a:t>:  C, JAVA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하드웨어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키트</a:t>
            </a:r>
            <a:r>
              <a:rPr lang="en-US" altLang="ko-KR" sz="1100" dirty="0" smtClean="0"/>
              <a:t>) : </a:t>
            </a:r>
            <a:r>
              <a:rPr lang="ko-KR" altLang="en-US" sz="1100" dirty="0" err="1" smtClean="0"/>
              <a:t>아두이노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우노</a:t>
            </a:r>
            <a:r>
              <a:rPr lang="en-US" altLang="ko-KR" sz="1100" dirty="0" smtClean="0"/>
              <a:t>, AVR(Atmega128A), </a:t>
            </a:r>
            <a:r>
              <a:rPr lang="en-US" altLang="ko-KR" sz="1100" dirty="0" err="1" smtClean="0"/>
              <a:t>RasPi</a:t>
            </a:r>
            <a:endParaRPr lang="en-US" altLang="ko-KR" sz="1100" dirty="0" smtClean="0"/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어플리케이션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안드로이드 스튜디오</a:t>
            </a:r>
          </a:p>
          <a:p>
            <a:pPr>
              <a:lnSpc>
                <a:spcPct val="120000"/>
              </a:lnSpc>
            </a:pPr>
            <a:endParaRPr lang="ko-KR" altLang="en-US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회로도 구성 프로그램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fritzing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OrCAD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07459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8" t="10018" r="11134" b="13244"/>
          <a:stretch/>
        </p:blipFill>
        <p:spPr>
          <a:xfrm rot="16200000">
            <a:off x="3275526" y="33710"/>
            <a:ext cx="5479194" cy="7675595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96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1</a:t>
            </a:r>
            <a:r>
              <a:rPr lang="en-US" altLang="ko-KR" sz="3600" baseline="30000" dirty="0" smtClean="0">
                <a:solidFill>
                  <a:srgbClr val="FF0000"/>
                </a:solidFill>
              </a:rPr>
              <a:t>st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회의 내용 정리</a:t>
            </a:r>
            <a:endParaRPr lang="ko-KR" altLang="en-US" sz="36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45813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2019.10.17 (</a:t>
            </a:r>
            <a:r>
              <a:rPr lang="ko-KR" altLang="en-US" sz="1800" dirty="0" smtClean="0"/>
              <a:t>목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2563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6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2</a:t>
            </a:r>
            <a:r>
              <a:rPr lang="en-US" altLang="ko-KR" sz="3600" baseline="30000" dirty="0" smtClean="0">
                <a:solidFill>
                  <a:srgbClr val="FF0000"/>
                </a:solidFill>
              </a:rPr>
              <a:t>nd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회의 내용 정리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3960" y="1570704"/>
            <a:ext cx="30401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 smtClean="0"/>
              <a:t>'I-Home</a:t>
            </a:r>
            <a:r>
              <a:rPr lang="en-US" altLang="ko-KR" sz="1200" b="1" dirty="0"/>
              <a:t>'</a:t>
            </a:r>
            <a:r>
              <a:rPr lang="ko-KR" altLang="en-US" sz="1200" b="1" dirty="0"/>
              <a:t>에 적용할 기능</a:t>
            </a:r>
          </a:p>
          <a:p>
            <a:r>
              <a:rPr lang="ko-KR" altLang="en-US" sz="1100" dirty="0"/>
              <a:t>조명 </a:t>
            </a:r>
            <a:r>
              <a:rPr lang="en-US" altLang="ko-KR" sz="1100" dirty="0"/>
              <a:t>(</a:t>
            </a:r>
            <a:r>
              <a:rPr lang="ko-KR" altLang="en-US" sz="1100" dirty="0"/>
              <a:t>집 마당 정원 가로등</a:t>
            </a:r>
            <a:r>
              <a:rPr lang="en-US" altLang="ko-KR" sz="1100" dirty="0"/>
              <a:t>, </a:t>
            </a:r>
            <a:r>
              <a:rPr lang="ko-KR" altLang="en-US" sz="1100" dirty="0"/>
              <a:t>집 내부 조명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LED</a:t>
            </a:r>
          </a:p>
          <a:p>
            <a:r>
              <a:rPr lang="ko-KR" altLang="en-US" sz="1100" dirty="0"/>
              <a:t>자동문</a:t>
            </a:r>
          </a:p>
          <a:p>
            <a:r>
              <a:rPr lang="ko-KR" altLang="en-US" sz="1100" dirty="0"/>
              <a:t>음성인식</a:t>
            </a:r>
          </a:p>
          <a:p>
            <a:r>
              <a:rPr lang="ko-KR" altLang="en-US" sz="1100" dirty="0"/>
              <a:t>장애물 인식 기능</a:t>
            </a:r>
          </a:p>
          <a:p>
            <a:r>
              <a:rPr lang="ko-KR" altLang="en-US" sz="1100" dirty="0"/>
              <a:t>도난방지 시스템</a:t>
            </a:r>
          </a:p>
          <a:p>
            <a:r>
              <a:rPr lang="ko-KR" altLang="en-US" sz="1100" dirty="0" err="1"/>
              <a:t>온습도</a:t>
            </a:r>
            <a:r>
              <a:rPr lang="ko-KR" altLang="en-US" sz="1100" dirty="0"/>
              <a:t> 모니터링</a:t>
            </a:r>
          </a:p>
          <a:p>
            <a:r>
              <a:rPr lang="en-US" altLang="ko-KR" sz="1100" dirty="0"/>
              <a:t>Smart TV (LCD, </a:t>
            </a:r>
            <a:r>
              <a:rPr lang="ko-KR" altLang="en-US" sz="1100" dirty="0"/>
              <a:t>문구 넣어주기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미니 피아노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도어락</a:t>
            </a:r>
            <a:r>
              <a:rPr lang="ko-KR" altLang="en-US" sz="1100" dirty="0"/>
              <a:t> 기능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45813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2019.10.18 (</a:t>
            </a:r>
            <a:r>
              <a:rPr lang="ko-KR" altLang="en-US" sz="1800" dirty="0"/>
              <a:t>금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45686" y="1570704"/>
            <a:ext cx="26013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300" b="1" dirty="0" err="1" smtClean="0"/>
              <a:t>사용가능한</a:t>
            </a:r>
            <a:r>
              <a:rPr lang="ko-KR" altLang="en-US" sz="1300" b="1" dirty="0" smtClean="0"/>
              <a:t> 부품</a:t>
            </a:r>
          </a:p>
          <a:p>
            <a:r>
              <a:rPr lang="ko-KR" altLang="en-US" sz="1100" dirty="0" err="1" smtClean="0"/>
              <a:t>온습도</a:t>
            </a:r>
            <a:r>
              <a:rPr lang="ko-KR" altLang="en-US" sz="1100" dirty="0" smtClean="0"/>
              <a:t> 센서</a:t>
            </a:r>
            <a:r>
              <a:rPr lang="en-US" altLang="ko-KR" sz="1100" dirty="0" smtClean="0"/>
              <a:t>(DHT11)</a:t>
            </a:r>
          </a:p>
          <a:p>
            <a:r>
              <a:rPr lang="en-US" altLang="ko-KR" sz="1100" dirty="0" smtClean="0"/>
              <a:t>LED</a:t>
            </a:r>
          </a:p>
          <a:p>
            <a:r>
              <a:rPr lang="en-US" altLang="ko-KR" sz="1100" dirty="0" smtClean="0"/>
              <a:t>7-Segment</a:t>
            </a:r>
          </a:p>
          <a:p>
            <a:r>
              <a:rPr lang="ko-KR" altLang="en-US" sz="1100" dirty="0" smtClean="0"/>
              <a:t>화염 센서</a:t>
            </a:r>
            <a:r>
              <a:rPr lang="en-US" altLang="ko-KR" sz="1100" dirty="0" smtClean="0"/>
              <a:t>(Frame Sensor)</a:t>
            </a:r>
          </a:p>
          <a:p>
            <a:r>
              <a:rPr lang="ko-KR" altLang="en-US" sz="1100" dirty="0" smtClean="0"/>
              <a:t>조도 센서</a:t>
            </a:r>
            <a:r>
              <a:rPr lang="en-US" altLang="ko-KR" sz="1100" dirty="0" smtClean="0"/>
              <a:t>(CDS)</a:t>
            </a:r>
          </a:p>
          <a:p>
            <a:r>
              <a:rPr lang="en-US" altLang="ko-KR" sz="1100" dirty="0" smtClean="0"/>
              <a:t>Servo Motor</a:t>
            </a:r>
          </a:p>
          <a:p>
            <a:r>
              <a:rPr lang="ko-KR" altLang="en-US" sz="1100" dirty="0" smtClean="0"/>
              <a:t>스마트 폰</a:t>
            </a:r>
          </a:p>
          <a:p>
            <a:r>
              <a:rPr lang="ko-KR" altLang="en-US" sz="1100" dirty="0" smtClean="0"/>
              <a:t>적외선 수신 센서</a:t>
            </a:r>
          </a:p>
          <a:p>
            <a:r>
              <a:rPr lang="ko-KR" altLang="en-US" sz="1100" dirty="0" smtClean="0"/>
              <a:t>리모컨</a:t>
            </a:r>
          </a:p>
          <a:p>
            <a:r>
              <a:rPr lang="ko-KR" altLang="en-US" sz="1100" dirty="0" err="1" smtClean="0"/>
              <a:t>아두이노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우노</a:t>
            </a:r>
            <a:r>
              <a:rPr lang="ko-KR" altLang="en-US" sz="1100" dirty="0" smtClean="0"/>
              <a:t> 키트</a:t>
            </a:r>
          </a:p>
          <a:p>
            <a:r>
              <a:rPr lang="en-US" altLang="ko-KR" sz="1100" dirty="0" err="1" smtClean="0"/>
              <a:t>Webcab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라즈베리파이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 </a:t>
            </a:r>
            <a:r>
              <a:rPr lang="ko-KR" altLang="en-US" sz="1100" dirty="0" smtClean="0"/>
              <a:t>키트</a:t>
            </a:r>
          </a:p>
          <a:p>
            <a:r>
              <a:rPr lang="en-US" altLang="ko-KR" sz="1100" dirty="0" smtClean="0"/>
              <a:t>LCD</a:t>
            </a:r>
          </a:p>
          <a:p>
            <a:r>
              <a:rPr lang="ko-KR" altLang="en-US" sz="1100" dirty="0" err="1" smtClean="0"/>
              <a:t>빵판</a:t>
            </a:r>
            <a:endParaRPr lang="ko-KR" altLang="en-US" sz="1100" dirty="0" smtClean="0"/>
          </a:p>
          <a:p>
            <a:r>
              <a:rPr lang="en-US" altLang="ko-KR" sz="1100" dirty="0" smtClean="0"/>
              <a:t>L298 </a:t>
            </a:r>
            <a:r>
              <a:rPr lang="ko-KR" altLang="en-US" sz="1100" dirty="0" smtClean="0"/>
              <a:t>모터드라이버</a:t>
            </a:r>
          </a:p>
          <a:p>
            <a:r>
              <a:rPr lang="ko-KR" altLang="en-US" sz="1100" dirty="0" smtClean="0"/>
              <a:t>볼 캐스터</a:t>
            </a:r>
            <a:endParaRPr lang="en-US" altLang="ko-KR" sz="11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797511" y="1570704"/>
            <a:ext cx="29980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b="1" dirty="0" smtClean="0"/>
              <a:t>필요한 부품</a:t>
            </a:r>
          </a:p>
          <a:p>
            <a:r>
              <a:rPr lang="ko-KR" altLang="en-US" sz="1100" dirty="0" smtClean="0"/>
              <a:t>미니 </a:t>
            </a:r>
            <a:r>
              <a:rPr lang="ko-KR" altLang="en-US" sz="1100" dirty="0" err="1" smtClean="0"/>
              <a:t>빵판</a:t>
            </a:r>
            <a:r>
              <a:rPr lang="en-US" altLang="ko-KR" sz="1100" dirty="0" smtClean="0"/>
              <a:t>(Mini Breadboard)</a:t>
            </a:r>
          </a:p>
          <a:p>
            <a:r>
              <a:rPr lang="ko-KR" altLang="en-US" sz="1100" dirty="0" err="1" smtClean="0"/>
              <a:t>점퍼선</a:t>
            </a:r>
            <a:r>
              <a:rPr lang="ko-KR" altLang="en-US" sz="1100" dirty="0" smtClean="0"/>
              <a:t> 묶음</a:t>
            </a:r>
          </a:p>
          <a:p>
            <a:r>
              <a:rPr lang="ko-KR" altLang="en-US" sz="1100" dirty="0" smtClean="0"/>
              <a:t>케이블 타이</a:t>
            </a:r>
          </a:p>
          <a:p>
            <a:r>
              <a:rPr lang="ko-KR" altLang="en-US" sz="1100" dirty="0" smtClean="0"/>
              <a:t>절연 테이프</a:t>
            </a:r>
          </a:p>
          <a:p>
            <a:r>
              <a:rPr lang="ko-KR" altLang="en-US" sz="1100" dirty="0" err="1" smtClean="0"/>
              <a:t>우드락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벽돌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나무 모형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smtClean="0"/>
              <a:t>아크릴 판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투명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두께 </a:t>
            </a:r>
            <a:r>
              <a:rPr lang="en-US" altLang="ko-KR" sz="1100" dirty="0" smtClean="0"/>
              <a:t>: 3T)</a:t>
            </a:r>
          </a:p>
          <a:p>
            <a:r>
              <a:rPr lang="ko-KR" altLang="en-US" sz="1100" dirty="0" smtClean="0"/>
              <a:t>사각 스위치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개</a:t>
            </a:r>
          </a:p>
          <a:p>
            <a:r>
              <a:rPr lang="ko-KR" altLang="en-US" sz="1100" dirty="0" smtClean="0"/>
              <a:t>배터리 홀더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개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추가됨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6242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0" b="11455"/>
          <a:stretch/>
        </p:blipFill>
        <p:spPr>
          <a:xfrm>
            <a:off x="5400094" y="1293700"/>
            <a:ext cx="4086806" cy="556429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9" b="7056"/>
          <a:stretch/>
        </p:blipFill>
        <p:spPr>
          <a:xfrm>
            <a:off x="1703907" y="1325562"/>
            <a:ext cx="3696187" cy="5532437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838200" y="396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mtClean="0">
                <a:solidFill>
                  <a:srgbClr val="FF0000"/>
                </a:solidFill>
              </a:rPr>
              <a:t>2</a:t>
            </a:r>
            <a:r>
              <a:rPr lang="en-US" altLang="ko-KR" sz="3600" baseline="30000" smtClean="0">
                <a:solidFill>
                  <a:srgbClr val="FF0000"/>
                </a:solidFill>
              </a:rPr>
              <a:t>nd</a:t>
            </a:r>
            <a:r>
              <a:rPr lang="en-US" altLang="ko-KR" sz="3600" smtClean="0"/>
              <a:t> </a:t>
            </a:r>
            <a:r>
              <a:rPr lang="ko-KR" altLang="en-US" sz="3600" smtClean="0"/>
              <a:t>회의 내용 정리</a:t>
            </a:r>
            <a:endParaRPr lang="ko-KR" altLang="en-US" sz="36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45813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2019.10.18 (</a:t>
            </a:r>
            <a:r>
              <a:rPr lang="ko-KR" altLang="en-US" sz="1800" dirty="0"/>
              <a:t>금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9183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53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리서치 자료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06" y="1089061"/>
            <a:ext cx="5681531" cy="57689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" r="11380"/>
          <a:stretch/>
        </p:blipFill>
        <p:spPr>
          <a:xfrm>
            <a:off x="5779320" y="1089061"/>
            <a:ext cx="5574480" cy="576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27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13" y="1783604"/>
            <a:ext cx="3948825" cy="429887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7674"/>
            <a:ext cx="5712533" cy="4309296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553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리서치 자료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98409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553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구매물품</a:t>
            </a:r>
            <a:r>
              <a:rPr lang="ko-KR" altLang="en-US" sz="3600" dirty="0" smtClean="0"/>
              <a:t> 리스트</a:t>
            </a:r>
            <a:endParaRPr lang="ko-KR" altLang="en-US" sz="3600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953"/>
            <a:ext cx="10401099" cy="6742047"/>
          </a:xfrm>
        </p:spPr>
      </p:pic>
    </p:spTree>
    <p:extLst>
      <p:ext uri="{BB962C8B-B14F-4D97-AF65-F5344CB8AC3E}">
        <p14:creationId xmlns:p14="http://schemas.microsoft.com/office/powerpoint/2010/main" val="155283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6400" y="593659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en-US" altLang="ko-KR" sz="1600" dirty="0" smtClean="0">
                <a:hlinkClick r:id="rId3"/>
              </a:rPr>
              <a:t>https://www.youtube.com/watch?v=Sq85i1x3nkA</a:t>
            </a:r>
            <a:endParaRPr lang="ko-KR" altLang="en-US" sz="1600" dirty="0"/>
          </a:p>
        </p:txBody>
      </p:sp>
      <p:pic>
        <p:nvPicPr>
          <p:cNvPr id="4" name="Sq85i1x3nk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72662" y="1742411"/>
            <a:ext cx="6820194" cy="3836359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90600" y="7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latin typeface="Agency FB" panose="020B0503020202020204" pitchFamily="34" charset="0"/>
              </a:rPr>
              <a:t>Smart Home</a:t>
            </a:r>
            <a:r>
              <a:rPr lang="en-US" altLang="ko-KR" sz="4000" dirty="0" smtClean="0">
                <a:latin typeface="Agency FB" panose="020B0503020202020204" pitchFamily="34" charset="0"/>
              </a:rPr>
              <a:t> </a:t>
            </a:r>
            <a:r>
              <a:rPr lang="ko-KR" altLang="en-US" sz="2800" dirty="0" smtClean="0">
                <a:latin typeface="Agency FB" panose="020B0503020202020204" pitchFamily="34" charset="0"/>
              </a:rPr>
              <a:t>의 </a:t>
            </a:r>
            <a:r>
              <a:rPr lang="ko-KR" altLang="en-US" sz="2800" dirty="0" smtClean="0">
                <a:latin typeface="Agency FB" panose="020B0503020202020204" pitchFamily="34" charset="0"/>
              </a:rPr>
              <a:t>국내 </a:t>
            </a:r>
            <a:r>
              <a:rPr lang="ko-KR" altLang="en-US" sz="2800" dirty="0" err="1" smtClean="0">
                <a:latin typeface="Agency FB" panose="020B0503020202020204" pitchFamily="34" charset="0"/>
              </a:rPr>
              <a:t>개발동향</a:t>
            </a:r>
            <a:endParaRPr lang="ko-KR" altLang="en-US" sz="105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27812" y="52312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800" b="1" dirty="0" smtClean="0"/>
              <a:t>LGU+</a:t>
            </a:r>
            <a:r>
              <a:rPr lang="ko-KR" altLang="en-US" sz="1800" b="1" dirty="0" smtClean="0"/>
              <a:t>는 </a:t>
            </a:r>
            <a:r>
              <a:rPr lang="en-US" altLang="ko-KR" sz="1800" b="1" dirty="0" err="1" smtClean="0"/>
              <a:t>IoT@home</a:t>
            </a:r>
            <a:endParaRPr lang="ko-KR" altLang="en-US" sz="1800" b="1" dirty="0"/>
          </a:p>
        </p:txBody>
      </p:sp>
      <p:sp>
        <p:nvSpPr>
          <p:cNvPr id="7" name="이등변 삼각형 6"/>
          <p:cNvSpPr/>
          <p:nvPr/>
        </p:nvSpPr>
        <p:spPr>
          <a:xfrm>
            <a:off x="4805917" y="5730946"/>
            <a:ext cx="318977" cy="27644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5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qR3vACJnkF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91174" y="1777462"/>
            <a:ext cx="6568698" cy="3694893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76400" y="593659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en-US" altLang="ko-KR" sz="1600" dirty="0" smtClean="0">
                <a:hlinkClick r:id="rId4"/>
              </a:rPr>
              <a:t>https://www.youtube.com/watch?v=Sq85i1x3nkA</a:t>
            </a:r>
            <a:endParaRPr lang="ko-KR" altLang="en-US" sz="16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990600" y="7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latin typeface="Agency FB" panose="020B0503020202020204" pitchFamily="34" charset="0"/>
              </a:rPr>
              <a:t>Smart Home</a:t>
            </a:r>
            <a:r>
              <a:rPr lang="en-US" altLang="ko-KR" sz="4000" dirty="0" smtClean="0">
                <a:latin typeface="Agency FB" panose="020B0503020202020204" pitchFamily="34" charset="0"/>
              </a:rPr>
              <a:t> </a:t>
            </a:r>
            <a:r>
              <a:rPr lang="ko-KR" altLang="en-US" sz="2800" dirty="0" smtClean="0">
                <a:latin typeface="Agency FB" panose="020B0503020202020204" pitchFamily="34" charset="0"/>
              </a:rPr>
              <a:t>의 </a:t>
            </a:r>
            <a:r>
              <a:rPr lang="ko-KR" altLang="en-US" sz="2800" dirty="0" smtClean="0">
                <a:latin typeface="Agency FB" panose="020B0503020202020204" pitchFamily="34" charset="0"/>
              </a:rPr>
              <a:t>해외 </a:t>
            </a:r>
            <a:r>
              <a:rPr lang="ko-KR" altLang="en-US" sz="2800" dirty="0" err="1" smtClean="0">
                <a:latin typeface="Agency FB" panose="020B0503020202020204" pitchFamily="34" charset="0"/>
              </a:rPr>
              <a:t>개발동향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0286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 </a:t>
            </a:r>
            <a:r>
              <a:rPr lang="en-US" altLang="ko-KR" sz="2400" dirty="0"/>
              <a:t>LGU+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IoT@home</a:t>
            </a:r>
            <a:r>
              <a:rPr lang="ko-KR" altLang="en-US" sz="2400" dirty="0"/>
              <a:t>이라는 새로운 스마트 홈 서비스를 구축해 </a:t>
            </a:r>
            <a:r>
              <a:rPr lang="ko-KR" altLang="en-US" sz="2400" dirty="0" err="1"/>
              <a:t>가스락</a:t>
            </a:r>
            <a:r>
              <a:rPr lang="en-US" altLang="ko-KR" sz="2400" dirty="0"/>
              <a:t>, </a:t>
            </a:r>
            <a:r>
              <a:rPr lang="ko-KR" altLang="en-US" sz="2400" dirty="0"/>
              <a:t>열림 감지 시스템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에너지미터</a:t>
            </a:r>
            <a:r>
              <a:rPr lang="en-US" altLang="ko-KR" sz="2400" dirty="0"/>
              <a:t>, </a:t>
            </a:r>
            <a:r>
              <a:rPr lang="ko-KR" altLang="en-US" sz="2400" dirty="0"/>
              <a:t>스위치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등 제공</a:t>
            </a:r>
            <a:endParaRPr lang="en-US" altLang="ko-KR" sz="24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SKT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아이레보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위닉스</a:t>
            </a:r>
            <a:r>
              <a:rPr lang="en-US" altLang="ko-KR" sz="2400" dirty="0"/>
              <a:t>, </a:t>
            </a:r>
            <a:r>
              <a:rPr lang="ko-KR" altLang="en-US" sz="2400" dirty="0"/>
              <a:t>경동나비엔과 같은 여러 회사와의 협업을 통해 ‘</a:t>
            </a:r>
            <a:r>
              <a:rPr lang="ko-KR" altLang="en-US" sz="2400" dirty="0" err="1"/>
              <a:t>모비우스’라는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사업계획</a:t>
            </a:r>
            <a:endParaRPr lang="en-US" altLang="ko-KR" sz="24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KT</a:t>
            </a:r>
            <a:r>
              <a:rPr lang="ko-KR" altLang="en-US" sz="2400" dirty="0"/>
              <a:t>는 기가 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 </a:t>
            </a:r>
            <a:r>
              <a:rPr lang="ko-KR" altLang="en-US" sz="2400" dirty="0"/>
              <a:t>플랫폼을 기반으로 </a:t>
            </a:r>
            <a:r>
              <a:rPr lang="ko-KR" altLang="en-US" sz="2400" dirty="0" err="1"/>
              <a:t>홈캠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홈피트니스</a:t>
            </a:r>
            <a:r>
              <a:rPr lang="ko-KR" altLang="en-US" sz="2400" dirty="0"/>
              <a:t> 등 여러 기계와 연동 가능한 </a:t>
            </a:r>
            <a:r>
              <a:rPr lang="ko-KR" altLang="en-US" sz="2400" dirty="0" smtClean="0"/>
              <a:t>서비스 제공</a:t>
            </a:r>
            <a:endParaRPr lang="ko-KR" altLang="en-US" sz="24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142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b="1" dirty="0" smtClean="0">
                <a:latin typeface="Agency FB" panose="020B0503020202020204" pitchFamily="34" charset="0"/>
              </a:rPr>
              <a:t>Smart Home</a:t>
            </a:r>
            <a:r>
              <a:rPr lang="en-US" altLang="ko-KR" sz="4000" dirty="0" smtClean="0">
                <a:latin typeface="Agency FB" panose="020B0503020202020204" pitchFamily="34" charset="0"/>
              </a:rPr>
              <a:t> </a:t>
            </a:r>
            <a:r>
              <a:rPr lang="ko-KR" altLang="en-US" sz="2800" dirty="0" smtClean="0">
                <a:latin typeface="Agency FB" panose="020B0503020202020204" pitchFamily="34" charset="0"/>
              </a:rPr>
              <a:t>의 </a:t>
            </a:r>
            <a:r>
              <a:rPr lang="ko-KR" altLang="en-US" sz="2800" dirty="0" err="1" smtClean="0">
                <a:latin typeface="Agency FB" panose="020B0503020202020204" pitchFamily="34" charset="0"/>
              </a:rPr>
              <a:t>개발동향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157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52" y="1642114"/>
            <a:ext cx="9098096" cy="3992169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676400" y="59365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en-US" altLang="ko-KR" sz="1600" dirty="0" smtClean="0">
                <a:hlinkClick r:id="rId3"/>
              </a:rPr>
              <a:t>https://blog.lgcns.com/731</a:t>
            </a:r>
            <a:endParaRPr lang="ko-KR" altLang="en-US" sz="16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142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b="1" dirty="0" smtClean="0">
                <a:latin typeface="Agency FB" panose="020B0503020202020204" pitchFamily="34" charset="0"/>
              </a:rPr>
              <a:t>Smart Home</a:t>
            </a:r>
            <a:r>
              <a:rPr lang="en-US" altLang="ko-KR" sz="4000" dirty="0" smtClean="0">
                <a:latin typeface="Agency FB" panose="020B0503020202020204" pitchFamily="34" charset="0"/>
              </a:rPr>
              <a:t> </a:t>
            </a:r>
            <a:r>
              <a:rPr lang="ko-KR" altLang="en-US" sz="2800" dirty="0" smtClean="0">
                <a:latin typeface="Agency FB" panose="020B0503020202020204" pitchFamily="34" charset="0"/>
              </a:rPr>
              <a:t>의 시장규모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1702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56660" y="797442"/>
            <a:ext cx="9335386" cy="2371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56660" y="3508744"/>
            <a:ext cx="9335386" cy="2371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8662" y="599045"/>
            <a:ext cx="10515600" cy="5663716"/>
          </a:xfrm>
        </p:spPr>
        <p:txBody>
          <a:bodyPr>
            <a:normAutofit/>
          </a:bodyPr>
          <a:lstStyle/>
          <a:p>
            <a:r>
              <a:rPr lang="en-US" altLang="ko-KR" sz="6600" b="1" dirty="0" smtClean="0"/>
              <a:t>    </a:t>
            </a:r>
            <a:r>
              <a:rPr lang="en-US" altLang="ko-KR" sz="6600" b="1" dirty="0" err="1" smtClean="0"/>
              <a:t>i</a:t>
            </a:r>
            <a:r>
              <a:rPr lang="en-US" altLang="ko-KR" sz="6600" b="1" dirty="0" smtClean="0"/>
              <a:t/>
            </a:r>
            <a:br>
              <a:rPr lang="en-US" altLang="ko-KR" sz="6600" b="1" dirty="0" smtClean="0"/>
            </a:br>
            <a:r>
              <a:rPr lang="en-US" altLang="ko-KR" sz="6600" b="1" dirty="0" smtClean="0"/>
              <a:t/>
            </a:r>
            <a:br>
              <a:rPr lang="en-US" altLang="ko-KR" sz="6600" b="1" dirty="0" smtClean="0"/>
            </a:br>
            <a:r>
              <a:rPr lang="en-US" altLang="ko-KR" sz="6600" b="1" dirty="0"/>
              <a:t/>
            </a:r>
            <a:br>
              <a:rPr lang="en-US" altLang="ko-KR" sz="6600" b="1" dirty="0"/>
            </a:br>
            <a:r>
              <a:rPr lang="en-US" altLang="ko-KR" sz="6600" b="1" dirty="0" smtClean="0"/>
              <a:t>HOME</a:t>
            </a:r>
            <a:endParaRPr lang="ko-KR" altLang="en-US" sz="6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47869" y="1730660"/>
            <a:ext cx="3738126" cy="81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나</a:t>
            </a:r>
            <a:r>
              <a:rPr lang="en-US" altLang="ko-KR" sz="2400" dirty="0" smtClean="0"/>
              <a:t> + </a:t>
            </a:r>
            <a:r>
              <a:rPr lang="ko-KR" altLang="en-US" sz="2400" dirty="0" err="1" smtClean="0"/>
              <a:t>사물인터넷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469134" y="4420694"/>
            <a:ext cx="3738126" cy="810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집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삶의 공간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231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73409" y="0"/>
            <a:ext cx="16009672" cy="6858000"/>
            <a:chOff x="1670857" y="439940"/>
            <a:chExt cx="13086695" cy="5605896"/>
          </a:xfrm>
        </p:grpSpPr>
        <p:pic>
          <p:nvPicPr>
            <p:cNvPr id="1026" name="Picture 2" descr="SMART HOME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857" y="439940"/>
              <a:ext cx="8969433" cy="5605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5644342" y="2277687"/>
              <a:ext cx="964276" cy="465513"/>
            </a:xfrm>
            <a:prstGeom prst="rect">
              <a:avLst/>
            </a:prstGeom>
            <a:solidFill>
              <a:srgbClr val="102A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제목 1"/>
            <p:cNvSpPr txBox="1">
              <a:spLocks/>
            </p:cNvSpPr>
            <p:nvPr/>
          </p:nvSpPr>
          <p:spPr>
            <a:xfrm>
              <a:off x="5613552" y="1316643"/>
              <a:ext cx="9144000" cy="2387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b="1" dirty="0" err="1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i</a:t>
              </a:r>
              <a:r>
                <a:rPr lang="en-US" altLang="ko-KR" sz="40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-HOME</a:t>
              </a:r>
              <a:endParaRPr lang="ko-KR" altLang="en-US" sz="40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585207" y="1072519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376855" y="3415861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72359" y="1944413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387366" y="399392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869214" y="283778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053959" y="178674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82228" y="4751139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09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 err="1" smtClean="0">
                <a:latin typeface="Agency FB" panose="020B0503020202020204" pitchFamily="34" charset="0"/>
              </a:rPr>
              <a:t>i</a:t>
            </a:r>
            <a:r>
              <a:rPr lang="en-US" altLang="ko-KR" sz="5400" b="1" dirty="0" smtClean="0">
                <a:latin typeface="Agency FB" panose="020B0503020202020204" pitchFamily="34" charset="0"/>
              </a:rPr>
              <a:t>-HOME</a:t>
            </a:r>
            <a:r>
              <a:rPr lang="en-US" altLang="ko-KR" sz="4000" dirty="0" smtClean="0">
                <a:latin typeface="Agency FB" panose="020B0503020202020204" pitchFamily="34" charset="0"/>
              </a:rPr>
              <a:t> </a:t>
            </a:r>
            <a:r>
              <a:rPr lang="ko-KR" altLang="en-US" sz="2800" dirty="0" smtClean="0">
                <a:latin typeface="Agency FB" panose="020B0503020202020204" pitchFamily="34" charset="0"/>
              </a:rPr>
              <a:t>의 주요기능</a:t>
            </a:r>
            <a:endParaRPr lang="ko-KR" altLang="en-US" sz="105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72" y="2134872"/>
            <a:ext cx="10945565" cy="2851797"/>
          </a:xfrm>
        </p:spPr>
      </p:pic>
    </p:spTree>
    <p:extLst>
      <p:ext uri="{BB962C8B-B14F-4D97-AF65-F5344CB8AC3E}">
        <p14:creationId xmlns:p14="http://schemas.microsoft.com/office/powerpoint/2010/main" val="183800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38200" y="396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err="1">
                <a:latin typeface="Agency FB" panose="020B0503020202020204" pitchFamily="34" charset="0"/>
              </a:rPr>
              <a:t>i</a:t>
            </a:r>
            <a:r>
              <a:rPr lang="en-US" altLang="ko-KR" sz="5400" b="1" dirty="0">
                <a:latin typeface="Agency FB" panose="020B0503020202020204" pitchFamily="34" charset="0"/>
              </a:rPr>
              <a:t>-HOME</a:t>
            </a:r>
            <a:r>
              <a:rPr lang="en-US" altLang="ko-KR" sz="4000" dirty="0">
                <a:latin typeface="Agency FB" panose="020B0503020202020204" pitchFamily="34" charset="0"/>
              </a:rPr>
              <a:t> </a:t>
            </a:r>
            <a:r>
              <a:rPr lang="ko-KR" altLang="en-US" sz="2800" dirty="0" smtClean="0">
                <a:latin typeface="Agency FB" panose="020B0503020202020204" pitchFamily="34" charset="0"/>
              </a:rPr>
              <a:t>의 설계도</a:t>
            </a:r>
            <a:endParaRPr lang="ko-KR" altLang="en-US" sz="5400" dirty="0"/>
          </a:p>
        </p:txBody>
      </p:sp>
      <p:sp>
        <p:nvSpPr>
          <p:cNvPr id="59" name="직사각형 58"/>
          <p:cNvSpPr/>
          <p:nvPr/>
        </p:nvSpPr>
        <p:spPr>
          <a:xfrm>
            <a:off x="2485777" y="1154553"/>
            <a:ext cx="7187087" cy="5701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3188571" y="1841903"/>
            <a:ext cx="5659570" cy="30348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3188572" y="1841904"/>
            <a:ext cx="1278370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6656287" y="1841904"/>
            <a:ext cx="2191855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직사각형 10"/>
          <p:cNvSpPr/>
          <p:nvPr/>
        </p:nvSpPr>
        <p:spPr>
          <a:xfrm>
            <a:off x="3188572" y="3472588"/>
            <a:ext cx="2116361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7396925" y="3480138"/>
            <a:ext cx="1456258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5892203" y="4000016"/>
            <a:ext cx="160332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/>
              <a:t>자동문</a:t>
            </a:r>
            <a:endParaRPr lang="en-US" altLang="ko-KR" sz="1200" b="1" dirty="0" smtClean="0"/>
          </a:p>
          <a:p>
            <a:r>
              <a:rPr lang="ko-KR" altLang="en-US" sz="1100" dirty="0" smtClean="0"/>
              <a:t>적외선센서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서보모터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비상스위치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기어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5940666" y="4755997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69051" y="4672954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 smtClean="0"/>
              <a:t>모형높이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10cm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36275" y="1836696"/>
            <a:ext cx="1456258" cy="1207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4922470" y="1110054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TLCD </a:t>
            </a:r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</a:rPr>
              <a:t>티비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온습도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미세먼지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59402" y="2403601"/>
            <a:ext cx="388389" cy="480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직사각형 24"/>
          <p:cNvSpPr/>
          <p:nvPr/>
        </p:nvSpPr>
        <p:spPr>
          <a:xfrm>
            <a:off x="4475384" y="2148741"/>
            <a:ext cx="388389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441963" y="200894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b="1" dirty="0" err="1" smtClean="0"/>
              <a:t>쇼파</a:t>
            </a:r>
            <a:endParaRPr lang="en-US" altLang="ko-KR" sz="1050" dirty="0" smtClean="0"/>
          </a:p>
        </p:txBody>
      </p:sp>
      <p:sp>
        <p:nvSpPr>
          <p:cNvPr id="3" name="원호 2"/>
          <p:cNvSpPr/>
          <p:nvPr/>
        </p:nvSpPr>
        <p:spPr>
          <a:xfrm rot="6029219">
            <a:off x="2792247" y="2995648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원호 26"/>
          <p:cNvSpPr/>
          <p:nvPr/>
        </p:nvSpPr>
        <p:spPr>
          <a:xfrm rot="6029219">
            <a:off x="7009015" y="3011093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원호 27"/>
          <p:cNvSpPr/>
          <p:nvPr/>
        </p:nvSpPr>
        <p:spPr>
          <a:xfrm rot="870268">
            <a:off x="6080995" y="2372371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원호 28"/>
          <p:cNvSpPr/>
          <p:nvPr/>
        </p:nvSpPr>
        <p:spPr>
          <a:xfrm rot="17055118">
            <a:off x="3847602" y="2628811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직사각형 30"/>
          <p:cNvSpPr/>
          <p:nvPr/>
        </p:nvSpPr>
        <p:spPr>
          <a:xfrm>
            <a:off x="7392594" y="1836697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7605992" y="1066818"/>
            <a:ext cx="1609976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</a:rPr>
              <a:t>여닫이창문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조도센서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근접센서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서보모터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57365" y="4672954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4287473" y="4133904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smtClean="0"/>
              <a:t>3</a:t>
            </a:r>
            <a:r>
              <a:rPr lang="ko-KR" altLang="en-US" sz="1200" b="1" dirty="0" smtClean="0"/>
              <a:t>색</a:t>
            </a:r>
            <a:r>
              <a:rPr lang="en-US" altLang="ko-KR" sz="1200" b="1" dirty="0" smtClean="0"/>
              <a:t>LED</a:t>
            </a:r>
            <a:r>
              <a:rPr lang="ko-KR" altLang="en-US" sz="1200" b="1" dirty="0" smtClean="0"/>
              <a:t>조명</a:t>
            </a:r>
            <a:endParaRPr lang="en-US" altLang="ko-KR" sz="1200" b="1" dirty="0" smtClean="0"/>
          </a:p>
          <a:p>
            <a:r>
              <a:rPr lang="ko-KR" altLang="en-US" sz="1100" dirty="0" err="1" smtClean="0"/>
              <a:t>무드등</a:t>
            </a:r>
            <a:endParaRPr lang="en-US" altLang="ko-KR" sz="11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7528563" y="2264487"/>
            <a:ext cx="1328011" cy="61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8002275" y="2124792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/>
              <a:t>침대</a:t>
            </a:r>
            <a:endParaRPr lang="en-US" altLang="ko-KR" sz="11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3188395" y="1846330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3020924" y="1129868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색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LED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조명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무드등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63753" y="1846330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6295483" y="1145314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색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LED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조명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무드등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09953" y="467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8873868" y="439714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smtClean="0"/>
              <a:t>3</a:t>
            </a:r>
            <a:r>
              <a:rPr lang="ko-KR" altLang="en-US" sz="1200" b="1" dirty="0" smtClean="0"/>
              <a:t>색</a:t>
            </a:r>
            <a:r>
              <a:rPr lang="en-US" altLang="ko-KR" sz="1200" b="1" dirty="0" smtClean="0"/>
              <a:t>LED</a:t>
            </a:r>
            <a:r>
              <a:rPr lang="ko-KR" altLang="en-US" sz="1200" b="1" dirty="0" smtClean="0"/>
              <a:t>조명</a:t>
            </a:r>
            <a:endParaRPr lang="en-US" altLang="ko-KR" sz="1200" b="1" dirty="0" smtClean="0"/>
          </a:p>
          <a:p>
            <a:r>
              <a:rPr lang="ko-KR" altLang="en-US" sz="1100" dirty="0" err="1" smtClean="0"/>
              <a:t>무드등</a:t>
            </a:r>
            <a:endParaRPr lang="en-US" altLang="ko-KR" sz="11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5551638" y="4596187"/>
            <a:ext cx="376715" cy="28060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5419986" y="4620916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/>
              <a:t>스피커</a:t>
            </a:r>
            <a:endParaRPr lang="en-US" altLang="ko-KR" sz="1200" b="1" dirty="0" smtClean="0"/>
          </a:p>
          <a:p>
            <a:r>
              <a:rPr lang="ko-KR" altLang="en-US" sz="1100" dirty="0" err="1" smtClean="0"/>
              <a:t>피에조부저</a:t>
            </a:r>
            <a:endParaRPr lang="en-US" altLang="ko-KR" sz="11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8034023" y="3491795"/>
            <a:ext cx="805908" cy="28060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7954925" y="3157198"/>
            <a:ext cx="160332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 smtClean="0"/>
              <a:t>미니피아노</a:t>
            </a:r>
            <a:endParaRPr lang="en-US" altLang="ko-KR" sz="1200" b="1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7397272" y="4415196"/>
            <a:ext cx="962678" cy="461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7557023" y="416318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/>
              <a:t>책상</a:t>
            </a:r>
            <a:endParaRPr lang="en-US" altLang="ko-KR" sz="1100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3188203" y="4596187"/>
            <a:ext cx="376715" cy="28060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제목 1"/>
          <p:cNvSpPr txBox="1">
            <a:spLocks/>
          </p:cNvSpPr>
          <p:nvPr/>
        </p:nvSpPr>
        <p:spPr>
          <a:xfrm>
            <a:off x="3103080" y="4651809"/>
            <a:ext cx="163481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 smtClean="0"/>
              <a:t>화재감지</a:t>
            </a:r>
            <a:endParaRPr lang="en-US" altLang="ko-KR" sz="1200" b="1" dirty="0" smtClean="0"/>
          </a:p>
          <a:p>
            <a:r>
              <a:rPr lang="ko-KR" altLang="en-US" sz="1100" dirty="0" err="1" smtClean="0"/>
              <a:t>화염센서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피에조부저</a:t>
            </a:r>
            <a:endParaRPr lang="en-US" altLang="ko-KR" sz="1100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88203" y="2124793"/>
            <a:ext cx="453993" cy="766488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3175390" y="2024393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/>
              <a:t>욕조</a:t>
            </a:r>
            <a:endParaRPr lang="en-US" altLang="ko-KR" sz="1100" dirty="0" smtClean="0"/>
          </a:p>
        </p:txBody>
      </p:sp>
      <p:sp>
        <p:nvSpPr>
          <p:cNvPr id="54" name="제목 1"/>
          <p:cNvSpPr txBox="1">
            <a:spLocks/>
          </p:cNvSpPr>
          <p:nvPr/>
        </p:nvSpPr>
        <p:spPr>
          <a:xfrm>
            <a:off x="3149132" y="2695786"/>
            <a:ext cx="18840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 smtClean="0"/>
              <a:t>스마트욕조</a:t>
            </a:r>
            <a:r>
              <a:rPr lang="en-US" altLang="ko-KR" sz="1200" b="1" dirty="0" smtClean="0"/>
              <a:t>(?)</a:t>
            </a:r>
          </a:p>
          <a:p>
            <a:r>
              <a:rPr lang="ko-KR" altLang="en-US" sz="1100" dirty="0" smtClean="0"/>
              <a:t>온도조절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수위측정센서</a:t>
            </a:r>
            <a:endParaRPr lang="en-US" altLang="ko-KR" sz="1100" dirty="0" smtClean="0"/>
          </a:p>
          <a:p>
            <a:r>
              <a:rPr lang="ko-KR" altLang="en-US" sz="1100" dirty="0" smtClean="0"/>
              <a:t>펌프</a:t>
            </a:r>
            <a:endParaRPr lang="en-US" altLang="ko-KR" sz="1100" dirty="0" smtClean="0"/>
          </a:p>
        </p:txBody>
      </p:sp>
      <p:sp>
        <p:nvSpPr>
          <p:cNvPr id="55" name="직사각형 54"/>
          <p:cNvSpPr/>
          <p:nvPr/>
        </p:nvSpPr>
        <p:spPr>
          <a:xfrm>
            <a:off x="2972134" y="2356512"/>
            <a:ext cx="206633" cy="49794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6" name="제목 1"/>
          <p:cNvSpPr txBox="1">
            <a:spLocks/>
          </p:cNvSpPr>
          <p:nvPr/>
        </p:nvSpPr>
        <p:spPr>
          <a:xfrm rot="5400000">
            <a:off x="2442996" y="2134786"/>
            <a:ext cx="124710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50" b="1" dirty="0"/>
              <a:t>물</a:t>
            </a:r>
            <a:r>
              <a:rPr lang="ko-KR" altLang="en-US" sz="1050" b="1" dirty="0" smtClean="0"/>
              <a:t>탱크</a:t>
            </a:r>
            <a:endParaRPr lang="en-US" altLang="ko-KR" sz="1050" b="1" dirty="0" smtClean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852383" y="1831318"/>
            <a:ext cx="453993" cy="304863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3809113" y="1501846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b="1" smtClean="0"/>
              <a:t>세면대</a:t>
            </a:r>
            <a:endParaRPr lang="en-US" altLang="ko-KR" sz="1000" dirty="0" smtClean="0"/>
          </a:p>
        </p:txBody>
      </p:sp>
      <p:sp>
        <p:nvSpPr>
          <p:cNvPr id="60" name="타원 59"/>
          <p:cNvSpPr/>
          <p:nvPr/>
        </p:nvSpPr>
        <p:spPr>
          <a:xfrm>
            <a:off x="6557702" y="4989976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4" name="직사각형 63"/>
          <p:cNvSpPr/>
          <p:nvPr/>
        </p:nvSpPr>
        <p:spPr>
          <a:xfrm>
            <a:off x="6994690" y="5035360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5" name="직사각형 64"/>
          <p:cNvSpPr/>
          <p:nvPr/>
        </p:nvSpPr>
        <p:spPr>
          <a:xfrm>
            <a:off x="6954575" y="5596950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6" name="직사각형 65"/>
          <p:cNvSpPr/>
          <p:nvPr/>
        </p:nvSpPr>
        <p:spPr>
          <a:xfrm>
            <a:off x="6834235" y="6158540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7" name="직사각형 66"/>
          <p:cNvSpPr/>
          <p:nvPr/>
        </p:nvSpPr>
        <p:spPr>
          <a:xfrm>
            <a:off x="6633667" y="6649931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직사각형 67"/>
          <p:cNvSpPr/>
          <p:nvPr/>
        </p:nvSpPr>
        <p:spPr>
          <a:xfrm>
            <a:off x="6292701" y="5045388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직사각형 68"/>
          <p:cNvSpPr/>
          <p:nvPr/>
        </p:nvSpPr>
        <p:spPr>
          <a:xfrm>
            <a:off x="6212474" y="5546808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0" name="직사각형 69"/>
          <p:cNvSpPr/>
          <p:nvPr/>
        </p:nvSpPr>
        <p:spPr>
          <a:xfrm>
            <a:off x="6112191" y="6028171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직사각형 80"/>
          <p:cNvSpPr/>
          <p:nvPr/>
        </p:nvSpPr>
        <p:spPr>
          <a:xfrm>
            <a:off x="5095917" y="2147846"/>
            <a:ext cx="918913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2" name="제목 1"/>
          <p:cNvSpPr txBox="1">
            <a:spLocks/>
          </p:cNvSpPr>
          <p:nvPr/>
        </p:nvSpPr>
        <p:spPr>
          <a:xfrm>
            <a:off x="5242120" y="2024528"/>
            <a:ext cx="852490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 smtClean="0"/>
              <a:t>카페트</a:t>
            </a:r>
            <a:endParaRPr lang="en-US" altLang="ko-KR" sz="1100" dirty="0" smtClean="0"/>
          </a:p>
        </p:txBody>
      </p:sp>
      <p:sp>
        <p:nvSpPr>
          <p:cNvPr id="71" name="직사각형 70"/>
          <p:cNvSpPr/>
          <p:nvPr/>
        </p:nvSpPr>
        <p:spPr>
          <a:xfrm>
            <a:off x="5871510" y="6539619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제목 1"/>
          <p:cNvSpPr txBox="1">
            <a:spLocks/>
          </p:cNvSpPr>
          <p:nvPr/>
        </p:nvSpPr>
        <p:spPr>
          <a:xfrm>
            <a:off x="7189097" y="5640662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smtClean="0"/>
              <a:t>LED</a:t>
            </a:r>
            <a:r>
              <a:rPr lang="ko-KR" altLang="en-US" sz="1200" b="1" dirty="0" smtClean="0"/>
              <a:t>조명</a:t>
            </a:r>
            <a:endParaRPr lang="en-US" altLang="ko-KR" sz="1200" b="1" dirty="0" smtClean="0"/>
          </a:p>
          <a:p>
            <a:r>
              <a:rPr lang="ko-KR" altLang="en-US" sz="1100" dirty="0" err="1" smtClean="0"/>
              <a:t>동선표시</a:t>
            </a:r>
            <a:endParaRPr lang="en-US" altLang="ko-KR" sz="1100" dirty="0" smtClean="0"/>
          </a:p>
        </p:txBody>
      </p:sp>
      <p:sp>
        <p:nvSpPr>
          <p:cNvPr id="73" name="직사각형 72"/>
          <p:cNvSpPr/>
          <p:nvPr/>
        </p:nvSpPr>
        <p:spPr>
          <a:xfrm>
            <a:off x="3862057" y="3481698"/>
            <a:ext cx="1441103" cy="365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" name="제목 1"/>
          <p:cNvSpPr txBox="1">
            <a:spLocks/>
          </p:cNvSpPr>
          <p:nvPr/>
        </p:nvSpPr>
        <p:spPr>
          <a:xfrm>
            <a:off x="4268539" y="3188790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/>
              <a:t>싱크대</a:t>
            </a:r>
            <a:endParaRPr lang="en-US" altLang="ko-KR" sz="1100" dirty="0" smtClean="0"/>
          </a:p>
        </p:txBody>
      </p:sp>
      <p:sp>
        <p:nvSpPr>
          <p:cNvPr id="75" name="타원 74"/>
          <p:cNvSpPr/>
          <p:nvPr/>
        </p:nvSpPr>
        <p:spPr>
          <a:xfrm>
            <a:off x="6497531" y="5531510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타원 75"/>
          <p:cNvSpPr/>
          <p:nvPr/>
        </p:nvSpPr>
        <p:spPr>
          <a:xfrm>
            <a:off x="6347105" y="6073043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타원 76"/>
          <p:cNvSpPr/>
          <p:nvPr/>
        </p:nvSpPr>
        <p:spPr>
          <a:xfrm>
            <a:off x="6156566" y="6484207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자유형 77"/>
          <p:cNvSpPr/>
          <p:nvPr/>
        </p:nvSpPr>
        <p:spPr>
          <a:xfrm>
            <a:off x="2574494" y="5670333"/>
            <a:ext cx="2150181" cy="1163721"/>
          </a:xfrm>
          <a:custGeom>
            <a:avLst/>
            <a:gdLst>
              <a:gd name="connsiteX0" fmla="*/ 1859688 w 3006100"/>
              <a:gd name="connsiteY0" fmla="*/ 54591 h 1160059"/>
              <a:gd name="connsiteX1" fmla="*/ 1859688 w 3006100"/>
              <a:gd name="connsiteY1" fmla="*/ 54591 h 1160059"/>
              <a:gd name="connsiteX2" fmla="*/ 1654971 w 3006100"/>
              <a:gd name="connsiteY2" fmla="*/ 40943 h 1160059"/>
              <a:gd name="connsiteX3" fmla="*/ 1614028 w 3006100"/>
              <a:gd name="connsiteY3" fmla="*/ 27295 h 1160059"/>
              <a:gd name="connsiteX4" fmla="*/ 1532141 w 3006100"/>
              <a:gd name="connsiteY4" fmla="*/ 13647 h 1160059"/>
              <a:gd name="connsiteX5" fmla="*/ 1463903 w 3006100"/>
              <a:gd name="connsiteY5" fmla="*/ 0 h 1160059"/>
              <a:gd name="connsiteX6" fmla="*/ 1218243 w 3006100"/>
              <a:gd name="connsiteY6" fmla="*/ 13647 h 1160059"/>
              <a:gd name="connsiteX7" fmla="*/ 1150004 w 3006100"/>
              <a:gd name="connsiteY7" fmla="*/ 27295 h 1160059"/>
              <a:gd name="connsiteX8" fmla="*/ 1054470 w 3006100"/>
              <a:gd name="connsiteY8" fmla="*/ 68238 h 1160059"/>
              <a:gd name="connsiteX9" fmla="*/ 972583 w 3006100"/>
              <a:gd name="connsiteY9" fmla="*/ 109182 h 1160059"/>
              <a:gd name="connsiteX10" fmla="*/ 931640 w 3006100"/>
              <a:gd name="connsiteY10" fmla="*/ 136477 h 1160059"/>
              <a:gd name="connsiteX11" fmla="*/ 890697 w 3006100"/>
              <a:gd name="connsiteY11" fmla="*/ 150125 h 1160059"/>
              <a:gd name="connsiteX12" fmla="*/ 781515 w 3006100"/>
              <a:gd name="connsiteY12" fmla="*/ 177420 h 1160059"/>
              <a:gd name="connsiteX13" fmla="*/ 740571 w 3006100"/>
              <a:gd name="connsiteY13" fmla="*/ 191068 h 1160059"/>
              <a:gd name="connsiteX14" fmla="*/ 604094 w 3006100"/>
              <a:gd name="connsiteY14" fmla="*/ 204716 h 1160059"/>
              <a:gd name="connsiteX15" fmla="*/ 535855 w 3006100"/>
              <a:gd name="connsiteY15" fmla="*/ 218364 h 1160059"/>
              <a:gd name="connsiteX16" fmla="*/ 453968 w 3006100"/>
              <a:gd name="connsiteY16" fmla="*/ 232012 h 1160059"/>
              <a:gd name="connsiteX17" fmla="*/ 372082 w 3006100"/>
              <a:gd name="connsiteY17" fmla="*/ 259307 h 1160059"/>
              <a:gd name="connsiteX18" fmla="*/ 262900 w 3006100"/>
              <a:gd name="connsiteY18" fmla="*/ 300250 h 1160059"/>
              <a:gd name="connsiteX19" fmla="*/ 208309 w 3006100"/>
              <a:gd name="connsiteY19" fmla="*/ 327546 h 1160059"/>
              <a:gd name="connsiteX20" fmla="*/ 167365 w 3006100"/>
              <a:gd name="connsiteY20" fmla="*/ 368489 h 1160059"/>
              <a:gd name="connsiteX21" fmla="*/ 126422 w 3006100"/>
              <a:gd name="connsiteY21" fmla="*/ 395785 h 1160059"/>
              <a:gd name="connsiteX22" fmla="*/ 71831 w 3006100"/>
              <a:gd name="connsiteY22" fmla="*/ 477671 h 1160059"/>
              <a:gd name="connsiteX23" fmla="*/ 17240 w 3006100"/>
              <a:gd name="connsiteY23" fmla="*/ 573206 h 1160059"/>
              <a:gd name="connsiteX24" fmla="*/ 17240 w 3006100"/>
              <a:gd name="connsiteY24" fmla="*/ 887104 h 1160059"/>
              <a:gd name="connsiteX25" fmla="*/ 85479 w 3006100"/>
              <a:gd name="connsiteY25" fmla="*/ 1009934 h 1160059"/>
              <a:gd name="connsiteX26" fmla="*/ 126422 w 3006100"/>
              <a:gd name="connsiteY26" fmla="*/ 1037229 h 1160059"/>
              <a:gd name="connsiteX27" fmla="*/ 153718 w 3006100"/>
              <a:gd name="connsiteY27" fmla="*/ 1078173 h 1160059"/>
              <a:gd name="connsiteX28" fmla="*/ 221956 w 3006100"/>
              <a:gd name="connsiteY28" fmla="*/ 1091820 h 1160059"/>
              <a:gd name="connsiteX29" fmla="*/ 372082 w 3006100"/>
              <a:gd name="connsiteY29" fmla="*/ 1119116 h 1160059"/>
              <a:gd name="connsiteX30" fmla="*/ 877049 w 3006100"/>
              <a:gd name="connsiteY30" fmla="*/ 1105468 h 1160059"/>
              <a:gd name="connsiteX31" fmla="*/ 958936 w 3006100"/>
              <a:gd name="connsiteY31" fmla="*/ 1078173 h 1160059"/>
              <a:gd name="connsiteX32" fmla="*/ 1586733 w 3006100"/>
              <a:gd name="connsiteY32" fmla="*/ 1091820 h 1160059"/>
              <a:gd name="connsiteX33" fmla="*/ 1654971 w 3006100"/>
              <a:gd name="connsiteY33" fmla="*/ 1105468 h 1160059"/>
              <a:gd name="connsiteX34" fmla="*/ 1805097 w 3006100"/>
              <a:gd name="connsiteY34" fmla="*/ 1119116 h 1160059"/>
              <a:gd name="connsiteX35" fmla="*/ 1927927 w 3006100"/>
              <a:gd name="connsiteY35" fmla="*/ 1146412 h 1160059"/>
              <a:gd name="connsiteX36" fmla="*/ 2078052 w 3006100"/>
              <a:gd name="connsiteY36" fmla="*/ 1160059 h 1160059"/>
              <a:gd name="connsiteX37" fmla="*/ 2623962 w 3006100"/>
              <a:gd name="connsiteY37" fmla="*/ 1146412 h 1160059"/>
              <a:gd name="connsiteX38" fmla="*/ 2692201 w 3006100"/>
              <a:gd name="connsiteY38" fmla="*/ 1132764 h 1160059"/>
              <a:gd name="connsiteX39" fmla="*/ 2774088 w 3006100"/>
              <a:gd name="connsiteY39" fmla="*/ 1119116 h 1160059"/>
              <a:gd name="connsiteX40" fmla="*/ 2815031 w 3006100"/>
              <a:gd name="connsiteY40" fmla="*/ 1105468 h 1160059"/>
              <a:gd name="connsiteX41" fmla="*/ 2910565 w 3006100"/>
              <a:gd name="connsiteY41" fmla="*/ 1023582 h 1160059"/>
              <a:gd name="connsiteX42" fmla="*/ 2937861 w 3006100"/>
              <a:gd name="connsiteY42" fmla="*/ 968991 h 1160059"/>
              <a:gd name="connsiteX43" fmla="*/ 2965156 w 3006100"/>
              <a:gd name="connsiteY43" fmla="*/ 887104 h 1160059"/>
              <a:gd name="connsiteX44" fmla="*/ 2992452 w 3006100"/>
              <a:gd name="connsiteY44" fmla="*/ 846161 h 1160059"/>
              <a:gd name="connsiteX45" fmla="*/ 3006100 w 3006100"/>
              <a:gd name="connsiteY45" fmla="*/ 764274 h 1160059"/>
              <a:gd name="connsiteX46" fmla="*/ 2992452 w 3006100"/>
              <a:gd name="connsiteY46" fmla="*/ 696035 h 1160059"/>
              <a:gd name="connsiteX47" fmla="*/ 2910565 w 3006100"/>
              <a:gd name="connsiteY47" fmla="*/ 627797 h 1160059"/>
              <a:gd name="connsiteX48" fmla="*/ 2801383 w 3006100"/>
              <a:gd name="connsiteY48" fmla="*/ 504967 h 1160059"/>
              <a:gd name="connsiteX49" fmla="*/ 2760440 w 3006100"/>
              <a:gd name="connsiteY49" fmla="*/ 464023 h 1160059"/>
              <a:gd name="connsiteX50" fmla="*/ 2678553 w 3006100"/>
              <a:gd name="connsiteY50" fmla="*/ 368489 h 1160059"/>
              <a:gd name="connsiteX51" fmla="*/ 2637610 w 3006100"/>
              <a:gd name="connsiteY51" fmla="*/ 354841 h 1160059"/>
              <a:gd name="connsiteX52" fmla="*/ 2583019 w 3006100"/>
              <a:gd name="connsiteY52" fmla="*/ 327546 h 1160059"/>
              <a:gd name="connsiteX53" fmla="*/ 2542076 w 3006100"/>
              <a:gd name="connsiteY53" fmla="*/ 313898 h 1160059"/>
              <a:gd name="connsiteX54" fmla="*/ 2501133 w 3006100"/>
              <a:gd name="connsiteY54" fmla="*/ 286603 h 1160059"/>
              <a:gd name="connsiteX55" fmla="*/ 2310064 w 3006100"/>
              <a:gd name="connsiteY55" fmla="*/ 245659 h 1160059"/>
              <a:gd name="connsiteX56" fmla="*/ 2255473 w 3006100"/>
              <a:gd name="connsiteY56" fmla="*/ 232012 h 1160059"/>
              <a:gd name="connsiteX57" fmla="*/ 2173586 w 3006100"/>
              <a:gd name="connsiteY57" fmla="*/ 204716 h 1160059"/>
              <a:gd name="connsiteX58" fmla="*/ 2091700 w 3006100"/>
              <a:gd name="connsiteY58" fmla="*/ 150125 h 1160059"/>
              <a:gd name="connsiteX59" fmla="*/ 1873336 w 3006100"/>
              <a:gd name="connsiteY59" fmla="*/ 122829 h 1160059"/>
              <a:gd name="connsiteX60" fmla="*/ 1859688 w 3006100"/>
              <a:gd name="connsiteY60" fmla="*/ 54591 h 11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06100" h="1160059">
                <a:moveTo>
                  <a:pt x="1859688" y="54591"/>
                </a:moveTo>
                <a:lnTo>
                  <a:pt x="1859688" y="54591"/>
                </a:lnTo>
                <a:cubicBezTo>
                  <a:pt x="1791449" y="50042"/>
                  <a:pt x="1722943" y="48496"/>
                  <a:pt x="1654971" y="40943"/>
                </a:cubicBezTo>
                <a:cubicBezTo>
                  <a:pt x="1640673" y="39354"/>
                  <a:pt x="1628071" y="30416"/>
                  <a:pt x="1614028" y="27295"/>
                </a:cubicBezTo>
                <a:cubicBezTo>
                  <a:pt x="1587015" y="21292"/>
                  <a:pt x="1559367" y="18597"/>
                  <a:pt x="1532141" y="13647"/>
                </a:cubicBezTo>
                <a:cubicBezTo>
                  <a:pt x="1509319" y="9498"/>
                  <a:pt x="1486649" y="4549"/>
                  <a:pt x="1463903" y="0"/>
                </a:cubicBezTo>
                <a:cubicBezTo>
                  <a:pt x="1382016" y="4549"/>
                  <a:pt x="1299948" y="6542"/>
                  <a:pt x="1218243" y="13647"/>
                </a:cubicBezTo>
                <a:cubicBezTo>
                  <a:pt x="1195133" y="15656"/>
                  <a:pt x="1171724" y="19150"/>
                  <a:pt x="1150004" y="27295"/>
                </a:cubicBezTo>
                <a:cubicBezTo>
                  <a:pt x="961523" y="97977"/>
                  <a:pt x="1275843" y="12898"/>
                  <a:pt x="1054470" y="68238"/>
                </a:cubicBezTo>
                <a:cubicBezTo>
                  <a:pt x="937144" y="146457"/>
                  <a:pt x="1085583" y="52683"/>
                  <a:pt x="972583" y="109182"/>
                </a:cubicBezTo>
                <a:cubicBezTo>
                  <a:pt x="957912" y="116517"/>
                  <a:pt x="946311" y="129142"/>
                  <a:pt x="931640" y="136477"/>
                </a:cubicBezTo>
                <a:cubicBezTo>
                  <a:pt x="918773" y="142911"/>
                  <a:pt x="904576" y="146340"/>
                  <a:pt x="890697" y="150125"/>
                </a:cubicBezTo>
                <a:cubicBezTo>
                  <a:pt x="854505" y="159996"/>
                  <a:pt x="817104" y="165557"/>
                  <a:pt x="781515" y="177420"/>
                </a:cubicBezTo>
                <a:cubicBezTo>
                  <a:pt x="767867" y="181969"/>
                  <a:pt x="754790" y="188880"/>
                  <a:pt x="740571" y="191068"/>
                </a:cubicBezTo>
                <a:cubicBezTo>
                  <a:pt x="695383" y="198020"/>
                  <a:pt x="649412" y="198673"/>
                  <a:pt x="604094" y="204716"/>
                </a:cubicBezTo>
                <a:cubicBezTo>
                  <a:pt x="581101" y="207782"/>
                  <a:pt x="558678" y="214214"/>
                  <a:pt x="535855" y="218364"/>
                </a:cubicBezTo>
                <a:cubicBezTo>
                  <a:pt x="508629" y="223314"/>
                  <a:pt x="480814" y="225301"/>
                  <a:pt x="453968" y="232012"/>
                </a:cubicBezTo>
                <a:cubicBezTo>
                  <a:pt x="426055" y="238990"/>
                  <a:pt x="399377" y="250209"/>
                  <a:pt x="372082" y="259307"/>
                </a:cubicBezTo>
                <a:cubicBezTo>
                  <a:pt x="327072" y="274310"/>
                  <a:pt x="311844" y="278497"/>
                  <a:pt x="262900" y="300250"/>
                </a:cubicBezTo>
                <a:cubicBezTo>
                  <a:pt x="244309" y="308513"/>
                  <a:pt x="224864" y="315721"/>
                  <a:pt x="208309" y="327546"/>
                </a:cubicBezTo>
                <a:cubicBezTo>
                  <a:pt x="192603" y="338764"/>
                  <a:pt x="182192" y="356133"/>
                  <a:pt x="167365" y="368489"/>
                </a:cubicBezTo>
                <a:cubicBezTo>
                  <a:pt x="154764" y="378990"/>
                  <a:pt x="140070" y="386686"/>
                  <a:pt x="126422" y="395785"/>
                </a:cubicBezTo>
                <a:cubicBezTo>
                  <a:pt x="108225" y="423080"/>
                  <a:pt x="86502" y="448329"/>
                  <a:pt x="71831" y="477671"/>
                </a:cubicBezTo>
                <a:cubicBezTo>
                  <a:pt x="37201" y="546933"/>
                  <a:pt x="55821" y="515334"/>
                  <a:pt x="17240" y="573206"/>
                </a:cubicBezTo>
                <a:cubicBezTo>
                  <a:pt x="-6758" y="717189"/>
                  <a:pt x="-4715" y="667559"/>
                  <a:pt x="17240" y="887104"/>
                </a:cubicBezTo>
                <a:cubicBezTo>
                  <a:pt x="20795" y="922658"/>
                  <a:pt x="69580" y="999335"/>
                  <a:pt x="85479" y="1009934"/>
                </a:cubicBezTo>
                <a:lnTo>
                  <a:pt x="126422" y="1037229"/>
                </a:lnTo>
                <a:cubicBezTo>
                  <a:pt x="135521" y="1050877"/>
                  <a:pt x="139476" y="1070035"/>
                  <a:pt x="153718" y="1078173"/>
                </a:cubicBezTo>
                <a:cubicBezTo>
                  <a:pt x="173858" y="1089682"/>
                  <a:pt x="199312" y="1086788"/>
                  <a:pt x="221956" y="1091820"/>
                </a:cubicBezTo>
                <a:cubicBezTo>
                  <a:pt x="337794" y="1117561"/>
                  <a:pt x="206462" y="1095456"/>
                  <a:pt x="372082" y="1119116"/>
                </a:cubicBezTo>
                <a:cubicBezTo>
                  <a:pt x="540404" y="1114567"/>
                  <a:pt x="709074" y="1117187"/>
                  <a:pt x="877049" y="1105468"/>
                </a:cubicBezTo>
                <a:cubicBezTo>
                  <a:pt x="905751" y="1103466"/>
                  <a:pt x="958936" y="1078173"/>
                  <a:pt x="958936" y="1078173"/>
                </a:cubicBezTo>
                <a:lnTo>
                  <a:pt x="1586733" y="1091820"/>
                </a:lnTo>
                <a:cubicBezTo>
                  <a:pt x="1609912" y="1092729"/>
                  <a:pt x="1631954" y="1102591"/>
                  <a:pt x="1654971" y="1105468"/>
                </a:cubicBezTo>
                <a:cubicBezTo>
                  <a:pt x="1704831" y="1111701"/>
                  <a:pt x="1755055" y="1114567"/>
                  <a:pt x="1805097" y="1119116"/>
                </a:cubicBezTo>
                <a:cubicBezTo>
                  <a:pt x="1840161" y="1127882"/>
                  <a:pt x="1893275" y="1142081"/>
                  <a:pt x="1927927" y="1146412"/>
                </a:cubicBezTo>
                <a:cubicBezTo>
                  <a:pt x="1977787" y="1152644"/>
                  <a:pt x="2028010" y="1155510"/>
                  <a:pt x="2078052" y="1160059"/>
                </a:cubicBezTo>
                <a:lnTo>
                  <a:pt x="2623962" y="1146412"/>
                </a:lnTo>
                <a:cubicBezTo>
                  <a:pt x="2647136" y="1145382"/>
                  <a:pt x="2669378" y="1136914"/>
                  <a:pt x="2692201" y="1132764"/>
                </a:cubicBezTo>
                <a:cubicBezTo>
                  <a:pt x="2719427" y="1127814"/>
                  <a:pt x="2746792" y="1123665"/>
                  <a:pt x="2774088" y="1119116"/>
                </a:cubicBezTo>
                <a:cubicBezTo>
                  <a:pt x="2787736" y="1114567"/>
                  <a:pt x="2802541" y="1112605"/>
                  <a:pt x="2815031" y="1105468"/>
                </a:cubicBezTo>
                <a:cubicBezTo>
                  <a:pt x="2837525" y="1092614"/>
                  <a:pt x="2893875" y="1046948"/>
                  <a:pt x="2910565" y="1023582"/>
                </a:cubicBezTo>
                <a:cubicBezTo>
                  <a:pt x="2922390" y="1007027"/>
                  <a:pt x="2930305" y="987881"/>
                  <a:pt x="2937861" y="968991"/>
                </a:cubicBezTo>
                <a:cubicBezTo>
                  <a:pt x="2948547" y="942277"/>
                  <a:pt x="2949196" y="911044"/>
                  <a:pt x="2965156" y="887104"/>
                </a:cubicBezTo>
                <a:lnTo>
                  <a:pt x="2992452" y="846161"/>
                </a:lnTo>
                <a:cubicBezTo>
                  <a:pt x="2997001" y="818865"/>
                  <a:pt x="3006100" y="791946"/>
                  <a:pt x="3006100" y="764274"/>
                </a:cubicBezTo>
                <a:cubicBezTo>
                  <a:pt x="3006100" y="741077"/>
                  <a:pt x="3002826" y="716783"/>
                  <a:pt x="2992452" y="696035"/>
                </a:cubicBezTo>
                <a:cubicBezTo>
                  <a:pt x="2979316" y="669763"/>
                  <a:pt x="2934080" y="643473"/>
                  <a:pt x="2910565" y="627797"/>
                </a:cubicBezTo>
                <a:cubicBezTo>
                  <a:pt x="2861857" y="554733"/>
                  <a:pt x="2894871" y="598455"/>
                  <a:pt x="2801383" y="504967"/>
                </a:cubicBezTo>
                <a:cubicBezTo>
                  <a:pt x="2787735" y="491319"/>
                  <a:pt x="2772021" y="479464"/>
                  <a:pt x="2760440" y="464023"/>
                </a:cubicBezTo>
                <a:cubicBezTo>
                  <a:pt x="2741518" y="438793"/>
                  <a:pt x="2707069" y="387500"/>
                  <a:pt x="2678553" y="368489"/>
                </a:cubicBezTo>
                <a:cubicBezTo>
                  <a:pt x="2666583" y="360509"/>
                  <a:pt x="2650833" y="360508"/>
                  <a:pt x="2637610" y="354841"/>
                </a:cubicBezTo>
                <a:cubicBezTo>
                  <a:pt x="2618910" y="346827"/>
                  <a:pt x="2601719" y="335560"/>
                  <a:pt x="2583019" y="327546"/>
                </a:cubicBezTo>
                <a:cubicBezTo>
                  <a:pt x="2569796" y="321879"/>
                  <a:pt x="2554943" y="320332"/>
                  <a:pt x="2542076" y="313898"/>
                </a:cubicBezTo>
                <a:cubicBezTo>
                  <a:pt x="2527405" y="306563"/>
                  <a:pt x="2516122" y="293265"/>
                  <a:pt x="2501133" y="286603"/>
                </a:cubicBezTo>
                <a:cubicBezTo>
                  <a:pt x="2414917" y="248285"/>
                  <a:pt x="2408960" y="262141"/>
                  <a:pt x="2310064" y="245659"/>
                </a:cubicBezTo>
                <a:cubicBezTo>
                  <a:pt x="2291562" y="242575"/>
                  <a:pt x="2273439" y="237402"/>
                  <a:pt x="2255473" y="232012"/>
                </a:cubicBezTo>
                <a:cubicBezTo>
                  <a:pt x="2227914" y="223744"/>
                  <a:pt x="2173586" y="204716"/>
                  <a:pt x="2173586" y="204716"/>
                </a:cubicBezTo>
                <a:cubicBezTo>
                  <a:pt x="2146291" y="186519"/>
                  <a:pt x="2124342" y="153389"/>
                  <a:pt x="2091700" y="150125"/>
                </a:cubicBezTo>
                <a:cubicBezTo>
                  <a:pt x="1927687" y="133724"/>
                  <a:pt x="2000319" y="143993"/>
                  <a:pt x="1873336" y="122829"/>
                </a:cubicBezTo>
                <a:lnTo>
                  <a:pt x="1859688" y="5459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9" name="제목 1"/>
          <p:cNvSpPr txBox="1">
            <a:spLocks/>
          </p:cNvSpPr>
          <p:nvPr/>
        </p:nvSpPr>
        <p:spPr>
          <a:xfrm>
            <a:off x="3244416" y="5754124"/>
            <a:ext cx="762621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200" b="1" dirty="0" smtClean="0"/>
              <a:t>연못</a:t>
            </a:r>
            <a:endParaRPr lang="en-US" altLang="ko-KR" sz="1200" b="1" dirty="0" smtClean="0"/>
          </a:p>
        </p:txBody>
      </p:sp>
      <p:sp>
        <p:nvSpPr>
          <p:cNvPr id="80" name="제목 1"/>
          <p:cNvSpPr txBox="1">
            <a:spLocks/>
          </p:cNvSpPr>
          <p:nvPr/>
        </p:nvSpPr>
        <p:spPr>
          <a:xfrm>
            <a:off x="7230295" y="2873498"/>
            <a:ext cx="183628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/>
              <a:t>출입문 개폐</a:t>
            </a:r>
            <a:endParaRPr lang="en-US" altLang="ko-KR" sz="1200" b="1" dirty="0" smtClean="0"/>
          </a:p>
          <a:p>
            <a:r>
              <a:rPr lang="ko-KR" altLang="en-US" sz="1100" dirty="0" err="1" smtClean="0"/>
              <a:t>서보모터</a:t>
            </a:r>
            <a:endParaRPr lang="en-US" altLang="ko-KR" sz="1100" dirty="0" smtClean="0"/>
          </a:p>
          <a:p>
            <a:endParaRPr lang="en-US" altLang="ko-KR" sz="1200" b="1" dirty="0" smtClean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5957327" y="263174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/>
              <a:t>에어컨</a:t>
            </a:r>
            <a:endParaRPr lang="en-US" altLang="ko-KR" sz="1200" b="1" dirty="0" smtClean="0"/>
          </a:p>
          <a:p>
            <a:r>
              <a:rPr lang="en-US" altLang="ko-KR" sz="1100" dirty="0" smtClean="0"/>
              <a:t>LED</a:t>
            </a:r>
            <a:r>
              <a:rPr lang="ko-KR" altLang="en-US" sz="1100" dirty="0" smtClean="0"/>
              <a:t>로 가동 표시</a:t>
            </a:r>
            <a:endParaRPr lang="en-US" altLang="ko-KR" sz="1100" dirty="0" smtClean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6753210" y="3617058"/>
            <a:ext cx="2611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 smtClean="0"/>
              <a:t>방</a:t>
            </a:r>
            <a:r>
              <a:rPr lang="en-US" altLang="ko-KR" sz="1400" b="1" dirty="0" smtClean="0"/>
              <a:t>6</a:t>
            </a:r>
          </a:p>
          <a:p>
            <a:pPr algn="ctr"/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비밀의방</a:t>
            </a:r>
            <a:r>
              <a:rPr lang="en-US" altLang="ko-KR" sz="1400" b="1" dirty="0" smtClean="0"/>
              <a:t>)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983717" y="1987045"/>
            <a:ext cx="218820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 smtClean="0"/>
              <a:t>방</a:t>
            </a:r>
            <a:r>
              <a:rPr lang="en-US" altLang="ko-KR" sz="1400" b="1" dirty="0" smtClean="0"/>
              <a:t>1</a:t>
            </a:r>
          </a:p>
          <a:p>
            <a:pPr algn="ctr"/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화장실</a:t>
            </a:r>
            <a:r>
              <a:rPr lang="en-US" altLang="ko-KR" sz="1400" b="1" dirty="0" smtClean="0"/>
              <a:t>)</a:t>
            </a: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565091" y="1875654"/>
            <a:ext cx="123198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 smtClean="0"/>
              <a:t>방</a:t>
            </a:r>
            <a:r>
              <a:rPr lang="en-US" altLang="ko-KR" sz="1400" b="1" dirty="0" smtClean="0"/>
              <a:t>3</a:t>
            </a:r>
          </a:p>
          <a:p>
            <a:pPr algn="ctr"/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안방</a:t>
            </a:r>
            <a:r>
              <a:rPr lang="en-US" altLang="ko-KR" sz="1400" b="1" dirty="0" smtClean="0"/>
              <a:t>)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787499" y="3678788"/>
            <a:ext cx="1659454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 smtClean="0"/>
              <a:t>방</a:t>
            </a:r>
            <a:r>
              <a:rPr lang="en-US" altLang="ko-KR" sz="1400" b="1" dirty="0" smtClean="0"/>
              <a:t>4</a:t>
            </a:r>
          </a:p>
          <a:p>
            <a:pPr algn="ctr"/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주방</a:t>
            </a:r>
            <a:r>
              <a:rPr lang="en-US" altLang="ko-KR" sz="1400" b="1" dirty="0" smtClean="0"/>
              <a:t>)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5560138" y="3126420"/>
            <a:ext cx="3882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/>
              <a:t>거실</a:t>
            </a:r>
            <a:endParaRPr lang="en-US" altLang="ko-KR" sz="1800" b="1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3879393" y="3941413"/>
            <a:ext cx="726453" cy="47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4" name="제목 1"/>
          <p:cNvSpPr txBox="1">
            <a:spLocks/>
          </p:cNvSpPr>
          <p:nvPr/>
        </p:nvSpPr>
        <p:spPr>
          <a:xfrm>
            <a:off x="3987463" y="3700394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/>
              <a:t>식탁</a:t>
            </a:r>
            <a:endParaRPr lang="en-US" altLang="ko-KR" sz="1100" dirty="0" smtClean="0"/>
          </a:p>
        </p:txBody>
      </p:sp>
      <p:sp>
        <p:nvSpPr>
          <p:cNvPr id="85" name="직사각형 84"/>
          <p:cNvSpPr/>
          <p:nvPr/>
        </p:nvSpPr>
        <p:spPr>
          <a:xfrm>
            <a:off x="3188347" y="3974388"/>
            <a:ext cx="180036" cy="50782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 rot="5400000">
            <a:off x="2636729" y="3746905"/>
            <a:ext cx="124710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50" b="1" dirty="0" smtClean="0"/>
              <a:t>선풍기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109268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457</Words>
  <Application>Microsoft Office PowerPoint</Application>
  <PresentationFormat>와이드스크린</PresentationFormat>
  <Paragraphs>151</Paragraphs>
  <Slides>16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Agency FB</vt:lpstr>
      <vt:lpstr>Arial</vt:lpstr>
      <vt:lpstr>Wingdings</vt:lpstr>
      <vt:lpstr>Office 테마</vt:lpstr>
      <vt:lpstr>i-HOME</vt:lpstr>
      <vt:lpstr>출처 : https://www.youtube.com/watch?v=Sq85i1x3nkA</vt:lpstr>
      <vt:lpstr>출처 : https://www.youtube.com/watch?v=Sq85i1x3nkA</vt:lpstr>
      <vt:lpstr>Smart Home 의 개발동향</vt:lpstr>
      <vt:lpstr>Smart Home 의 시장규모</vt:lpstr>
      <vt:lpstr>    i   HOME</vt:lpstr>
      <vt:lpstr>PowerPoint 프레젠테이션</vt:lpstr>
      <vt:lpstr>i-HOME 의 주요기능</vt:lpstr>
      <vt:lpstr>PowerPoint 프레젠테이션</vt:lpstr>
      <vt:lpstr>1st 회의 내용 정리</vt:lpstr>
      <vt:lpstr>1st 회의 내용 정리</vt:lpstr>
      <vt:lpstr>2nd 회의 내용 정리</vt:lpstr>
      <vt:lpstr>PowerPoint 프레젠테이션</vt:lpstr>
      <vt:lpstr>리서치 자료</vt:lpstr>
      <vt:lpstr>리서치 자료</vt:lpstr>
      <vt:lpstr>구매물품 리스트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i-HOME</dc:title>
  <dc:creator>admin</dc:creator>
  <cp:lastModifiedBy>박 서연</cp:lastModifiedBy>
  <cp:revision>28</cp:revision>
  <dcterms:created xsi:type="dcterms:W3CDTF">2019-10-17T10:24:26Z</dcterms:created>
  <dcterms:modified xsi:type="dcterms:W3CDTF">2019-10-23T10:27:06Z</dcterms:modified>
</cp:coreProperties>
</file>